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96" r:id="rId2"/>
    <p:sldId id="298" r:id="rId3"/>
    <p:sldId id="286" r:id="rId4"/>
    <p:sldId id="299" r:id="rId5"/>
    <p:sldId id="288" r:id="rId6"/>
    <p:sldId id="289" r:id="rId7"/>
    <p:sldId id="290" r:id="rId8"/>
    <p:sldId id="291" r:id="rId9"/>
    <p:sldId id="292" r:id="rId10"/>
    <p:sldId id="293" r:id="rId11"/>
    <p:sldId id="294" r:id="rId12"/>
    <p:sldId id="285" r:id="rId13"/>
    <p:sldId id="261" r:id="rId14"/>
    <p:sldId id="295"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ru-RU"/>
              <a:t>Образец заголовка</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2/20/2022</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2/20/2022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2/20/2022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ru-RU"/>
              <a:t>Образец заголовка</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ru-RU"/>
              <a:t>Образец заголовка</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2/20/2022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2/20/2022</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267F54-E2E9-4B41-B12A-F0F53301B15C}"/>
              </a:ext>
            </a:extLst>
          </p:cNvPr>
          <p:cNvSpPr txBox="1"/>
          <p:nvPr/>
        </p:nvSpPr>
        <p:spPr>
          <a:xfrm>
            <a:off x="848138" y="1643270"/>
            <a:ext cx="8534401" cy="646331"/>
          </a:xfrm>
          <a:prstGeom prst="rect">
            <a:avLst/>
          </a:prstGeom>
          <a:noFill/>
        </p:spPr>
        <p:txBody>
          <a:bodyPr wrap="square">
            <a:spAutoFit/>
          </a:bodyPr>
          <a:lstStyle/>
          <a:p>
            <a:r>
              <a:rPr lang="ru-RU" b="1" dirty="0">
                <a:latin typeface="Verdana" panose="020B0604030504040204" pitchFamily="34" charset="0"/>
                <a:ea typeface="Verdana" panose="020B0604030504040204" pitchFamily="34" charset="0"/>
              </a:rPr>
              <a:t>II ВСЕРОССИЙСКИЙ ПЕДАГОГИЧЕСКИЙ КОНКУРС</a:t>
            </a:r>
          </a:p>
          <a:p>
            <a:r>
              <a:rPr lang="ru-RU" b="1" dirty="0">
                <a:latin typeface="Verdana" panose="020B0604030504040204" pitchFamily="34" charset="0"/>
                <a:ea typeface="Verdana" panose="020B0604030504040204" pitchFamily="34" charset="0"/>
              </a:rPr>
              <a:t>«ВОСПИТАНИЕ ПАТРИОТА И ГРАЖДАНИНА РОССИИ 21 ВЕКА»</a:t>
            </a:r>
          </a:p>
        </p:txBody>
      </p:sp>
      <p:sp>
        <p:nvSpPr>
          <p:cNvPr id="4" name="TextBox 3">
            <a:extLst>
              <a:ext uri="{FF2B5EF4-FFF2-40B4-BE49-F238E27FC236}">
                <a16:creationId xmlns:a16="http://schemas.microsoft.com/office/drawing/2014/main" id="{C6239925-8A00-47C8-A906-B72A7230B169}"/>
              </a:ext>
            </a:extLst>
          </p:cNvPr>
          <p:cNvSpPr txBox="1"/>
          <p:nvPr/>
        </p:nvSpPr>
        <p:spPr>
          <a:xfrm>
            <a:off x="1921566" y="3159695"/>
            <a:ext cx="9520120" cy="584775"/>
          </a:xfrm>
          <a:prstGeom prst="rect">
            <a:avLst/>
          </a:prstGeom>
          <a:noFill/>
        </p:spPr>
        <p:txBody>
          <a:bodyPr wrap="square" rtlCol="0">
            <a:spAutoFit/>
          </a:bodyPr>
          <a:lstStyle/>
          <a:p>
            <a:r>
              <a:rPr lang="ru-RU" sz="3200" dirty="0">
                <a:solidFill>
                  <a:srgbClr val="FF0000"/>
                </a:solidFill>
                <a:latin typeface="Verdana" panose="020B0604030504040204" pitchFamily="34" charset="0"/>
                <a:ea typeface="Verdana" panose="020B0604030504040204" pitchFamily="34" charset="0"/>
              </a:rPr>
              <a:t>Бессмертный подвиг Ф. М. </a:t>
            </a:r>
            <a:r>
              <a:rPr lang="ru-RU" sz="3200" dirty="0" err="1">
                <a:solidFill>
                  <a:srgbClr val="FF0000"/>
                </a:solidFill>
                <a:latin typeface="Verdana" panose="020B0604030504040204" pitchFamily="34" charset="0"/>
                <a:ea typeface="Verdana" panose="020B0604030504040204" pitchFamily="34" charset="0"/>
              </a:rPr>
              <a:t>Кытина</a:t>
            </a:r>
            <a:endParaRPr lang="ru-RU" sz="3200" dirty="0">
              <a:solidFill>
                <a:srgbClr val="FF0000"/>
              </a:solidFill>
              <a:latin typeface="Verdana" panose="020B0604030504040204" pitchFamily="34" charset="0"/>
              <a:ea typeface="Verdana" panose="020B0604030504040204" pitchFamily="34" charset="0"/>
            </a:endParaRPr>
          </a:p>
        </p:txBody>
      </p:sp>
      <p:sp>
        <p:nvSpPr>
          <p:cNvPr id="6" name="TextBox 5">
            <a:extLst>
              <a:ext uri="{FF2B5EF4-FFF2-40B4-BE49-F238E27FC236}">
                <a16:creationId xmlns:a16="http://schemas.microsoft.com/office/drawing/2014/main" id="{290E44FB-EF18-4BF4-90D8-54395FF8458D}"/>
              </a:ext>
            </a:extLst>
          </p:cNvPr>
          <p:cNvSpPr txBox="1"/>
          <p:nvPr/>
        </p:nvSpPr>
        <p:spPr>
          <a:xfrm>
            <a:off x="848138" y="728870"/>
            <a:ext cx="10774019" cy="646331"/>
          </a:xfrm>
          <a:prstGeom prst="rect">
            <a:avLst/>
          </a:prstGeom>
          <a:noFill/>
        </p:spPr>
        <p:txBody>
          <a:bodyPr wrap="square">
            <a:spAutoFit/>
          </a:bodyPr>
          <a:lstStyle/>
          <a:p>
            <a:pPr algn="ctr"/>
            <a:r>
              <a:rPr lang="ru-RU" dirty="0">
                <a:latin typeface="Verdana" panose="020B0604030504040204" pitchFamily="34" charset="0"/>
                <a:ea typeface="Verdana" panose="020B0604030504040204" pitchFamily="34" charset="0"/>
              </a:rPr>
              <a:t>Муниципальное казенное общеобразовательное учреждение  «Шиловская средняя школа №16»</a:t>
            </a:r>
          </a:p>
        </p:txBody>
      </p:sp>
      <p:sp>
        <p:nvSpPr>
          <p:cNvPr id="7" name="TextBox 6">
            <a:extLst>
              <a:ext uri="{FF2B5EF4-FFF2-40B4-BE49-F238E27FC236}">
                <a16:creationId xmlns:a16="http://schemas.microsoft.com/office/drawing/2014/main" id="{76F0FFFF-A15D-4129-8B9F-5C0B70D34641}"/>
              </a:ext>
            </a:extLst>
          </p:cNvPr>
          <p:cNvSpPr txBox="1"/>
          <p:nvPr/>
        </p:nvSpPr>
        <p:spPr>
          <a:xfrm>
            <a:off x="9024731" y="4614565"/>
            <a:ext cx="2597426" cy="1200329"/>
          </a:xfrm>
          <a:prstGeom prst="rect">
            <a:avLst/>
          </a:prstGeom>
          <a:noFill/>
        </p:spPr>
        <p:txBody>
          <a:bodyPr wrap="square" rtlCol="0">
            <a:spAutoFit/>
          </a:bodyPr>
          <a:lstStyle/>
          <a:p>
            <a:r>
              <a:rPr lang="ru-RU" b="1" dirty="0">
                <a:latin typeface="Verdana" panose="020B0604030504040204" pitchFamily="34" charset="0"/>
                <a:ea typeface="Verdana" panose="020B0604030504040204" pitchFamily="34" charset="0"/>
              </a:rPr>
              <a:t>Выполнила: </a:t>
            </a:r>
          </a:p>
          <a:p>
            <a:r>
              <a:rPr lang="ru-RU" dirty="0">
                <a:latin typeface="Verdana" panose="020B0604030504040204" pitchFamily="34" charset="0"/>
                <a:ea typeface="Verdana" panose="020B0604030504040204" pitchFamily="34" charset="0"/>
              </a:rPr>
              <a:t>Рубцова О.А. </a:t>
            </a:r>
          </a:p>
          <a:p>
            <a:r>
              <a:rPr lang="ru-RU" dirty="0">
                <a:latin typeface="Verdana" panose="020B0604030504040204" pitchFamily="34" charset="0"/>
                <a:ea typeface="Verdana" panose="020B0604030504040204" pitchFamily="34" charset="0"/>
              </a:rPr>
              <a:t>учитель истории </a:t>
            </a:r>
          </a:p>
          <a:p>
            <a:r>
              <a:rPr lang="ru-RU" dirty="0">
                <a:latin typeface="Verdana" panose="020B0604030504040204" pitchFamily="34" charset="0"/>
                <a:ea typeface="Verdana" panose="020B0604030504040204" pitchFamily="34" charset="0"/>
              </a:rPr>
              <a:t>и обществознания</a:t>
            </a:r>
          </a:p>
        </p:txBody>
      </p:sp>
    </p:spTree>
    <p:extLst>
      <p:ext uri="{BB962C8B-B14F-4D97-AF65-F5344CB8AC3E}">
        <p14:creationId xmlns:p14="http://schemas.microsoft.com/office/powerpoint/2010/main" val="18433294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9DF8AB6-B033-4F2F-BE2C-E12002323061}"/>
              </a:ext>
            </a:extLst>
          </p:cNvPr>
          <p:cNvSpPr txBox="1"/>
          <p:nvPr/>
        </p:nvSpPr>
        <p:spPr>
          <a:xfrm>
            <a:off x="755374" y="821635"/>
            <a:ext cx="5088835" cy="5322098"/>
          </a:xfrm>
          <a:prstGeom prst="rect">
            <a:avLst/>
          </a:prstGeom>
          <a:noFill/>
        </p:spPr>
        <p:txBody>
          <a:bodyPr wrap="square">
            <a:spAutoFit/>
          </a:bodyPr>
          <a:lstStyle/>
          <a:p>
            <a:pPr indent="0" algn="just">
              <a:lnSpc>
                <a:spcPct val="150000"/>
              </a:lnSpc>
              <a:spcAft>
                <a:spcPts val="1000"/>
              </a:spcAft>
              <a:buNone/>
            </a:pP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В честь Ф.М.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Кытина</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д. Кобылинка была переименована в д.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Кытино</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в 1965 году. </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ct val="150000"/>
              </a:lnSpc>
              <a:spcAft>
                <a:spcPts val="1000"/>
              </a:spcAft>
              <a:buNone/>
            </a:pP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Федор Максимович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Кытин</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жил и погиб как герой. Память  о нем остается бессмертной в наших сердцах.</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id="{6B514D4F-711D-4B45-924F-E11DE1C00ADF}"/>
              </a:ext>
            </a:extLst>
          </p:cNvPr>
          <p:cNvPicPr>
            <a:picLocks noChangeAspect="1"/>
          </p:cNvPicPr>
          <p:nvPr/>
        </p:nvPicPr>
        <p:blipFill>
          <a:blip r:embed="rId2"/>
          <a:stretch>
            <a:fillRect/>
          </a:stretch>
        </p:blipFill>
        <p:spPr>
          <a:xfrm>
            <a:off x="6522720" y="251791"/>
            <a:ext cx="5669280" cy="5968429"/>
          </a:xfrm>
          <a:prstGeom prst="rect">
            <a:avLst/>
          </a:prstGeom>
        </p:spPr>
      </p:pic>
    </p:spTree>
    <p:extLst>
      <p:ext uri="{BB962C8B-B14F-4D97-AF65-F5344CB8AC3E}">
        <p14:creationId xmlns:p14="http://schemas.microsoft.com/office/powerpoint/2010/main" val="292682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DE0601-31E1-46C6-B1BC-ACE0C870405D}"/>
              </a:ext>
            </a:extLst>
          </p:cNvPr>
          <p:cNvSpPr txBox="1"/>
          <p:nvPr/>
        </p:nvSpPr>
        <p:spPr>
          <a:xfrm>
            <a:off x="768627" y="331304"/>
            <a:ext cx="6732104" cy="5698291"/>
          </a:xfrm>
          <a:prstGeom prst="rect">
            <a:avLst/>
          </a:prstGeom>
          <a:noFill/>
        </p:spPr>
        <p:txBody>
          <a:bodyPr wrap="square">
            <a:spAutoFit/>
          </a:bodyPr>
          <a:lstStyle/>
          <a:p>
            <a:pPr indent="0" algn="just">
              <a:lnSpc>
                <a:spcPct val="150000"/>
              </a:lnSpc>
              <a:spcAft>
                <a:spcPts val="1000"/>
              </a:spcAft>
              <a:buNone/>
            </a:pPr>
            <a:r>
              <a:rPr lang="ru-RU" sz="2000" b="1" i="1" dirty="0">
                <a:effectLst/>
                <a:latin typeface="Verdana" panose="020B0604030504040204" pitchFamily="34" charset="0"/>
                <a:ea typeface="Verdana" panose="020B0604030504040204" pitchFamily="34" charset="0"/>
                <a:cs typeface="Times New Roman" panose="02020603050405020304" pitchFamily="18" charset="0"/>
              </a:rPr>
              <a:t>Из воспоминаний Евдокии </a:t>
            </a:r>
            <a:r>
              <a:rPr lang="ru-RU" sz="2000" b="1" i="1" dirty="0" err="1">
                <a:effectLst/>
                <a:latin typeface="Verdana" panose="020B0604030504040204" pitchFamily="34" charset="0"/>
                <a:ea typeface="Verdana" panose="020B0604030504040204" pitchFamily="34" charset="0"/>
                <a:cs typeface="Times New Roman" panose="02020603050405020304" pitchFamily="18" charset="0"/>
              </a:rPr>
              <a:t>Кузминичны</a:t>
            </a:r>
            <a:r>
              <a:rPr lang="ru-RU" sz="2000" b="1" i="1" dirty="0">
                <a:effectLst/>
                <a:latin typeface="Verdana" panose="020B0604030504040204" pitchFamily="34" charset="0"/>
                <a:ea typeface="Verdana" panose="020B0604030504040204" pitchFamily="34" charset="0"/>
                <a:cs typeface="Times New Roman" panose="02020603050405020304" pitchFamily="18" charset="0"/>
              </a:rPr>
              <a:t> (матери Героя):</a:t>
            </a:r>
          </a:p>
          <a:p>
            <a:pPr indent="0" algn="just">
              <a:lnSpc>
                <a:spcPct val="150000"/>
              </a:lnSpc>
              <a:spcAft>
                <a:spcPts val="1000"/>
              </a:spcAft>
              <a:buNone/>
            </a:pPr>
            <a:r>
              <a:rPr lang="ru-RU" sz="2000" dirty="0">
                <a:effectLst/>
                <a:latin typeface="Verdana" panose="020B0604030504040204" pitchFamily="34" charset="0"/>
                <a:ea typeface="Verdana" panose="020B0604030504040204" pitchFamily="34" charset="0"/>
                <a:cs typeface="Times New Roman" panose="02020603050405020304" pitchFamily="18" charset="0"/>
              </a:rPr>
              <a:t>«Федя был предпоследним ребенком в семье. Как и старшие, во всем помогал по хозяйству. Ходил в школу, очень любил книги. А еще больше любил играть с мальчишками в войну. Все в царапинах и синяках, отчаянные сорванцы собирались где-нибудь за огородами, но без Федьки игру не начинали, не получалось у них настоящей игры без него. А вскоре его военная сметка пригодилась не в игре, а в настоящем бою, в бою с фашистской нечестью».</a:t>
            </a:r>
          </a:p>
        </p:txBody>
      </p:sp>
      <p:pic>
        <p:nvPicPr>
          <p:cNvPr id="4" name="Рисунок 3">
            <a:extLst>
              <a:ext uri="{FF2B5EF4-FFF2-40B4-BE49-F238E27FC236}">
                <a16:creationId xmlns:a16="http://schemas.microsoft.com/office/drawing/2014/main" id="{BF6B54F2-941F-44A9-81CE-C8990C99E8FA}"/>
              </a:ext>
            </a:extLst>
          </p:cNvPr>
          <p:cNvPicPr>
            <a:picLocks noChangeAspect="1"/>
          </p:cNvPicPr>
          <p:nvPr/>
        </p:nvPicPr>
        <p:blipFill>
          <a:blip r:embed="rId2"/>
          <a:stretch>
            <a:fillRect/>
          </a:stretch>
        </p:blipFill>
        <p:spPr>
          <a:xfrm>
            <a:off x="8356820" y="669471"/>
            <a:ext cx="3066554" cy="3743268"/>
          </a:xfrm>
          <a:prstGeom prst="rect">
            <a:avLst/>
          </a:prstGeom>
        </p:spPr>
      </p:pic>
      <p:sp>
        <p:nvSpPr>
          <p:cNvPr id="5" name="TextBox 4">
            <a:extLst>
              <a:ext uri="{FF2B5EF4-FFF2-40B4-BE49-F238E27FC236}">
                <a16:creationId xmlns:a16="http://schemas.microsoft.com/office/drawing/2014/main" id="{FD04361B-027A-4E2C-981D-FB9A786C62DD}"/>
              </a:ext>
            </a:extLst>
          </p:cNvPr>
          <p:cNvSpPr txBox="1"/>
          <p:nvPr/>
        </p:nvSpPr>
        <p:spPr>
          <a:xfrm>
            <a:off x="8356820" y="4744278"/>
            <a:ext cx="3172572" cy="646331"/>
          </a:xfrm>
          <a:prstGeom prst="rect">
            <a:avLst/>
          </a:prstGeom>
          <a:noFill/>
        </p:spPr>
        <p:txBody>
          <a:bodyPr wrap="square" rtlCol="0">
            <a:spAutoFit/>
          </a:bodyPr>
          <a:lstStyle/>
          <a:p>
            <a:r>
              <a:rPr lang="ru-RU" b="1" dirty="0" err="1">
                <a:latin typeface="Verdana" panose="020B0604030504040204" pitchFamily="34" charset="0"/>
                <a:ea typeface="Verdana" panose="020B0604030504040204" pitchFamily="34" charset="0"/>
              </a:rPr>
              <a:t>Кытина</a:t>
            </a:r>
            <a:r>
              <a:rPr lang="ru-RU" b="1" dirty="0">
                <a:latin typeface="Verdana" panose="020B0604030504040204" pitchFamily="34" charset="0"/>
                <a:ea typeface="Verdana" panose="020B0604030504040204" pitchFamily="34" charset="0"/>
              </a:rPr>
              <a:t> Евдокия </a:t>
            </a:r>
            <a:r>
              <a:rPr lang="ru-RU" b="1" dirty="0" err="1">
                <a:latin typeface="Verdana" panose="020B0604030504040204" pitchFamily="34" charset="0"/>
                <a:ea typeface="Verdana" panose="020B0604030504040204" pitchFamily="34" charset="0"/>
              </a:rPr>
              <a:t>Кузминична</a:t>
            </a:r>
            <a:endParaRPr lang="ru-RU" b="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672291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11BB881-4966-4A21-B6C3-B2852024B74B}"/>
              </a:ext>
            </a:extLst>
          </p:cNvPr>
          <p:cNvSpPr>
            <a:spLocks noGrp="1"/>
          </p:cNvSpPr>
          <p:nvPr>
            <p:ph type="title"/>
          </p:nvPr>
        </p:nvSpPr>
        <p:spPr/>
        <p:txBody>
          <a:bodyPr/>
          <a:lstStyle/>
          <a:p>
            <a:endParaRPr lang="ru-RU" dirty="0"/>
          </a:p>
        </p:txBody>
      </p:sp>
      <p:pic>
        <p:nvPicPr>
          <p:cNvPr id="4" name="Объект 3">
            <a:extLst>
              <a:ext uri="{FF2B5EF4-FFF2-40B4-BE49-F238E27FC236}">
                <a16:creationId xmlns:a16="http://schemas.microsoft.com/office/drawing/2014/main" id="{79DD73CE-5A5E-4DE8-8107-8CC99B2A92CF}"/>
              </a:ext>
            </a:extLst>
          </p:cNvPr>
          <p:cNvPicPr>
            <a:picLocks noGrp="1" noChangeAspect="1"/>
          </p:cNvPicPr>
          <p:nvPr>
            <p:ph idx="1"/>
          </p:nvPr>
        </p:nvPicPr>
        <p:blipFill>
          <a:blip r:embed="rId2"/>
          <a:stretch>
            <a:fillRect/>
          </a:stretch>
        </p:blipFill>
        <p:spPr>
          <a:xfrm>
            <a:off x="238539" y="526774"/>
            <a:ext cx="3723291" cy="5804452"/>
          </a:xfrm>
          <a:prstGeom prst="rect">
            <a:avLst/>
          </a:prstGeom>
        </p:spPr>
      </p:pic>
      <p:pic>
        <p:nvPicPr>
          <p:cNvPr id="5" name="Рисунок 4">
            <a:extLst>
              <a:ext uri="{FF2B5EF4-FFF2-40B4-BE49-F238E27FC236}">
                <a16:creationId xmlns:a16="http://schemas.microsoft.com/office/drawing/2014/main" id="{5C63F02F-C28E-4253-A0D5-375A0B253F80}"/>
              </a:ext>
            </a:extLst>
          </p:cNvPr>
          <p:cNvPicPr>
            <a:picLocks noChangeAspect="1"/>
          </p:cNvPicPr>
          <p:nvPr/>
        </p:nvPicPr>
        <p:blipFill>
          <a:blip r:embed="rId3"/>
          <a:stretch>
            <a:fillRect/>
          </a:stretch>
        </p:blipFill>
        <p:spPr>
          <a:xfrm>
            <a:off x="4075043" y="1634065"/>
            <a:ext cx="4041914" cy="4610100"/>
          </a:xfrm>
          <a:prstGeom prst="rect">
            <a:avLst/>
          </a:prstGeom>
        </p:spPr>
      </p:pic>
      <p:sp>
        <p:nvSpPr>
          <p:cNvPr id="6" name="TextBox 5">
            <a:extLst>
              <a:ext uri="{FF2B5EF4-FFF2-40B4-BE49-F238E27FC236}">
                <a16:creationId xmlns:a16="http://schemas.microsoft.com/office/drawing/2014/main" id="{CA9C3B8A-4C6F-4494-B9BA-03F4D432F9AC}"/>
              </a:ext>
            </a:extLst>
          </p:cNvPr>
          <p:cNvSpPr txBox="1"/>
          <p:nvPr/>
        </p:nvSpPr>
        <p:spPr>
          <a:xfrm>
            <a:off x="8116957" y="1378226"/>
            <a:ext cx="3531704" cy="3539430"/>
          </a:xfrm>
          <a:prstGeom prst="rect">
            <a:avLst/>
          </a:prstGeom>
          <a:noFill/>
        </p:spPr>
        <p:txBody>
          <a:bodyPr wrap="square" rtlCol="0">
            <a:spAutoFit/>
          </a:bodyPr>
          <a:lstStyle/>
          <a:p>
            <a:r>
              <a:rPr lang="ru-RU" sz="2800" dirty="0">
                <a:latin typeface="Verdana" panose="020B0604030504040204" pitchFamily="34" charset="0"/>
                <a:ea typeface="Verdana" panose="020B0604030504040204" pitchFamily="34" charset="0"/>
              </a:rPr>
              <a:t>Письмо </a:t>
            </a:r>
            <a:r>
              <a:rPr lang="ru-RU" sz="2800" dirty="0" err="1">
                <a:latin typeface="Verdana" panose="020B0604030504040204" pitchFamily="34" charset="0"/>
                <a:ea typeface="Verdana" panose="020B0604030504040204" pitchFamily="34" charset="0"/>
              </a:rPr>
              <a:t>Овсейко</a:t>
            </a:r>
            <a:r>
              <a:rPr lang="ru-RU" sz="2800" dirty="0">
                <a:latin typeface="Verdana" panose="020B0604030504040204" pitchFamily="34" charset="0"/>
                <a:ea typeface="Verdana" panose="020B0604030504040204" pitchFamily="34" charset="0"/>
              </a:rPr>
              <a:t> Георгия </a:t>
            </a:r>
            <a:r>
              <a:rPr lang="ru-RU" sz="2800" dirty="0" err="1">
                <a:latin typeface="Verdana" panose="020B0604030504040204" pitchFamily="34" charset="0"/>
                <a:ea typeface="Verdana" panose="020B0604030504040204" pitchFamily="34" charset="0"/>
              </a:rPr>
              <a:t>Тридиановича</a:t>
            </a:r>
            <a:r>
              <a:rPr lang="ru-RU" sz="2800" dirty="0">
                <a:latin typeface="Verdana" panose="020B0604030504040204" pitchFamily="34" charset="0"/>
                <a:ea typeface="Verdana" panose="020B0604030504040204" pitchFamily="34" charset="0"/>
              </a:rPr>
              <a:t> матери Героя Советского Союза </a:t>
            </a:r>
            <a:r>
              <a:rPr lang="ru-RU" sz="2800" dirty="0" err="1">
                <a:latin typeface="Verdana" panose="020B0604030504040204" pitchFamily="34" charset="0"/>
                <a:ea typeface="Verdana" panose="020B0604030504040204" pitchFamily="34" charset="0"/>
              </a:rPr>
              <a:t>Кытина</a:t>
            </a:r>
            <a:r>
              <a:rPr lang="ru-RU" sz="2800" dirty="0">
                <a:latin typeface="Verdana" panose="020B0604030504040204" pitchFamily="34" charset="0"/>
                <a:ea typeface="Verdana" panose="020B0604030504040204" pitchFamily="34" charset="0"/>
              </a:rPr>
              <a:t> Федора Максимовича.</a:t>
            </a:r>
          </a:p>
        </p:txBody>
      </p:sp>
    </p:spTree>
    <p:extLst>
      <p:ext uri="{BB962C8B-B14F-4D97-AF65-F5344CB8AC3E}">
        <p14:creationId xmlns:p14="http://schemas.microsoft.com/office/powerpoint/2010/main" val="36460001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735651"/>
          </a:xfrm>
        </p:spPr>
      </p:pic>
      <p:sp>
        <p:nvSpPr>
          <p:cNvPr id="4" name="TextBox 3"/>
          <p:cNvSpPr txBox="1"/>
          <p:nvPr/>
        </p:nvSpPr>
        <p:spPr>
          <a:xfrm>
            <a:off x="10006885" y="1790163"/>
            <a:ext cx="184731" cy="369332"/>
          </a:xfrm>
          <a:prstGeom prst="rect">
            <a:avLst/>
          </a:prstGeom>
          <a:noFill/>
        </p:spPr>
        <p:txBody>
          <a:bodyPr wrap="none" rtlCol="0">
            <a:spAutoFit/>
          </a:bodyPr>
          <a:lstStyle/>
          <a:p>
            <a:endParaRPr lang="ru-RU" dirty="0"/>
          </a:p>
        </p:txBody>
      </p:sp>
    </p:spTree>
    <p:extLst>
      <p:ext uri="{BB962C8B-B14F-4D97-AF65-F5344CB8AC3E}">
        <p14:creationId xmlns:p14="http://schemas.microsoft.com/office/powerpoint/2010/main" val="2360625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2FEAF6-C1B9-45DC-8211-25DD0508EC1D}"/>
              </a:ext>
            </a:extLst>
          </p:cNvPr>
          <p:cNvSpPr txBox="1"/>
          <p:nvPr/>
        </p:nvSpPr>
        <p:spPr>
          <a:xfrm>
            <a:off x="715618" y="1325217"/>
            <a:ext cx="10787270" cy="4774962"/>
          </a:xfrm>
          <a:prstGeom prst="rect">
            <a:avLst/>
          </a:prstGeom>
          <a:noFill/>
        </p:spPr>
        <p:txBody>
          <a:bodyPr wrap="square">
            <a:spAutoFit/>
          </a:bodyPr>
          <a:lstStyle/>
          <a:p>
            <a:pPr indent="0" algn="just">
              <a:lnSpc>
                <a:spcPct val="150000"/>
              </a:lnSpc>
              <a:spcAft>
                <a:spcPts val="1000"/>
              </a:spcAft>
              <a:buNone/>
            </a:pPr>
            <a:r>
              <a:rPr lang="ru-RU" sz="2000" dirty="0">
                <a:effectLst/>
                <a:latin typeface="Verdana" panose="020B0604030504040204" pitchFamily="34" charset="0"/>
                <a:ea typeface="Verdana" panose="020B0604030504040204" pitchFamily="34" charset="0"/>
                <a:cs typeface="Times New Roman" panose="02020603050405020304" pitchFamily="18" charset="0"/>
              </a:rPr>
              <a:t>Данная работа позволила расширить знания о ВОВ. </a:t>
            </a:r>
          </a:p>
          <a:p>
            <a:pPr indent="0" algn="just">
              <a:lnSpc>
                <a:spcPct val="150000"/>
              </a:lnSpc>
              <a:spcAft>
                <a:spcPts val="1000"/>
              </a:spcAft>
              <a:buNone/>
            </a:pPr>
            <a:r>
              <a:rPr lang="ru-RU" sz="2000" dirty="0">
                <a:effectLst/>
                <a:latin typeface="Verdana" panose="020B0604030504040204" pitchFamily="34" charset="0"/>
                <a:ea typeface="Verdana" panose="020B0604030504040204" pitchFamily="34" charset="0"/>
                <a:cs typeface="Times New Roman" panose="02020603050405020304" pitchFamily="18" charset="0"/>
              </a:rPr>
              <a:t>Во время Отечественной войны был высокий рост патриотизма советских граждан. На фронте солдаты, а в тылу гражданское население не щадили своих сил для борьбы с врагом. Лозунг «Все для фронта! Все для победы!», полностью отображал настроение общества военных лет. Люди были готовы идти на любые жертвы ради победы. Добровольцы вступали в ряды Красной Армии и отряды ополчения, жители оккупированных территорий вели партизанскую войну с захватчиками. Не исключением является и наш земляк Ф.М. </a:t>
            </a:r>
            <a:r>
              <a:rPr lang="ru-RU" sz="2000" dirty="0" err="1">
                <a:effectLst/>
                <a:latin typeface="Verdana" panose="020B0604030504040204" pitchFamily="34" charset="0"/>
                <a:ea typeface="Verdana" panose="020B0604030504040204" pitchFamily="34" charset="0"/>
                <a:cs typeface="Times New Roman" panose="02020603050405020304" pitchFamily="18" charset="0"/>
              </a:rPr>
              <a:t>Кытин</a:t>
            </a:r>
            <a:r>
              <a:rPr lang="ru-RU" sz="2000" dirty="0">
                <a:effectLst/>
                <a:latin typeface="Verdana" panose="020B0604030504040204" pitchFamily="34" charset="0"/>
                <a:ea typeface="Verdana" panose="020B0604030504040204" pitchFamily="34" charset="0"/>
                <a:cs typeface="Times New Roman" panose="02020603050405020304" pitchFamily="18" charset="0"/>
              </a:rPr>
              <a:t>, который ценой своей жизни совершил бессмертный подвиг, за который ему было присвоено звание Героя Советского Союза.</a:t>
            </a:r>
          </a:p>
        </p:txBody>
      </p:sp>
      <p:sp>
        <p:nvSpPr>
          <p:cNvPr id="5" name="TextBox 4">
            <a:extLst>
              <a:ext uri="{FF2B5EF4-FFF2-40B4-BE49-F238E27FC236}">
                <a16:creationId xmlns:a16="http://schemas.microsoft.com/office/drawing/2014/main" id="{B70BD79F-D88F-4B80-8DB7-D733A9118944}"/>
              </a:ext>
            </a:extLst>
          </p:cNvPr>
          <p:cNvSpPr txBox="1"/>
          <p:nvPr/>
        </p:nvSpPr>
        <p:spPr>
          <a:xfrm>
            <a:off x="3114261" y="318053"/>
            <a:ext cx="6374296" cy="1323439"/>
          </a:xfrm>
          <a:prstGeom prst="rect">
            <a:avLst/>
          </a:prstGeom>
          <a:noFill/>
        </p:spPr>
        <p:txBody>
          <a:bodyPr wrap="square">
            <a:spAutoFit/>
          </a:bodyPr>
          <a:lstStyle/>
          <a:p>
            <a:pPr algn="ctr"/>
            <a:r>
              <a:rPr lang="ru-RU" sz="4000" b="1" dirty="0">
                <a:effectLst/>
                <a:latin typeface="Times New Roman" panose="02020603050405020304" pitchFamily="18" charset="0"/>
                <a:ea typeface="Calibri" panose="020F0502020204030204" pitchFamily="34" charset="0"/>
                <a:cs typeface="Times New Roman" panose="02020603050405020304" pitchFamily="18" charset="0"/>
              </a:rPr>
              <a:t>Заключение</a:t>
            </a:r>
            <a:br>
              <a:rPr lang="ru-RU" sz="4000" dirty="0">
                <a:effectLst/>
                <a:latin typeface="Calibri" panose="020F0502020204030204" pitchFamily="34" charset="0"/>
                <a:ea typeface="Calibri" panose="020F0502020204030204" pitchFamily="34" charset="0"/>
                <a:cs typeface="Times New Roman" panose="02020603050405020304" pitchFamily="18" charset="0"/>
              </a:rPr>
            </a:br>
            <a:endParaRPr lang="ru-RU" sz="4000" dirty="0"/>
          </a:p>
        </p:txBody>
      </p:sp>
    </p:spTree>
    <p:extLst>
      <p:ext uri="{BB962C8B-B14F-4D97-AF65-F5344CB8AC3E}">
        <p14:creationId xmlns:p14="http://schemas.microsoft.com/office/powerpoint/2010/main" val="3687105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8790-CDDD-4221-88F2-BA5061DF2549}"/>
              </a:ext>
            </a:extLst>
          </p:cNvPr>
          <p:cNvSpPr txBox="1"/>
          <p:nvPr/>
        </p:nvSpPr>
        <p:spPr>
          <a:xfrm>
            <a:off x="649357" y="569843"/>
            <a:ext cx="10561983" cy="5847755"/>
          </a:xfrm>
          <a:prstGeom prst="rect">
            <a:avLst/>
          </a:prstGeom>
          <a:noFill/>
        </p:spPr>
        <p:txBody>
          <a:bodyPr wrap="square">
            <a:spAutoFit/>
          </a:bodyPr>
          <a:lstStyle/>
          <a:p>
            <a:r>
              <a:rPr lang="ru-RU" sz="2200" b="1" dirty="0">
                <a:latin typeface="Verdana" panose="020B0604030504040204" pitchFamily="34" charset="0"/>
                <a:ea typeface="Verdana" panose="020B0604030504040204" pitchFamily="34" charset="0"/>
              </a:rPr>
              <a:t>Актуальность работы </a:t>
            </a:r>
            <a:r>
              <a:rPr lang="ru-RU" sz="2200" dirty="0">
                <a:latin typeface="Verdana" panose="020B0604030504040204" pitchFamily="34" charset="0"/>
                <a:ea typeface="Verdana" panose="020B0604030504040204" pitchFamily="34" charset="0"/>
              </a:rPr>
              <a:t>заключается в том, что тема Великой Отечественной войны в современном обществе, способствует объединению, сплочению нашего народа. В учебниках истории Великая Отечественная война рассматривается в более сжатом виде и времени на ее изучение выделяется меньше. Дети должны понять - феномен Великой Отечественной войны заключается в общенародном подвиге. </a:t>
            </a:r>
          </a:p>
          <a:p>
            <a:endParaRPr lang="ru-RU" sz="2200" dirty="0">
              <a:latin typeface="Verdana" panose="020B0604030504040204" pitchFamily="34" charset="0"/>
              <a:ea typeface="Verdana" panose="020B0604030504040204" pitchFamily="34" charset="0"/>
            </a:endParaRPr>
          </a:p>
          <a:p>
            <a:r>
              <a:rPr lang="ru-RU" sz="2200" b="1" dirty="0">
                <a:latin typeface="Verdana" panose="020B0604030504040204" pitchFamily="34" charset="0"/>
                <a:ea typeface="Verdana" panose="020B0604030504040204" pitchFamily="34" charset="0"/>
              </a:rPr>
              <a:t>Цель работы </a:t>
            </a:r>
            <a:r>
              <a:rPr lang="ru-RU" sz="2200" dirty="0">
                <a:latin typeface="Verdana" panose="020B0604030504040204" pitchFamily="34" charset="0"/>
                <a:ea typeface="Verdana" panose="020B0604030504040204" pitchFamily="34" charset="0"/>
              </a:rPr>
              <a:t>–углубить и расширить свои знания о Великой Отечественной войне на основе судьбы земляка. </a:t>
            </a:r>
          </a:p>
          <a:p>
            <a:r>
              <a:rPr lang="ru-RU" sz="2200" b="1" dirty="0">
                <a:latin typeface="Verdana" panose="020B0604030504040204" pitchFamily="34" charset="0"/>
                <a:ea typeface="Verdana" panose="020B0604030504040204" pitchFamily="34" charset="0"/>
              </a:rPr>
              <a:t>Задачи исследования:</a:t>
            </a:r>
          </a:p>
          <a:p>
            <a:r>
              <a:rPr lang="ru-RU" sz="2200" dirty="0">
                <a:latin typeface="Verdana" panose="020B0604030504040204" pitchFamily="34" charset="0"/>
                <a:ea typeface="Verdana" panose="020B0604030504040204" pitchFamily="34" charset="0"/>
              </a:rPr>
              <a:t>- расширить свои знания о Великой Отечественной войне;</a:t>
            </a:r>
          </a:p>
          <a:p>
            <a:r>
              <a:rPr lang="ru-RU" sz="2200" dirty="0">
                <a:latin typeface="Verdana" panose="020B0604030504040204" pitchFamily="34" charset="0"/>
                <a:ea typeface="Verdana" panose="020B0604030504040204" pitchFamily="34" charset="0"/>
              </a:rPr>
              <a:t>- привлечь внимание молодёжи к изучению родного края;</a:t>
            </a:r>
          </a:p>
          <a:p>
            <a:r>
              <a:rPr lang="ru-RU" sz="2200" dirty="0">
                <a:latin typeface="Verdana" panose="020B0604030504040204" pitchFamily="34" charset="0"/>
                <a:ea typeface="Verdana" panose="020B0604030504040204" pitchFamily="34" charset="0"/>
              </a:rPr>
              <a:t>- из архива музея, дополнительных источниках узнать о земляке, участнике ВОВ;</a:t>
            </a:r>
          </a:p>
          <a:p>
            <a:r>
              <a:rPr lang="ru-RU" sz="2200" dirty="0">
                <a:latin typeface="Verdana" panose="020B0604030504040204" pitchFamily="34" charset="0"/>
                <a:ea typeface="Verdana" panose="020B0604030504040204" pitchFamily="34" charset="0"/>
              </a:rPr>
              <a:t>- систематизировать информацию, полученную из разных источников.</a:t>
            </a:r>
          </a:p>
        </p:txBody>
      </p:sp>
    </p:spTree>
    <p:extLst>
      <p:ext uri="{BB962C8B-B14F-4D97-AF65-F5344CB8AC3E}">
        <p14:creationId xmlns:p14="http://schemas.microsoft.com/office/powerpoint/2010/main" val="1138096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EF8CFC-37BD-4348-96DE-5FE2F21A7AAA}"/>
              </a:ext>
            </a:extLst>
          </p:cNvPr>
          <p:cNvSpPr txBox="1"/>
          <p:nvPr/>
        </p:nvSpPr>
        <p:spPr>
          <a:xfrm>
            <a:off x="980661" y="728870"/>
            <a:ext cx="10402956" cy="5262979"/>
          </a:xfrm>
          <a:prstGeom prst="rect">
            <a:avLst/>
          </a:prstGeom>
          <a:noFill/>
        </p:spPr>
        <p:txBody>
          <a:bodyPr wrap="square">
            <a:spAutoFit/>
          </a:bodyPr>
          <a:lstStyle/>
          <a:p>
            <a:pPr marL="0" indent="0">
              <a:buNone/>
            </a:pPr>
            <a:r>
              <a:rPr lang="ru-RU" sz="2800" dirty="0">
                <a:effectLst/>
                <a:latin typeface="Verdana" panose="020B0604030504040204" pitchFamily="34" charset="0"/>
                <a:ea typeface="Verdana" panose="020B0604030504040204" pitchFamily="34" charset="0"/>
              </a:rPr>
              <a:t>И есть поступки, ставшие неотъемлемой частью истории нашей страны в период Великой Отечественной войны. </a:t>
            </a:r>
          </a:p>
          <a:p>
            <a:pPr marL="0" indent="0">
              <a:buNone/>
            </a:pPr>
            <a:r>
              <a:rPr lang="ru-RU" sz="2800" dirty="0">
                <a:latin typeface="Verdana" panose="020B0604030504040204" pitchFamily="34" charset="0"/>
                <a:ea typeface="Verdana" panose="020B0604030504040204" pitchFamily="34" charset="0"/>
              </a:rPr>
              <a:t>О</a:t>
            </a:r>
            <a:r>
              <a:rPr lang="ru-RU" sz="2800" dirty="0">
                <a:effectLst/>
                <a:latin typeface="Verdana" panose="020B0604030504040204" pitchFamily="34" charset="0"/>
                <a:ea typeface="Verdana" panose="020B0604030504040204" pitchFamily="34" charset="0"/>
              </a:rPr>
              <a:t>б этих подвигах должны знать и помнить все без исключения. Потому, что именно эти истории дают подрастающему поколению право гордиться своей страной и равняться на настоящих героев, которые ценой своей жизни отстаивали независимость своего Отечества, терпели все невзгоды, лишения, превозмогая боль, прилагая для этого огромные усилия.</a:t>
            </a:r>
          </a:p>
          <a:p>
            <a:pPr marL="0" indent="0">
              <a:buNone/>
            </a:pPr>
            <a:r>
              <a:rPr lang="ru-RU" sz="2800" dirty="0">
                <a:effectLst/>
                <a:latin typeface="Verdana" panose="020B0604030504040204" pitchFamily="34" charset="0"/>
                <a:ea typeface="Verdana" panose="020B0604030504040204" pitchFamily="34" charset="0"/>
              </a:rPr>
              <a:t> И об одном таком подвиге я и хочу Вам рассказать…</a:t>
            </a:r>
          </a:p>
        </p:txBody>
      </p:sp>
    </p:spTree>
    <p:extLst>
      <p:ext uri="{BB962C8B-B14F-4D97-AF65-F5344CB8AC3E}">
        <p14:creationId xmlns:p14="http://schemas.microsoft.com/office/powerpoint/2010/main" val="2882612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B706A56-0D5D-4BE0-AC51-3B682ACCBEF6}"/>
              </a:ext>
            </a:extLst>
          </p:cNvPr>
          <p:cNvSpPr txBox="1"/>
          <p:nvPr/>
        </p:nvSpPr>
        <p:spPr>
          <a:xfrm>
            <a:off x="2756452" y="2279374"/>
            <a:ext cx="6404113" cy="1569660"/>
          </a:xfrm>
          <a:prstGeom prst="rect">
            <a:avLst/>
          </a:prstGeom>
          <a:noFill/>
        </p:spPr>
        <p:txBody>
          <a:bodyPr wrap="square">
            <a:spAutoFit/>
          </a:bodyPr>
          <a:lstStyle/>
          <a:p>
            <a:pPr algn="ctr"/>
            <a:r>
              <a:rPr lang="ru-RU" sz="4800" dirty="0">
                <a:latin typeface="Verdana" panose="020B0604030504040204" pitchFamily="34" charset="0"/>
                <a:ea typeface="Verdana" panose="020B0604030504040204" pitchFamily="34" charset="0"/>
              </a:rPr>
              <a:t>История подвига Ф.М. </a:t>
            </a:r>
            <a:r>
              <a:rPr lang="ru-RU" sz="4800" dirty="0" err="1">
                <a:latin typeface="Verdana" panose="020B0604030504040204" pitchFamily="34" charset="0"/>
                <a:ea typeface="Verdana" panose="020B0604030504040204" pitchFamily="34" charset="0"/>
              </a:rPr>
              <a:t>Кытина</a:t>
            </a:r>
            <a:endParaRPr lang="ru-RU" sz="48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812054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A7914DC-0FE2-42D3-97B7-982007072C29}"/>
              </a:ext>
            </a:extLst>
          </p:cNvPr>
          <p:cNvSpPr txBox="1"/>
          <p:nvPr/>
        </p:nvSpPr>
        <p:spPr>
          <a:xfrm>
            <a:off x="756559" y="670788"/>
            <a:ext cx="7194746" cy="5262979"/>
          </a:xfrm>
          <a:prstGeom prst="rect">
            <a:avLst/>
          </a:prstGeom>
          <a:noFill/>
        </p:spPr>
        <p:txBody>
          <a:bodyPr wrap="square">
            <a:spAutoFit/>
          </a:bodyPr>
          <a:lstStyle/>
          <a:p>
            <a:pPr marL="0" indent="0">
              <a:buNone/>
            </a:pPr>
            <a:r>
              <a:rPr lang="ru-RU" sz="2400" dirty="0">
                <a:effectLst/>
                <a:latin typeface="Verdana" panose="020B0604030504040204" pitchFamily="34" charset="0"/>
                <a:ea typeface="Verdana" panose="020B0604030504040204" pitchFamily="34" charset="0"/>
                <a:cs typeface="Times New Roman" panose="02020603050405020304" pitchFamily="18" charset="0"/>
              </a:rPr>
              <a:t>Родился Федор Максимович в 1926 году в селе Кобылинка (ныне </a:t>
            </a:r>
            <a:r>
              <a:rPr lang="ru-RU" sz="2400" dirty="0" err="1">
                <a:effectLst/>
                <a:latin typeface="Verdana" panose="020B0604030504040204" pitchFamily="34" charset="0"/>
                <a:ea typeface="Verdana" panose="020B0604030504040204" pitchFamily="34" charset="0"/>
                <a:cs typeface="Times New Roman" panose="02020603050405020304" pitchFamily="18" charset="0"/>
              </a:rPr>
              <a:t>Кытино</a:t>
            </a:r>
            <a:r>
              <a:rPr lang="ru-RU" sz="2400" dirty="0">
                <a:effectLst/>
                <a:latin typeface="Verdana" panose="020B0604030504040204" pitchFamily="34" charset="0"/>
                <a:ea typeface="Verdana" panose="020B0604030504040204" pitchFamily="34" charset="0"/>
                <a:cs typeface="Times New Roman" panose="02020603050405020304" pitchFamily="18" charset="0"/>
              </a:rPr>
              <a:t>) Ефремовского района Тульской области. По окончании семилетней</a:t>
            </a:r>
            <a:r>
              <a:rPr lang="ru-RU" sz="2400" i="1" dirty="0">
                <a:effectLst/>
                <a:latin typeface="Verdana" panose="020B0604030504040204" pitchFamily="34" charset="0"/>
                <a:ea typeface="Verdana" panose="020B0604030504040204" pitchFamily="34" charset="0"/>
                <a:cs typeface="Times New Roman" panose="02020603050405020304" pitchFamily="18" charset="0"/>
              </a:rPr>
              <a:t> </a:t>
            </a:r>
            <a:r>
              <a:rPr lang="ru-RU" sz="2400" dirty="0">
                <a:effectLst/>
                <a:latin typeface="Verdana" panose="020B0604030504040204" pitchFamily="34" charset="0"/>
                <a:ea typeface="Verdana" panose="020B0604030504040204" pitchFamily="34" charset="0"/>
                <a:cs typeface="Times New Roman" panose="02020603050405020304" pitchFamily="18" charset="0"/>
              </a:rPr>
              <a:t>школы работал прицепщиком, а затем трактористом. В 17 лет пошел добровольно на фронт. Служил сапером в 61-й инженерно-саперной Кишиневской бригаде. Состоял в ВЛКСМ. Погиб при выполнении боевого задания. Свой бессмертный подвиг, за который ему указом Президиума Верховного Совета СССР от 27 февраля 1945 г. было присвоено звание Героя Советского Союза, он совершил 14 января1945 г.</a:t>
            </a:r>
          </a:p>
        </p:txBody>
      </p:sp>
      <p:pic>
        <p:nvPicPr>
          <p:cNvPr id="4" name="Рисунок 3">
            <a:extLst>
              <a:ext uri="{FF2B5EF4-FFF2-40B4-BE49-F238E27FC236}">
                <a16:creationId xmlns:a16="http://schemas.microsoft.com/office/drawing/2014/main" id="{74C1F4DB-98E9-4C10-8710-703199EC264D}"/>
              </a:ext>
            </a:extLst>
          </p:cNvPr>
          <p:cNvPicPr>
            <a:picLocks noChangeAspect="1"/>
          </p:cNvPicPr>
          <p:nvPr/>
        </p:nvPicPr>
        <p:blipFill>
          <a:blip r:embed="rId2"/>
          <a:stretch>
            <a:fillRect/>
          </a:stretch>
        </p:blipFill>
        <p:spPr>
          <a:xfrm>
            <a:off x="8204281" y="670788"/>
            <a:ext cx="3231160" cy="3926164"/>
          </a:xfrm>
          <a:prstGeom prst="rect">
            <a:avLst/>
          </a:prstGeom>
        </p:spPr>
      </p:pic>
      <p:sp>
        <p:nvSpPr>
          <p:cNvPr id="6" name="TextBox 5">
            <a:extLst>
              <a:ext uri="{FF2B5EF4-FFF2-40B4-BE49-F238E27FC236}">
                <a16:creationId xmlns:a16="http://schemas.microsoft.com/office/drawing/2014/main" id="{8DF1F3DA-21E0-4963-9640-9E6D2F63C76E}"/>
              </a:ext>
            </a:extLst>
          </p:cNvPr>
          <p:cNvSpPr txBox="1"/>
          <p:nvPr/>
        </p:nvSpPr>
        <p:spPr>
          <a:xfrm>
            <a:off x="8204281" y="4823791"/>
            <a:ext cx="3231160" cy="1477520"/>
          </a:xfrm>
          <a:prstGeom prst="rect">
            <a:avLst/>
          </a:prstGeom>
          <a:noFill/>
        </p:spPr>
        <p:txBody>
          <a:bodyPr wrap="square">
            <a:spAutoFit/>
          </a:bodyPr>
          <a:lstStyle/>
          <a:p>
            <a:pPr indent="450215" algn="ctr">
              <a:lnSpc>
                <a:spcPct val="115000"/>
              </a:lnSpc>
              <a:spcAft>
                <a:spcPts val="100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ГЕРОЙ СОВЕТСКОГО СОЮЗА КЫТИН ФЕДОР МАКСИМОВИЧ</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nSpc>
                <a:spcPct val="115000"/>
              </a:lnSpc>
              <a:spcAft>
                <a:spcPts val="100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           1926-1945 гг. </a:t>
            </a:r>
            <a:endParaRPr lang="ru-RU" dirty="0"/>
          </a:p>
        </p:txBody>
      </p:sp>
    </p:spTree>
    <p:extLst>
      <p:ext uri="{BB962C8B-B14F-4D97-AF65-F5344CB8AC3E}">
        <p14:creationId xmlns:p14="http://schemas.microsoft.com/office/powerpoint/2010/main" val="1766673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42347C1-7DA1-4C18-99EE-E462ADF00C9C}"/>
              </a:ext>
            </a:extLst>
          </p:cNvPr>
          <p:cNvSpPr txBox="1"/>
          <p:nvPr/>
        </p:nvSpPr>
        <p:spPr>
          <a:xfrm>
            <a:off x="1431235" y="1258957"/>
            <a:ext cx="9356035" cy="3883179"/>
          </a:xfrm>
          <a:prstGeom prst="rect">
            <a:avLst/>
          </a:prstGeom>
          <a:noFill/>
        </p:spPr>
        <p:txBody>
          <a:bodyPr wrap="square">
            <a:spAutoFit/>
          </a:bodyPr>
          <a:lstStyle/>
          <a:p>
            <a:pPr indent="450215" algn="just">
              <a:lnSpc>
                <a:spcPct val="150000"/>
              </a:lnSpc>
              <a:spcAft>
                <a:spcPts val="1000"/>
              </a:spcAft>
            </a:pPr>
            <a:r>
              <a:rPr lang="ru-RU" sz="2800" dirty="0">
                <a:effectLst/>
                <a:latin typeface="Verdana" panose="020B0604030504040204" pitchFamily="34" charset="0"/>
                <a:ea typeface="Verdana" panose="020B0604030504040204" pitchFamily="34" charset="0"/>
                <a:cs typeface="Times New Roman" panose="02020603050405020304" pitchFamily="18" charset="0"/>
              </a:rPr>
              <a:t>На переднем крае линии обороны часто под сильным артиллерийским и минометным огнем, под бомбежкой Федор </a:t>
            </a:r>
            <a:r>
              <a:rPr lang="ru-RU" sz="2800" dirty="0" err="1">
                <a:effectLst/>
                <a:latin typeface="Verdana" panose="020B0604030504040204" pitchFamily="34" charset="0"/>
                <a:ea typeface="Verdana" panose="020B0604030504040204" pitchFamily="34" charset="0"/>
                <a:cs typeface="Times New Roman" panose="02020603050405020304" pitchFamily="18" charset="0"/>
              </a:rPr>
              <a:t>Кытин</a:t>
            </a:r>
            <a:r>
              <a:rPr lang="ru-RU" sz="2800" dirty="0">
                <a:effectLst/>
                <a:latin typeface="Verdana" panose="020B0604030504040204" pitchFamily="34" charset="0"/>
                <a:ea typeface="Verdana" panose="020B0604030504040204" pitchFamily="34" charset="0"/>
                <a:cs typeface="Times New Roman" panose="02020603050405020304" pitchFamily="18" charset="0"/>
              </a:rPr>
              <a:t> копал траншеи, строил доты и дзоты, наводил мосты через реки, участвовал в разминировании многих населенных пунктов.</a:t>
            </a:r>
          </a:p>
        </p:txBody>
      </p:sp>
    </p:spTree>
    <p:extLst>
      <p:ext uri="{BB962C8B-B14F-4D97-AF65-F5344CB8AC3E}">
        <p14:creationId xmlns:p14="http://schemas.microsoft.com/office/powerpoint/2010/main" val="8105011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B75328-8184-488C-928A-2B7565D67929}"/>
              </a:ext>
            </a:extLst>
          </p:cNvPr>
          <p:cNvSpPr txBox="1"/>
          <p:nvPr/>
        </p:nvSpPr>
        <p:spPr>
          <a:xfrm>
            <a:off x="596348" y="450575"/>
            <a:ext cx="7010400" cy="5236626"/>
          </a:xfrm>
          <a:prstGeom prst="rect">
            <a:avLst/>
          </a:prstGeom>
          <a:noFill/>
        </p:spPr>
        <p:txBody>
          <a:bodyPr wrap="square">
            <a:spAutoFit/>
          </a:bodyPr>
          <a:lstStyle/>
          <a:p>
            <a:pPr indent="450215" algn="just">
              <a:lnSpc>
                <a:spcPct val="150000"/>
              </a:lnSpc>
              <a:spcAft>
                <a:spcPts val="1000"/>
              </a:spcAft>
            </a:pPr>
            <a:r>
              <a:rPr lang="ru-RU" sz="2000" dirty="0">
                <a:effectLst/>
                <a:latin typeface="Verdana" panose="020B0604030504040204" pitchFamily="34" charset="0"/>
                <a:ea typeface="Verdana" panose="020B0604030504040204" pitchFamily="34" charset="0"/>
                <a:cs typeface="Times New Roman" panose="02020603050405020304" pitchFamily="18" charset="0"/>
              </a:rPr>
              <a:t>…В начале января 1945 года командование 1-го Белорусского фронта разработало план наступления на мощные укрепления немцев, расположенные на западном берегу Вислы. Немцы возвели там глубоко эшелонированные линии окопов, соорудили многочисленные доты и дзоты. Подходы к ним прикрывались минными полями.</a:t>
            </a:r>
          </a:p>
          <a:p>
            <a:pPr indent="450215" algn="just">
              <a:lnSpc>
                <a:spcPct val="150000"/>
              </a:lnSpc>
              <a:spcAft>
                <a:spcPts val="1000"/>
              </a:spcAft>
            </a:pPr>
            <a:r>
              <a:rPr lang="ru-RU" sz="2000" dirty="0">
                <a:effectLst/>
                <a:latin typeface="Verdana" panose="020B0604030504040204" pitchFamily="34" charset="0"/>
                <a:ea typeface="Verdana" panose="020B0604030504040204" pitchFamily="34" charset="0"/>
                <a:cs typeface="Times New Roman" panose="02020603050405020304" pitchFamily="18" charset="0"/>
              </a:rPr>
              <a:t>13 января 1945 года командир саперного подразделения, в котором служил Федор </a:t>
            </a:r>
            <a:r>
              <a:rPr lang="ru-RU" sz="2000" dirty="0" err="1">
                <a:effectLst/>
                <a:latin typeface="Verdana" panose="020B0604030504040204" pitchFamily="34" charset="0"/>
                <a:ea typeface="Verdana" panose="020B0604030504040204" pitchFamily="34" charset="0"/>
                <a:cs typeface="Times New Roman" panose="02020603050405020304" pitchFamily="18" charset="0"/>
              </a:rPr>
              <a:t>Кытин</a:t>
            </a:r>
            <a:r>
              <a:rPr lang="ru-RU" sz="2000" dirty="0">
                <a:effectLst/>
                <a:latin typeface="Verdana" panose="020B0604030504040204" pitchFamily="34" charset="0"/>
                <a:ea typeface="Verdana" panose="020B0604030504040204" pitchFamily="34" charset="0"/>
                <a:cs typeface="Times New Roman" panose="02020603050405020304" pitchFamily="18" charset="0"/>
              </a:rPr>
              <a:t>, получил приказ проделать семь проходов в минных полях противника.</a:t>
            </a:r>
          </a:p>
        </p:txBody>
      </p:sp>
      <p:pic>
        <p:nvPicPr>
          <p:cNvPr id="2" name="Рисунок 1">
            <a:extLst>
              <a:ext uri="{FF2B5EF4-FFF2-40B4-BE49-F238E27FC236}">
                <a16:creationId xmlns:a16="http://schemas.microsoft.com/office/drawing/2014/main" id="{17A5C80C-DA1D-4146-A516-AA030579950B}"/>
              </a:ext>
            </a:extLst>
          </p:cNvPr>
          <p:cNvPicPr>
            <a:picLocks noChangeAspect="1"/>
          </p:cNvPicPr>
          <p:nvPr/>
        </p:nvPicPr>
        <p:blipFill>
          <a:blip r:embed="rId2"/>
          <a:stretch>
            <a:fillRect/>
          </a:stretch>
        </p:blipFill>
        <p:spPr>
          <a:xfrm>
            <a:off x="7606748" y="197248"/>
            <a:ext cx="4585252" cy="6210177"/>
          </a:xfrm>
          <a:prstGeom prst="rect">
            <a:avLst/>
          </a:prstGeom>
        </p:spPr>
      </p:pic>
    </p:spTree>
    <p:extLst>
      <p:ext uri="{BB962C8B-B14F-4D97-AF65-F5344CB8AC3E}">
        <p14:creationId xmlns:p14="http://schemas.microsoft.com/office/powerpoint/2010/main" val="2480648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A97644-0DD2-4A37-A85F-F8A6E4221176}"/>
              </a:ext>
            </a:extLst>
          </p:cNvPr>
          <p:cNvSpPr txBox="1"/>
          <p:nvPr/>
        </p:nvSpPr>
        <p:spPr>
          <a:xfrm>
            <a:off x="569843" y="1"/>
            <a:ext cx="7606748" cy="6159956"/>
          </a:xfrm>
          <a:prstGeom prst="rect">
            <a:avLst/>
          </a:prstGeom>
          <a:noFill/>
        </p:spPr>
        <p:txBody>
          <a:bodyPr wrap="square">
            <a:spAutoFit/>
          </a:bodyPr>
          <a:lstStyle/>
          <a:p>
            <a:pPr indent="450215" algn="just">
              <a:lnSpc>
                <a:spcPct val="150000"/>
              </a:lnSpc>
              <a:spcAft>
                <a:spcPts val="1000"/>
              </a:spcAft>
            </a:pPr>
            <a:r>
              <a:rPr lang="ru-RU" sz="2000" dirty="0">
                <a:effectLst/>
                <a:latin typeface="Verdana" panose="020B0604030504040204" pitchFamily="34" charset="0"/>
                <a:ea typeface="Verdana" panose="020B0604030504040204" pitchFamily="34" charset="0"/>
                <a:cs typeface="Times New Roman" panose="02020603050405020304" pitchFamily="18" charset="0"/>
              </a:rPr>
              <a:t>С наступлением ночи саперы двинулись в боевой путь. Ползли по-пластунски по мокрому снегу. </a:t>
            </a:r>
            <a:r>
              <a:rPr lang="ru-RU" sz="2000" dirty="0" err="1">
                <a:effectLst/>
                <a:latin typeface="Verdana" panose="020B0604030504040204" pitchFamily="34" charset="0"/>
                <a:ea typeface="Verdana" panose="020B0604030504040204" pitchFamily="34" charset="0"/>
                <a:cs typeface="Times New Roman" panose="02020603050405020304" pitchFamily="18" charset="0"/>
              </a:rPr>
              <a:t>Кытин</a:t>
            </a:r>
            <a:r>
              <a:rPr lang="ru-RU" sz="2000" dirty="0">
                <a:effectLst/>
                <a:latin typeface="Verdana" panose="020B0604030504040204" pitchFamily="34" charset="0"/>
                <a:ea typeface="Verdana" panose="020B0604030504040204" pitchFamily="34" charset="0"/>
                <a:cs typeface="Times New Roman" panose="02020603050405020304" pitchFamily="18" charset="0"/>
              </a:rPr>
              <a:t> был впереди. Противник вел сильный огонь из орудий, минометов, пулеметов. Но саперы не остановились. Их воодушевляла смелость и отвага комсомольца </a:t>
            </a:r>
            <a:r>
              <a:rPr lang="ru-RU" sz="2000" dirty="0" err="1">
                <a:effectLst/>
                <a:latin typeface="Verdana" panose="020B0604030504040204" pitchFamily="34" charset="0"/>
                <a:ea typeface="Verdana" panose="020B0604030504040204" pitchFamily="34" charset="0"/>
                <a:cs typeface="Times New Roman" panose="02020603050405020304" pitchFamily="18" charset="0"/>
              </a:rPr>
              <a:t>Кытина</a:t>
            </a:r>
            <a:r>
              <a:rPr lang="ru-RU" sz="2000" dirty="0">
                <a:effectLst/>
                <a:latin typeface="Verdana" panose="020B0604030504040204" pitchFamily="34" charset="0"/>
                <a:ea typeface="Verdana" panose="020B0604030504040204" pitchFamily="34" charset="0"/>
                <a:cs typeface="Times New Roman" panose="02020603050405020304" pitchFamily="18" charset="0"/>
              </a:rPr>
              <a:t>.</a:t>
            </a:r>
          </a:p>
          <a:p>
            <a:pPr indent="450215" algn="just">
              <a:lnSpc>
                <a:spcPct val="150000"/>
              </a:lnSpc>
              <a:spcAft>
                <a:spcPts val="1000"/>
              </a:spcAft>
            </a:pPr>
            <a:r>
              <a:rPr lang="ru-RU" sz="2000" dirty="0">
                <a:effectLst/>
                <a:latin typeface="Verdana" panose="020B0604030504040204" pitchFamily="34" charset="0"/>
                <a:ea typeface="Verdana" panose="020B0604030504040204" pitchFamily="34" charset="0"/>
                <a:cs typeface="Times New Roman" panose="02020603050405020304" pitchFamily="18" charset="0"/>
              </a:rPr>
              <a:t>Когда приблизились к боевому охранению противника, фашисты начали забрасывать советских воинов гранатами. Федор успел схватить и послать обратно две гранаты. Их разрывом было убито пять немецких солдат. Но и отважного сапера ранили. Превозмогая боль, он продолжал продвигаться вперед. Добрался до вражеского минного поля, снял восемь противотанковых мин и поставил табличку: «Проход».</a:t>
            </a:r>
          </a:p>
        </p:txBody>
      </p:sp>
      <p:pic>
        <p:nvPicPr>
          <p:cNvPr id="2" name="Рисунок 1">
            <a:extLst>
              <a:ext uri="{FF2B5EF4-FFF2-40B4-BE49-F238E27FC236}">
                <a16:creationId xmlns:a16="http://schemas.microsoft.com/office/drawing/2014/main" id="{584050E5-02ED-4224-83F9-89EE97687C04}"/>
              </a:ext>
            </a:extLst>
          </p:cNvPr>
          <p:cNvPicPr>
            <a:picLocks noChangeAspect="1"/>
          </p:cNvPicPr>
          <p:nvPr/>
        </p:nvPicPr>
        <p:blipFill>
          <a:blip r:embed="rId2">
            <a:alphaModFix amt="85000"/>
          </a:blip>
          <a:stretch>
            <a:fillRect/>
          </a:stretch>
        </p:blipFill>
        <p:spPr>
          <a:xfrm>
            <a:off x="8030816" y="0"/>
            <a:ext cx="4161183" cy="6403563"/>
          </a:xfrm>
          <a:prstGeom prst="rect">
            <a:avLst/>
          </a:prstGeom>
        </p:spPr>
      </p:pic>
    </p:spTree>
    <p:extLst>
      <p:ext uri="{BB962C8B-B14F-4D97-AF65-F5344CB8AC3E}">
        <p14:creationId xmlns:p14="http://schemas.microsoft.com/office/powerpoint/2010/main" val="3231901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5FCDCA0-972E-4EDE-A3ED-38AB7DE99A71}"/>
              </a:ext>
            </a:extLst>
          </p:cNvPr>
          <p:cNvSpPr txBox="1"/>
          <p:nvPr/>
        </p:nvSpPr>
        <p:spPr>
          <a:xfrm>
            <a:off x="702364" y="649357"/>
            <a:ext cx="10747513" cy="5685852"/>
          </a:xfrm>
          <a:prstGeom prst="rect">
            <a:avLst/>
          </a:prstGeom>
          <a:noFill/>
        </p:spPr>
        <p:txBody>
          <a:bodyPr wrap="square">
            <a:spAutoFit/>
          </a:bodyPr>
          <a:lstStyle/>
          <a:p>
            <a:pPr indent="450215" algn="just">
              <a:lnSpc>
                <a:spcPct val="150000"/>
              </a:lnSpc>
              <a:spcAft>
                <a:spcPts val="1000"/>
              </a:spcAft>
            </a:pPr>
            <a:r>
              <a:rPr lang="ru-RU" sz="2400" dirty="0">
                <a:effectLst/>
                <a:latin typeface="Verdana" panose="020B0604030504040204" pitchFamily="34" charset="0"/>
                <a:ea typeface="Verdana" panose="020B0604030504040204" pitchFamily="34" charset="0"/>
                <a:cs typeface="Times New Roman" panose="02020603050405020304" pitchFamily="18" charset="0"/>
              </a:rPr>
              <a:t>Тяжелораненого воина обнаружили гитлеровцы. Они решили захватить его живым. </a:t>
            </a:r>
            <a:r>
              <a:rPr lang="ru-RU" sz="2400" dirty="0" err="1">
                <a:effectLst/>
                <a:latin typeface="Verdana" panose="020B0604030504040204" pitchFamily="34" charset="0"/>
                <a:ea typeface="Verdana" panose="020B0604030504040204" pitchFamily="34" charset="0"/>
                <a:cs typeface="Times New Roman" panose="02020603050405020304" pitchFamily="18" charset="0"/>
              </a:rPr>
              <a:t>Кытин</a:t>
            </a:r>
            <a:r>
              <a:rPr lang="ru-RU" sz="2400" dirty="0">
                <a:effectLst/>
                <a:latin typeface="Verdana" panose="020B0604030504040204" pitchFamily="34" charset="0"/>
                <a:ea typeface="Verdana" panose="020B0604030504040204" pitchFamily="34" charset="0"/>
                <a:cs typeface="Times New Roman" panose="02020603050405020304" pitchFamily="18" charset="0"/>
              </a:rPr>
              <a:t> отбивался до последней возможности, пока не потерял сознание. Затащив </a:t>
            </a:r>
            <a:r>
              <a:rPr lang="ru-RU" sz="2400" dirty="0" err="1">
                <a:effectLst/>
                <a:latin typeface="Verdana" panose="020B0604030504040204" pitchFamily="34" charset="0"/>
                <a:ea typeface="Verdana" panose="020B0604030504040204" pitchFamily="34" charset="0"/>
                <a:cs typeface="Times New Roman" panose="02020603050405020304" pitchFamily="18" charset="0"/>
              </a:rPr>
              <a:t>Кытина</a:t>
            </a:r>
            <a:r>
              <a:rPr lang="ru-RU" sz="2400" dirty="0">
                <a:effectLst/>
                <a:latin typeface="Verdana" panose="020B0604030504040204" pitchFamily="34" charset="0"/>
                <a:ea typeface="Verdana" panose="020B0604030504040204" pitchFamily="34" charset="0"/>
                <a:cs typeface="Times New Roman" panose="02020603050405020304" pitchFamily="18" charset="0"/>
              </a:rPr>
              <a:t> в траншею, фашисты подвергли его зверским пыткам. Герой-комсомолец умер, но не выдал врагу военную тайну.</a:t>
            </a:r>
          </a:p>
          <a:p>
            <a:pPr>
              <a:lnSpc>
                <a:spcPct val="150000"/>
              </a:lnSpc>
            </a:pPr>
            <a:r>
              <a:rPr lang="ru-RU" sz="2400" dirty="0">
                <a:effectLst/>
                <a:latin typeface="Verdana" panose="020B0604030504040204" pitchFamily="34" charset="0"/>
                <a:ea typeface="Verdana" panose="020B0604030504040204" pitchFamily="34" charset="0"/>
              </a:rPr>
              <a:t>Наши войска без потерь прошли через проход, проделанный </a:t>
            </a:r>
            <a:r>
              <a:rPr lang="ru-RU" sz="2400" dirty="0" err="1">
                <a:effectLst/>
                <a:latin typeface="Verdana" panose="020B0604030504040204" pitchFamily="34" charset="0"/>
                <a:ea typeface="Verdana" panose="020B0604030504040204" pitchFamily="34" charset="0"/>
              </a:rPr>
              <a:t>Кытиным</a:t>
            </a:r>
            <a:r>
              <a:rPr lang="ru-RU" sz="2400" dirty="0">
                <a:effectLst/>
                <a:latin typeface="Verdana" panose="020B0604030504040204" pitchFamily="34" charset="0"/>
                <a:ea typeface="Verdana" panose="020B0604030504040204" pitchFamily="34" charset="0"/>
              </a:rPr>
              <a:t>. Имя Федора </a:t>
            </a:r>
            <a:r>
              <a:rPr lang="ru-RU" sz="2400" dirty="0" err="1">
                <a:effectLst/>
                <a:latin typeface="Verdana" panose="020B0604030504040204" pitchFamily="34" charset="0"/>
                <a:ea typeface="Verdana" panose="020B0604030504040204" pitchFamily="34" charset="0"/>
              </a:rPr>
              <a:t>Кытина</a:t>
            </a:r>
            <a:r>
              <a:rPr lang="ru-RU" sz="2400" dirty="0">
                <a:effectLst/>
                <a:latin typeface="Verdana" panose="020B0604030504040204" pitchFamily="34" charset="0"/>
                <a:ea typeface="Verdana" panose="020B0604030504040204" pitchFamily="34" charset="0"/>
              </a:rPr>
              <a:t> стало бессмертным и не только у нас, но и в Польше, где он самоотверженно сражался и погиб. На могиле </a:t>
            </a:r>
            <a:r>
              <a:rPr lang="ru-RU" sz="2400" dirty="0" err="1">
                <a:effectLst/>
                <a:latin typeface="Verdana" panose="020B0604030504040204" pitchFamily="34" charset="0"/>
                <a:ea typeface="Verdana" panose="020B0604030504040204" pitchFamily="34" charset="0"/>
              </a:rPr>
              <a:t>Кытина</a:t>
            </a:r>
            <a:r>
              <a:rPr lang="ru-RU" sz="2400" dirty="0">
                <a:effectLst/>
                <a:latin typeface="Verdana" panose="020B0604030504040204" pitchFamily="34" charset="0"/>
                <a:ea typeface="Verdana" panose="020B0604030504040204" pitchFamily="34" charset="0"/>
              </a:rPr>
              <a:t> в городе </a:t>
            </a:r>
            <a:r>
              <a:rPr lang="ru-RU" sz="2400" dirty="0" err="1">
                <a:effectLst/>
                <a:latin typeface="Verdana" panose="020B0604030504040204" pitchFamily="34" charset="0"/>
                <a:ea typeface="Verdana" panose="020B0604030504040204" pitchFamily="34" charset="0"/>
              </a:rPr>
              <a:t>Бялобжечи</a:t>
            </a:r>
            <a:r>
              <a:rPr lang="ru-RU" sz="2400" dirty="0">
                <a:effectLst/>
                <a:latin typeface="Verdana" panose="020B0604030504040204" pitchFamily="34" charset="0"/>
                <a:ea typeface="Verdana" panose="020B0604030504040204" pitchFamily="34" charset="0"/>
              </a:rPr>
              <a:t> воздвигнут памятник, увенчанный пятиконечной звездой</a:t>
            </a:r>
            <a:endParaRPr lang="ru-RU" sz="24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907092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Натуральные материалы">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116</TotalTime>
  <Words>904</Words>
  <Application>Microsoft Office PowerPoint</Application>
  <PresentationFormat>Широкоэкранный</PresentationFormat>
  <Paragraphs>39</Paragraphs>
  <Slides>14</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14</vt:i4>
      </vt:variant>
    </vt:vector>
  </HeadingPairs>
  <TitlesOfParts>
    <vt:vector size="20" baseType="lpstr">
      <vt:lpstr>Arial</vt:lpstr>
      <vt:lpstr>Calibri</vt:lpstr>
      <vt:lpstr>Garamond</vt:lpstr>
      <vt:lpstr>Times New Roman</vt:lpstr>
      <vt:lpstr>Verdana</vt:lpstr>
      <vt:lpstr>Натуральные материалы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ОЛЬГА РУБЦОВА</dc:creator>
  <cp:lastModifiedBy>ОЛЬГА РУБЦОВА</cp:lastModifiedBy>
  <cp:revision>4</cp:revision>
  <dcterms:created xsi:type="dcterms:W3CDTF">2021-10-18T09:29:44Z</dcterms:created>
  <dcterms:modified xsi:type="dcterms:W3CDTF">2022-02-20T14:09:11Z</dcterms:modified>
</cp:coreProperties>
</file>