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59" r:id="rId3"/>
    <p:sldId id="282" r:id="rId4"/>
    <p:sldId id="261" r:id="rId5"/>
    <p:sldId id="265" r:id="rId6"/>
    <p:sldId id="275" r:id="rId7"/>
    <p:sldId id="267" r:id="rId8"/>
    <p:sldId id="288" r:id="rId9"/>
    <p:sldId id="268" r:id="rId10"/>
    <p:sldId id="280" r:id="rId11"/>
    <p:sldId id="281" r:id="rId12"/>
    <p:sldId id="271" r:id="rId13"/>
    <p:sldId id="278" r:id="rId14"/>
    <p:sldId id="290" r:id="rId15"/>
    <p:sldId id="289" r:id="rId16"/>
    <p:sldId id="279" r:id="rId17"/>
    <p:sldId id="274" r:id="rId18"/>
    <p:sldId id="276" r:id="rId19"/>
    <p:sldId id="286" r:id="rId20"/>
    <p:sldId id="293" r:id="rId21"/>
    <p:sldId id="277" r:id="rId22"/>
    <p:sldId id="28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78" autoAdjust="0"/>
    <p:restoredTop sz="99118" autoAdjust="0"/>
  </p:normalViewPr>
  <p:slideViewPr>
    <p:cSldViewPr>
      <p:cViewPr varScale="1">
        <p:scale>
          <a:sx n="39" d="100"/>
          <a:sy n="39" d="100"/>
        </p:scale>
        <p:origin x="154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01767-D965-4008-8412-FB8C429587ED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6BAD1-F93E-4D08-AF01-F75EE37B17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2907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66BAD1-F93E-4D08-AF01-F75EE37B17B0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13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28A1F-A441-43A9-9F28-21F7D44CDA6E}" type="datetimeFigureOut">
              <a:rPr lang="ru-RU" smtClean="0"/>
              <a:pPr/>
              <a:t>19.12.2020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8032D1-132E-46BD-8BB3-2581647B177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&#1042;%20&#1084;&#1080;&#1088;&#1077;%20&#1078;&#1080;&#1074;&#1086;&#1090;&#1085;&#1099;&#1093;.mp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ru.wikipedia.org/wiki/%D0%A4%D0%B0%D0%B9%D0%BB:1_Rubel_Russischer_Desman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yandex.ru/images/search?source=wiz&amp;img_url=http://kotomatrix.ru/images/lolz/2009/11/27/417788.jpg&amp;text=%D0%A0%D0%90%D0%A1%D0%A1%D0%9A%D0%90%D0%97%D0%AB%20%D0%9F%D0%98%D0%A1%D0%90%D0%A2%D0%95%D0%9B%D0%95%D0%99%20%D0%9F%D0%A0%D0%9E%20%D0%92%D0%AB%D0%A5%D0%A3%D0%A5%D0%9E%D0%9B%D0%AC&amp;noreask=1&amp;pos=22&amp;lr=11143&amp;rpt=simage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hyperlink" Target="https://yandex.ru/images/search?source=wiz&amp;img_url=https://ds02.infourok.ru/uploads/ex/0f3b/0007894a-ce07f153/img1.jpg&amp;text=%D0%A0%D0%90%D0%A1%D0%A1%D0%9A%D0%90%D0%97%D0%AB%20%D0%9F%D0%98%D0%A1%D0%90%D0%A2%D0%95%D0%9B%D0%95%D0%99%20%D0%9F%D0%A0%D0%9E%20%D0%92%D0%AB%D0%A5%D0%A3%D0%A5%D0%9E%D0%9B%D0%AC&amp;noreask=1&amp;pos=23&amp;lr=11143&amp;rpt=simage" TargetMode="Externa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ic.academic.ru/dic.nsf/dic_biology/7013/%D0%B2%D1%8B%D1%85%D1%83%D1%85%D0%BE%D0%BB%D1%8C" TargetMode="External"/><Relationship Id="rId2" Type="http://schemas.openxmlformats.org/officeDocument/2006/relationships/hyperlink" Target="http://dic.academic.ru/dic.nsf/bse/76784/%D0%92%D1%8B%D1%85%D1%83%D1%85%D0%BE%D0%BB%D1%8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ic.academic.ru/dic.nsf/brokgauz/6402/%D0%92%D1%8B%D1%85%D1%83%D1%85%D0%BE%D0%BB%D1%8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velib.ru/book/1001474474-vyhuhol-georgij-skrebitskij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s://yandex.ru/images/search?source=wiz&amp;img_url=http://static.ozone.ru/multimedia/books_covers/1012809634.jpg&amp;text=%D0%A0%D0%90%D0%A1%D0%A1%D0%9A%D0%90%D0%97%D0%AB%20%D0%9F%D0%98%D0%A1%D0%90%D0%A2%D0%95%D0%9B%D0%95%D0%99%20%D0%9F%D0%A0%D0%9E%20%D0%92%D0%AB%D0%A5%D0%A3%D0%A5%D0%9E%D0%9B%D0%AC&amp;noreask=1&amp;pos=1&amp;lr=11143&amp;rpt=simage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tHbEZo-v_o&amp;feature=player_embedded" TargetMode="External"/><Relationship Id="rId7" Type="http://schemas.openxmlformats.org/officeDocument/2006/relationships/image" Target="../media/image40.jpeg"/><Relationship Id="rId2" Type="http://schemas.openxmlformats.org/officeDocument/2006/relationships/hyperlink" Target="https://www.youtube.com/watch?feature=player_embedded&amp;v=xOQkvp2WkS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spisok-literaturi.ru/books/ne-budite-spyaschuyu-vyihuhol_17848320.html" TargetMode="Externa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Nature_1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</a:blip>
          <a:srcRect/>
          <a:stretch>
            <a:fillRect/>
          </a:stretch>
        </p:blipFill>
        <p:spPr bwMode="auto">
          <a:xfrm>
            <a:off x="-214346" y="-455613"/>
            <a:ext cx="9750425" cy="73136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58" y="2130425"/>
            <a:ext cx="8643998" cy="1802631"/>
          </a:xfrm>
        </p:spPr>
        <p:txBody>
          <a:bodyPr>
            <a:normAutofit fontScale="90000"/>
          </a:bodyPr>
          <a:lstStyle/>
          <a:p>
            <a:r>
              <a:rPr lang="en-US" sz="6600" b="1" i="1" dirty="0" err="1">
                <a:solidFill>
                  <a:srgbClr val="FFC000"/>
                </a:solidFill>
                <a:hlinkClick r:id="rId3" action="ppaction://hlinkfile"/>
              </a:rPr>
              <a:t>Русская</a:t>
            </a:r>
            <a:r>
              <a:rPr lang="en-US" sz="6600" b="1" i="1" dirty="0">
                <a:solidFill>
                  <a:srgbClr val="FFC000"/>
                </a:solidFill>
                <a:hlinkClick r:id="rId3" action="ppaction://hlinkfile"/>
              </a:rPr>
              <a:t> </a:t>
            </a:r>
            <a:r>
              <a:rPr lang="en-US" sz="6600" b="1" i="1" dirty="0" err="1">
                <a:solidFill>
                  <a:srgbClr val="FFC000"/>
                </a:solidFill>
                <a:hlinkClick r:id="rId3" action="ppaction://hlinkfile"/>
              </a:rPr>
              <a:t>выхухоль</a:t>
            </a:r>
            <a:r>
              <a:rPr lang="en-US" sz="6600" b="1" i="1" dirty="0">
                <a:solidFill>
                  <a:srgbClr val="FFC000"/>
                </a:solidFill>
                <a:hlinkClick r:id="rId3" action="ppaction://hlinkfile"/>
              </a:rPr>
              <a:t> </a:t>
            </a:r>
            <a:r>
              <a:rPr lang="ru-RU" sz="6600" b="1" i="1" dirty="0" smtClean="0">
                <a:solidFill>
                  <a:srgbClr val="FFC000"/>
                </a:solidFill>
              </a:rPr>
              <a:t/>
            </a:r>
            <a:br>
              <a:rPr lang="ru-RU" sz="6600" b="1" i="1" dirty="0" smtClean="0">
                <a:solidFill>
                  <a:srgbClr val="FFC000"/>
                </a:solidFill>
              </a:rPr>
            </a:br>
            <a:r>
              <a:rPr lang="en-US" sz="6600" b="1" i="1" dirty="0" smtClean="0">
                <a:solidFill>
                  <a:srgbClr val="FFC000"/>
                </a:solidFill>
              </a:rPr>
              <a:t>- </a:t>
            </a:r>
            <a:r>
              <a:rPr lang="en-US" sz="6600" b="1" i="1" dirty="0" err="1">
                <a:solidFill>
                  <a:srgbClr val="FFC000"/>
                </a:solidFill>
              </a:rPr>
              <a:t>чудо</a:t>
            </a:r>
            <a:r>
              <a:rPr lang="en-US" sz="6600" b="1" i="1" dirty="0">
                <a:solidFill>
                  <a:srgbClr val="FFC000"/>
                </a:solidFill>
              </a:rPr>
              <a:t> </a:t>
            </a:r>
            <a:r>
              <a:rPr lang="en-US" sz="6600" b="1" i="1" dirty="0" err="1">
                <a:solidFill>
                  <a:srgbClr val="FFC000"/>
                </a:solidFill>
              </a:rPr>
              <a:t>природы</a:t>
            </a:r>
            <a:endParaRPr lang="ru-RU" sz="6600" b="1" i="1" dirty="0">
              <a:solidFill>
                <a:srgbClr val="FFC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4651" y="4869160"/>
            <a:ext cx="730360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Работу выполнили: </a:t>
            </a: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актив школьной библиотеки </a:t>
            </a:r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 волонтёры</a:t>
            </a:r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 учащиеся  МАОУ СОШ № 7 </a:t>
            </a:r>
          </a:p>
          <a:p>
            <a:pPr algn="ctr"/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г. </a:t>
            </a:r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Балаково Саратовской области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08ostrova"/>
          <p:cNvPicPr>
            <a:picLocks noChangeAspect="1" noChangeArrowheads="1"/>
          </p:cNvPicPr>
          <p:nvPr/>
        </p:nvPicPr>
        <p:blipFill>
          <a:blip r:embed="rId2" cstate="print">
            <a:lum bright="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9" name="Rectangle 7"/>
          <p:cNvSpPr>
            <a:spLocks noGrp="1" noChangeArrowheads="1"/>
          </p:cNvSpPr>
          <p:nvPr>
            <p:ph type="title"/>
          </p:nvPr>
        </p:nvSpPr>
        <p:spPr>
          <a:xfrm>
            <a:off x="323850" y="476250"/>
            <a:ext cx="8291513" cy="941388"/>
          </a:xfrm>
        </p:spPr>
        <p:txBody>
          <a:bodyPr/>
          <a:lstStyle/>
          <a:p>
            <a:r>
              <a:rPr lang="en-US" sz="5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Посвящается</a:t>
            </a:r>
            <a:r>
              <a:rPr lang="en-US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 </a:t>
            </a:r>
            <a:r>
              <a:rPr lang="en-US" sz="5400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хохуле</a:t>
            </a:r>
            <a:r>
              <a:rPr lang="en-US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 </a:t>
            </a:r>
            <a:r>
              <a:rPr lang="en-US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Garamond" pitchFamily="18" charset="0"/>
              </a:rPr>
              <a:t>!</a:t>
            </a:r>
            <a:endParaRPr lang="ru-RU" sz="5400" b="1" i="1" dirty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Garamond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Picture 2" descr="русская выхухоль"/>
          <p:cNvPicPr>
            <a:picLocks noChangeAspect="1" noChangeArrowheads="1"/>
          </p:cNvPicPr>
          <p:nvPr/>
        </p:nvPicPr>
        <p:blipFill>
          <a:blip r:embed="rId3" cstate="print"/>
          <a:srcRect r="1448" b="6746"/>
          <a:stretch>
            <a:fillRect/>
          </a:stretch>
        </p:blipFill>
        <p:spPr bwMode="auto">
          <a:xfrm>
            <a:off x="1691680" y="1556792"/>
            <a:ext cx="6696744" cy="4752528"/>
          </a:xfrm>
          <a:prstGeom prst="rect">
            <a:avLst/>
          </a:prstGeom>
          <a:noFill/>
        </p:spPr>
      </p:pic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6192688"/>
          </a:xfrm>
          <a:solidFill>
            <a:schemeClr val="bg1"/>
          </a:solidFill>
        </p:spPr>
        <p:txBody>
          <a:bodyPr>
            <a:normAutofit fontScale="62500" lnSpcReduction="20000"/>
          </a:bodyPr>
          <a:lstStyle/>
          <a:p>
            <a:endParaRPr lang="ru-RU" dirty="0" smtClean="0">
              <a:solidFill>
                <a:srgbClr val="002060"/>
              </a:solidFill>
              <a:latin typeface="Arial Black" pitchFamily="34" charset="0"/>
            </a:endParaRPr>
          </a:p>
          <a:p>
            <a:pPr algn="ctr"/>
            <a: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  <a:t>Шустрая землеройка. </a:t>
            </a:r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Несмотря на то, что выхухоль – сухопутное животное, половину жизни она проводит в воде. Животное обитает в небольших норках от 1 до 10 метров длиной, выход которых находится под водой. От входа нора поднимается к небольшому гнезду, которое находится над водой. Довольно часто норы имеют несколько ответвлений и гнезд, которые могут располагаться на разной глубине и на расстоянии примерно 30 метров друг от друга. Чтобы добраться от одной норки к другой, выхухоль задерживает дыхание и плывет под водой. Питаются выхухоли личинками, пиявками, моллюсками, в голодное зимнее время могут есть лягушек, мелкую рыбу и грызть корневища растений. В зимнюю спячку зверьки не впадают, теплая непромокаемая шерсть защищает их от холода, выхухоль плавает вдоль траншей, которые образуются пузырьками воздуха с внутренней стороны льда, и поедает личинок и мальков. Зимой в одной норе обитает около 10 выхухолей, а летом они обычно живут поодиночке. </a:t>
            </a:r>
          </a:p>
          <a:p>
            <a:endParaRPr lang="ru-RU" dirty="0"/>
          </a:p>
        </p:txBody>
      </p:sp>
      <p:pic>
        <p:nvPicPr>
          <p:cNvPr id="3" name="Picture 2" descr="https://upload.wikimedia.org/wikipedia/commons/thumb/4/4a/1_Rubel_Russischer_Desman.png/150px-1_Rubel_Russischer_Desman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5445224"/>
            <a:ext cx="1405501" cy="141277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03648" y="5949280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 smtClean="0"/>
              <a:t>Выхухоль.Монета</a:t>
            </a:r>
            <a:r>
              <a:rPr lang="ru-RU" b="1" dirty="0" smtClean="0"/>
              <a:t> Банка России — Серия:</a:t>
            </a:r>
          </a:p>
          <a:p>
            <a:pPr algn="ctr"/>
            <a:r>
              <a:rPr lang="ru-RU" b="1" dirty="0" smtClean="0"/>
              <a:t> «Красная книга», серебро, 1 рубль, 2000 г.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84976" cy="6617196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C00000"/>
                </a:solidFill>
              </a:rPr>
              <a:t>Хохуля</a:t>
            </a:r>
            <a:r>
              <a:rPr lang="ru-RU" sz="2400" b="1" dirty="0" smtClean="0">
                <a:solidFill>
                  <a:srgbClr val="C00000"/>
                </a:solidFill>
              </a:rPr>
              <a:t> – близкий родственник крота. </a:t>
            </a:r>
            <a:r>
              <a:rPr lang="ru-RU" sz="2400" b="1" dirty="0" smtClean="0">
                <a:solidFill>
                  <a:srgbClr val="002060"/>
                </a:solidFill>
              </a:rPr>
              <a:t>За свои способности прекрасно плавать и рыть длиннющие подземные норы она получила еще одно название – водяной крот. Этот забавный и чрезвычайно симпатичный зверек весом до </a:t>
            </a:r>
            <a:r>
              <a:rPr lang="ru-RU" sz="2400" b="1" dirty="0" err="1" smtClean="0">
                <a:solidFill>
                  <a:srgbClr val="002060"/>
                </a:solidFill>
              </a:rPr>
              <a:t>полукилограмма</a:t>
            </a:r>
            <a:r>
              <a:rPr lang="ru-RU" sz="2400" b="1" dirty="0" smtClean="0">
                <a:solidFill>
                  <a:srgbClr val="002060"/>
                </a:solidFill>
              </a:rPr>
              <a:t> является одним из древнейших млекопитающих, который обитает в Евразии вот уже 5 млн. лет.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На Руси с давних времён выхухоль добывали ради ценных шкурок и секрета мускусных желез - высушенными выхухолевыми хвостами перекладывали белье в комодах, а позднее секрет стал применяться в парфюмерном производстве как закрепитель запаха дорогих духов. На Западе за зверьком закрепилось ещё одно название – «мускусный крот».</a:t>
            </a:r>
            <a:endParaRPr lang="ru-RU" sz="2400" dirty="0" smtClean="0">
              <a:solidFill>
                <a:srgbClr val="002060"/>
              </a:solidFill>
            </a:endParaRPr>
          </a:p>
          <a:p>
            <a:endParaRPr lang="ru-RU" sz="4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" name="Picture 4" descr="https://im3-tub-ru.yandex.net/i?id=b4f8ee754045b1136a118dbc40a839a1&amp;n=33&amp;h=190&amp;w=2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4847" y="5661248"/>
            <a:ext cx="1669153" cy="1196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1"/>
            <a:ext cx="8640960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Arial Black" pitchFamily="34" charset="0"/>
              </a:rPr>
              <a:t>Россия несёт ответственность за сохранение этого вида. </a:t>
            </a:r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Выхухоль - единственное млекопитающее, в официальном названии которого фигурирует слово «</a:t>
            </a:r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русская».</a:t>
            </a:r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 Да и жить она предпочитает в нашей стране.</a:t>
            </a:r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 В наши дни основная часть популяции выхухоли обитает в</a:t>
            </a:r>
            <a:r>
              <a:rPr lang="en-US" sz="2400" b="1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России – в основном в бассейнах рек Волги и</a:t>
            </a:r>
            <a:r>
              <a:rPr lang="en-US" sz="2400" b="1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Дона, в меньшей степени – в бассейнах рек Днепра, Урала, </a:t>
            </a:r>
            <a:r>
              <a:rPr lang="ru-RU" sz="2400" b="1" dirty="0" err="1" smtClean="0">
                <a:solidFill>
                  <a:srgbClr val="002060"/>
                </a:solidFill>
                <a:latin typeface="Arial Black" pitchFamily="34" charset="0"/>
              </a:rPr>
              <a:t>Уй</a:t>
            </a:r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 и Тобола.  Кроме России выхухоли обитают еще в Казахстане,</a:t>
            </a:r>
            <a:r>
              <a:rPr lang="en-US" sz="2400" b="1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Украине 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Arial Black" pitchFamily="34" charset="0"/>
              </a:rPr>
              <a:t>и Белоруссии, но и там их совсем немного.</a:t>
            </a:r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 </a:t>
            </a:r>
          </a:p>
          <a:p>
            <a:endParaRPr lang="ru-RU" sz="2800" dirty="0" smtClean="0">
              <a:solidFill>
                <a:srgbClr val="C00000"/>
              </a:solidFill>
              <a:latin typeface="Arial Black" pitchFamily="34" charset="0"/>
            </a:endParaRPr>
          </a:p>
          <a:p>
            <a:endParaRPr lang="ru-RU" sz="3200" b="1" dirty="0" smtClean="0">
              <a:solidFill>
                <a:schemeClr val="accent2">
                  <a:lumMod val="75000"/>
                </a:schemeClr>
              </a:solidFill>
              <a:latin typeface="Tahoma" pitchFamily="34" charset="0"/>
            </a:endParaRPr>
          </a:p>
        </p:txBody>
      </p:sp>
      <p:pic>
        <p:nvPicPr>
          <p:cNvPr id="4" name="Рисунок 3" descr="https://im0-tub-ru.yandex.net/i?id=83d54ab9ad6562a398a4d90dcc481d4b&amp;n=33&amp;h=190&amp;w=126">
            <a:hlinkClick r:id="rId2"/>
          </p:cNvPr>
          <p:cNvPicPr/>
          <p:nvPr/>
        </p:nvPicPr>
        <p:blipFill>
          <a:blip r:embed="rId3" cstate="print"/>
          <a:srcRect l="2986" t="7208"/>
          <a:stretch>
            <a:fillRect/>
          </a:stretch>
        </p:blipFill>
        <p:spPr bwMode="auto">
          <a:xfrm>
            <a:off x="3419872" y="4365104"/>
            <a:ext cx="2123728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Выхухоль русская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581127"/>
            <a:ext cx="3419872" cy="227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m3-tub-ru.yandex.net/i?id=17bf4d00cbd2cb6a1998d5b8e33f706c&amp;n=33&amp;h=190&amp;w=254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4365104"/>
            <a:ext cx="3563888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Копия Изменение ареала выхухол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78391"/>
          </a:xfrm>
          <a:prstGeom prst="rect">
            <a:avLst/>
          </a:prstGeom>
          <a:noFill/>
        </p:spPr>
      </p:pic>
      <p:pic>
        <p:nvPicPr>
          <p:cNvPr id="4" name="Picture 2" descr="русская выхухоль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675268"/>
            <a:ext cx="2339752" cy="217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7829" name="Picture 5" descr="Копия Ареал выхухоли на 2005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12061825" cy="769461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animScale>
                                      <p:cBhvr>
                                        <p:cTn id="14" dur="4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 nodePh="1">
                                  <p:stCondLst>
                                    <p:cond delay="4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xit" presetSubtype="32" fill="hold" grpId="2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  <p:bldP spid="77826" grpId="1"/>
      <p:bldP spid="77826" grpId="2"/>
      <p:bldP spid="77827" grpId="0" build="p"/>
      <p:bldP spid="77827" grpI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7809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Заглянем в энциклопедию!</a:t>
            </a:r>
            <a:endParaRPr lang="ru-RU" sz="2800" b="1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51520" y="620688"/>
            <a:ext cx="8640960" cy="597666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r>
              <a:rPr lang="ru-RU" sz="1800" b="1" dirty="0" smtClean="0">
                <a:hlinkClick r:id="rId2"/>
              </a:rPr>
              <a:t>Выхухоль</a:t>
            </a:r>
            <a:r>
              <a:rPr lang="ru-RU" sz="1800" dirty="0" smtClean="0"/>
              <a:t> —  млекопитающее семейства выхухолей отряда насекомоядных . Телосложение плотное. Длина 20 -22 см. Шея короткая. Голова конусовидная, с вытянутым подвижным носом «хоботком». Ноздри имеют клапаны.</a:t>
            </a:r>
            <a:r>
              <a:rPr lang="ru-RU" sz="1800" i="1" dirty="0" smtClean="0"/>
              <a:t> Большая советская энциклопедия</a:t>
            </a:r>
          </a:p>
          <a:p>
            <a:r>
              <a:rPr lang="ru-RU" sz="1800" b="1" dirty="0" smtClean="0">
                <a:hlinkClick r:id="rId3"/>
              </a:rPr>
              <a:t>Выхухоль</a:t>
            </a:r>
            <a:r>
              <a:rPr lang="ru-RU" sz="1800" dirty="0" smtClean="0"/>
              <a:t> — (обыкновенная выхухоль, русская выхухоль), млекопитающее сем. выхухолей. Распространена в бассейнах Волги, Дона, Урала. Завезена в верховья Днепра и на юг Западной Сибири. Дл. тела 18- 22 см, масса до 520 г. Мех густой, бархатистый, </a:t>
            </a:r>
            <a:r>
              <a:rPr lang="ru-RU" sz="1800" dirty="0" err="1" smtClean="0"/>
              <a:t>ненамокающий</a:t>
            </a:r>
            <a:r>
              <a:rPr lang="ru-RU" sz="1800" dirty="0" smtClean="0"/>
              <a:t>. </a:t>
            </a:r>
            <a:r>
              <a:rPr lang="ru-RU" sz="1800" i="1" dirty="0" smtClean="0"/>
              <a:t>Биологический энциклопедический словарь</a:t>
            </a:r>
          </a:p>
          <a:p>
            <a:r>
              <a:rPr lang="ru-RU" sz="1800" b="1" dirty="0" smtClean="0">
                <a:solidFill>
                  <a:srgbClr val="002060"/>
                </a:solidFill>
                <a:hlinkClick r:id="rId4"/>
              </a:rPr>
              <a:t>Выхухоль</a:t>
            </a:r>
            <a:r>
              <a:rPr lang="ru-RU" sz="1800" dirty="0" smtClean="0"/>
              <a:t> —род насекомоядных млекопитающих из семейства </a:t>
            </a:r>
          </a:p>
          <a:p>
            <a:r>
              <a:rPr lang="ru-RU" sz="1800" dirty="0" smtClean="0"/>
              <a:t>землероек . Голова ее маленькая, спереди удлиненная в довольно значительный четырехугольный хоботок, на конце которого </a:t>
            </a:r>
            <a:r>
              <a:rPr lang="ru-RU" sz="1800" i="1" dirty="0" smtClean="0"/>
              <a:t>помещаются могущие закрываться ноздри. Уши маленькие, скрытые. Энциклопедия Ф.А. Брокгауза и И.А. </a:t>
            </a:r>
            <a:r>
              <a:rPr lang="ru-RU" sz="1800" i="1" dirty="0" err="1" smtClean="0"/>
              <a:t>Ефрона</a:t>
            </a:r>
            <a:endParaRPr lang="ru-RU" sz="1800" i="1" dirty="0" smtClean="0"/>
          </a:p>
          <a:p>
            <a:r>
              <a:rPr lang="ru-RU" sz="1800" b="1" u="sng" dirty="0" smtClean="0">
                <a:solidFill>
                  <a:srgbClr val="002060"/>
                </a:solidFill>
              </a:rPr>
              <a:t>Выхухоль, или </a:t>
            </a:r>
            <a:r>
              <a:rPr lang="ru-RU" sz="1800" b="1" u="sng" dirty="0" err="1" smtClean="0">
                <a:solidFill>
                  <a:srgbClr val="002060"/>
                </a:solidFill>
              </a:rPr>
              <a:t>хохуля</a:t>
            </a:r>
            <a:r>
              <a:rPr lang="ru-RU" sz="1800" b="1" u="sng" dirty="0" smtClean="0">
                <a:solidFill>
                  <a:srgbClr val="002060"/>
                </a:solidFill>
              </a:rPr>
              <a:t>, </a:t>
            </a:r>
            <a:r>
              <a:rPr lang="ru-RU" sz="1800" dirty="0" smtClean="0"/>
              <a:t>— водяной зверек, между выдрой или норкой и крысой, </a:t>
            </a:r>
            <a:r>
              <a:rPr lang="ru-RU" sz="1800" dirty="0" err="1" smtClean="0"/>
              <a:t>Sorex</a:t>
            </a:r>
            <a:r>
              <a:rPr lang="ru-RU" sz="1800" dirty="0" smtClean="0"/>
              <a:t> </a:t>
            </a:r>
            <a:r>
              <a:rPr lang="ru-RU" sz="1800" dirty="0" err="1" smtClean="0"/>
              <a:t>moschatus</a:t>
            </a:r>
            <a:r>
              <a:rPr lang="ru-RU" sz="1800" dirty="0" smtClean="0"/>
              <a:t>; нос хоботом, хвост чешуйчатый, сильно пахнет мускусом. Выхухольный, выхухолевый, выхухолий — ей принадлежащий, свойственный, или из шкурки ее сделанный. </a:t>
            </a:r>
            <a:r>
              <a:rPr lang="ru-RU" sz="1800" dirty="0" err="1" smtClean="0"/>
              <a:t>Хохуля</a:t>
            </a:r>
            <a:r>
              <a:rPr lang="ru-RU" sz="1800" dirty="0" smtClean="0"/>
              <a:t>, от выхухоль — вонючий, пахучий; или от хахаль — волокита, смешной щеголь, раздушенный. </a:t>
            </a:r>
            <a:r>
              <a:rPr lang="ru-RU" sz="1800" i="1" dirty="0" smtClean="0"/>
              <a:t>Словарь В. Даля</a:t>
            </a:r>
          </a:p>
          <a:p>
            <a:endParaRPr lang="ru-RU" sz="1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844825"/>
            <a:ext cx="6588224" cy="47182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002060"/>
                </a:solidFill>
              </a:rPr>
              <a:t>В начале 1970 г. на территории России обитало около 69 тыс. выхухолей.  </a:t>
            </a:r>
            <a:endParaRPr lang="ru-RU" sz="2800" b="1" dirty="0">
              <a:solidFill>
                <a:srgbClr val="00206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 sz="2800" b="1" dirty="0" smtClean="0">
                <a:solidFill>
                  <a:srgbClr val="002060"/>
                </a:solidFill>
              </a:rPr>
              <a:t>Численность зверьков и область их распространения стали резко сокращаться. Вид был включен в Красную книгу России,  в Красную книгу Всемирного союза охраны природы. (МСОП)</a:t>
            </a:r>
          </a:p>
          <a:p>
            <a:pPr>
              <a:lnSpc>
                <a:spcPct val="90000"/>
              </a:lnSpc>
            </a:pPr>
            <a:endParaRPr lang="ru-RU" sz="3200" b="1" dirty="0" smtClean="0">
              <a:solidFill>
                <a:srgbClr val="C00000"/>
              </a:solidFill>
            </a:endParaRPr>
          </a:p>
          <a:p>
            <a:pPr>
              <a:lnSpc>
                <a:spcPct val="90000"/>
              </a:lnSpc>
            </a:pP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6516216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200" b="1" dirty="0" err="1" smtClean="0">
                <a:solidFill>
                  <a:srgbClr val="C00000"/>
                </a:solidFill>
              </a:rPr>
              <a:t>Хохуля</a:t>
            </a:r>
            <a:r>
              <a:rPr lang="ru-RU" sz="3200" b="1" dirty="0" smtClean="0">
                <a:solidFill>
                  <a:srgbClr val="C00000"/>
                </a:solidFill>
              </a:rPr>
              <a:t> – так ласково называют выхухоль. Сегодня осталось только 25 тыс. </a:t>
            </a:r>
            <a:r>
              <a:rPr lang="ru-RU" sz="3200" b="1" dirty="0" err="1" smtClean="0">
                <a:solidFill>
                  <a:srgbClr val="C00000"/>
                </a:solidFill>
              </a:rPr>
              <a:t>хохулей</a:t>
            </a:r>
            <a:r>
              <a:rPr lang="ru-RU" sz="3200" b="1" dirty="0" smtClean="0">
                <a:solidFill>
                  <a:srgbClr val="C00000"/>
                </a:solidFill>
              </a:rPr>
              <a:t>. </a:t>
            </a:r>
          </a:p>
        </p:txBody>
      </p:sp>
      <p:pic>
        <p:nvPicPr>
          <p:cNvPr id="7" name="Picture 2" descr="https://im0-tub-ru.yandex.net/i?id=5c86d225007831bdceea1fe5144901b7&amp;n=33&amp;h=190&amp;w=1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339177"/>
            <a:ext cx="2555776" cy="3518824"/>
          </a:xfrm>
          <a:prstGeom prst="rect">
            <a:avLst/>
          </a:prstGeom>
          <a:noFill/>
        </p:spPr>
      </p:pic>
      <p:pic>
        <p:nvPicPr>
          <p:cNvPr id="8198" name="Picture 6" descr="https://im0-tub-ru.yandex.net/i?id=eeacb99b9c0cddbeff5a8b9a21e2de11&amp;n=33&amp;h=190&amp;w=13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0"/>
            <a:ext cx="2555775" cy="33643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76647" t="18329" r="2323" b="6250"/>
          <a:stretch>
            <a:fillRect/>
          </a:stretch>
        </p:blipFill>
        <p:spPr bwMode="auto">
          <a:xfrm>
            <a:off x="0" y="0"/>
            <a:ext cx="4547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l="76565" t="17516" r="2405" b="7672"/>
          <a:stretch>
            <a:fillRect/>
          </a:stretch>
        </p:blipFill>
        <p:spPr bwMode="auto">
          <a:xfrm>
            <a:off x="4716016" y="0"/>
            <a:ext cx="4427984" cy="6872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6408712" cy="6336704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2600" dirty="0" smtClean="0">
                <a:solidFill>
                  <a:srgbClr val="C00000"/>
                </a:solidFill>
                <a:latin typeface="Arial Black" pitchFamily="34" charset="0"/>
              </a:rPr>
              <a:t>Русская выхухоль - </a:t>
            </a:r>
            <a:r>
              <a:rPr lang="ru-RU" sz="2800" b="1" dirty="0" smtClean="0">
                <a:solidFill>
                  <a:srgbClr val="C00000"/>
                </a:solidFill>
              </a:rPr>
              <a:t>ровесник мамонта, она </a:t>
            </a:r>
            <a:r>
              <a:rPr lang="ru-RU" sz="2600" dirty="0" smtClean="0">
                <a:solidFill>
                  <a:srgbClr val="C00000"/>
                </a:solidFill>
                <a:latin typeface="Arial Black" pitchFamily="34" charset="0"/>
              </a:rPr>
              <a:t>занесена в список животных из Красной книги России со статусом редкий реликтовый вид</a:t>
            </a:r>
            <a:r>
              <a:rPr lang="ru-RU" sz="2600" dirty="0" smtClean="0">
                <a:solidFill>
                  <a:srgbClr val="002060"/>
                </a:solidFill>
                <a:latin typeface="Arial Black" pitchFamily="34" charset="0"/>
              </a:rPr>
              <a:t>, сокращающийся в численности. В настоящее время создано 4 заповедника и около 80 заказников, в которых это животное исследуется учеными. Принимаются меры по охране этих зверьков и восстановлению их популяции. В 2000 году был создан специальный проект под названием «Сохраним русскую выхухоль», который занимается оценкой количества особей выхухолей и разработкой </a:t>
            </a:r>
            <a:r>
              <a:rPr lang="ru-RU" sz="2400" dirty="0" smtClean="0">
                <a:solidFill>
                  <a:srgbClr val="002060"/>
                </a:solidFill>
                <a:latin typeface="Arial Black" pitchFamily="34" charset="0"/>
              </a:rPr>
              <a:t>мер по ее сохранению.</a:t>
            </a:r>
          </a:p>
          <a:p>
            <a:endParaRPr lang="ru-RU" dirty="0"/>
          </a:p>
        </p:txBody>
      </p:sp>
      <p:pic>
        <p:nvPicPr>
          <p:cNvPr id="2050" name="Picture 2" descr="D:\Мои документы\Мои рисунки\вых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718" y="0"/>
            <a:ext cx="2285283" cy="3429000"/>
          </a:xfrm>
          <a:prstGeom prst="rect">
            <a:avLst/>
          </a:prstGeom>
          <a:noFill/>
        </p:spPr>
      </p:pic>
      <p:pic>
        <p:nvPicPr>
          <p:cNvPr id="2051" name="Picture 3" descr="D:\Мои документы\Мои рисунки\вых3.jpg"/>
          <p:cNvPicPr>
            <a:picLocks noChangeAspect="1" noChangeArrowheads="1"/>
          </p:cNvPicPr>
          <p:nvPr/>
        </p:nvPicPr>
        <p:blipFill>
          <a:blip r:embed="rId3" cstate="print"/>
          <a:srcRect l="2578" t="4114"/>
          <a:stretch>
            <a:fillRect/>
          </a:stretch>
        </p:blipFill>
        <p:spPr bwMode="auto">
          <a:xfrm>
            <a:off x="6876256" y="3501008"/>
            <a:ext cx="2267743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Picture 4" descr="фото_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36096" cy="429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0597" name="Rectangle 5"/>
          <p:cNvSpPr>
            <a:spLocks noGrp="1" noChangeArrowheads="1"/>
          </p:cNvSpPr>
          <p:nvPr>
            <p:ph type="title"/>
          </p:nvPr>
        </p:nvSpPr>
        <p:spPr>
          <a:xfrm>
            <a:off x="3347864" y="4437112"/>
            <a:ext cx="5637312" cy="223224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sz="4000" b="1" dirty="0">
                <a:solidFill>
                  <a:srgbClr val="C00000"/>
                </a:solidFill>
              </a:rPr>
              <a:t>О </a:t>
            </a:r>
            <a:r>
              <a:rPr lang="en-US" sz="4000" b="1" dirty="0" err="1" smtClean="0">
                <a:solidFill>
                  <a:srgbClr val="C00000"/>
                </a:solidFill>
              </a:rPr>
              <a:t>факторах</a:t>
            </a:r>
            <a:r>
              <a:rPr lang="ru-RU" sz="4000" b="1" dirty="0" smtClean="0">
                <a:solidFill>
                  <a:srgbClr val="C00000"/>
                </a:solidFill>
              </a:rPr>
              <a:t>,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негативно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влияющих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>
                <a:solidFill>
                  <a:srgbClr val="C00000"/>
                </a:solidFill>
              </a:rPr>
              <a:t>на</a:t>
            </a:r>
            <a:r>
              <a:rPr lang="en-US" sz="4000" b="1" dirty="0">
                <a:solidFill>
                  <a:srgbClr val="C00000"/>
                </a:solidFill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</a:rPr>
              <a:t>популяци</a:t>
            </a:r>
            <a:r>
              <a:rPr lang="ru-RU" sz="4000" b="1" dirty="0" err="1" smtClean="0">
                <a:solidFill>
                  <a:srgbClr val="C00000"/>
                </a:solidFill>
              </a:rPr>
              <a:t>ю</a:t>
            </a:r>
            <a:r>
              <a:rPr lang="en-US" sz="4000" b="1" dirty="0" smtClean="0">
                <a:solidFill>
                  <a:srgbClr val="C00000"/>
                </a:solidFill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</a:rPr>
              <a:t>зверька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7170" name="Picture 2" descr="фото русского выхухол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13176"/>
            <a:ext cx="3314055" cy="1844824"/>
          </a:xfrm>
          <a:prstGeom prst="rect">
            <a:avLst/>
          </a:prstGeom>
          <a:noFill/>
        </p:spPr>
      </p:pic>
      <p:pic>
        <p:nvPicPr>
          <p:cNvPr id="5" name="Picture 4" descr="фото_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4299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16-17 уч.год\Экологич. сценка\wyhuhol-pl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tapoc.trbo.yandex.net/tapoc_secure_proxy/24c6cdc00b8a2ed564959a6615a25ed6?url=http%3A%2F%2Fschool.xvatit.com%2Fimages%2Fthumb%2F4%2F4e%2F23.02-64.jpg%2F550px-23.02-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74"/>
            <a:ext cx="9144000" cy="686067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2564904"/>
            <a:ext cx="67265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ПОМНИТЕ: ЭТО 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ДЕЛАТЬ НЕЛЬЗЯ!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rusmarka.ru/engine/files/editors/Kerzhenec-mar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2376264" cy="1485901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3785" t="19724" r="14220" b="32546"/>
          <a:stretch>
            <a:fillRect/>
          </a:stretch>
        </p:blipFill>
        <p:spPr bwMode="auto">
          <a:xfrm>
            <a:off x="323528" y="1772816"/>
            <a:ext cx="8568952" cy="482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 l="35057" t="55906" r="17901" b="34250"/>
          <a:stretch>
            <a:fillRect/>
          </a:stretch>
        </p:blipFill>
        <p:spPr bwMode="auto">
          <a:xfrm>
            <a:off x="2915816" y="260648"/>
            <a:ext cx="590465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 descr="https://im0-tub-ru.yandex.net/i?id=fa0132bed3870f0de77f6d273f80d364&amp;n=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5373216"/>
            <a:ext cx="2419350" cy="123825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5364088" y="188640"/>
            <a:ext cx="1584176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2014 год</a:t>
            </a:r>
            <a:endParaRPr lang="ru-RU" sz="1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Стихи о выхухоли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5040560" cy="5688632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r>
              <a:rPr lang="ru-RU" sz="1600" b="1" dirty="0" smtClean="0">
                <a:solidFill>
                  <a:srgbClr val="002060"/>
                </a:solidFill>
              </a:rPr>
              <a:t>Вышел закон: там, где выхухоль сыщется,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Право дано лес и речку сберечь.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Эта </a:t>
            </a:r>
            <a:r>
              <a:rPr lang="ru-RU" sz="1600" b="1" dirty="0" err="1" smtClean="0">
                <a:solidFill>
                  <a:srgbClr val="002060"/>
                </a:solidFill>
              </a:rPr>
              <a:t>зверушечка</a:t>
            </a:r>
            <a:r>
              <a:rPr lang="ru-RU" sz="1600" b="1" dirty="0" smtClean="0">
                <a:solidFill>
                  <a:srgbClr val="002060"/>
                </a:solidFill>
              </a:rPr>
              <a:t> с красною книжицей –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Щит для природы и меч!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Видишь, погрызены зубками ракушки,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Рядом пузыриться первый ледок.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Значит, споют соловьями варакушки,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Будет плясать диплодок!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С первыми белыми мухами – бляхами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Нас наши речки и старицы ждут.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Выхухоль, </a:t>
            </a:r>
            <a:r>
              <a:rPr lang="ru-RU" sz="1600" b="1" dirty="0" err="1" smtClean="0">
                <a:solidFill>
                  <a:srgbClr val="002060"/>
                </a:solidFill>
              </a:rPr>
              <a:t>тыхухоль</a:t>
            </a:r>
            <a:r>
              <a:rPr lang="ru-RU" sz="1600" b="1" dirty="0" smtClean="0">
                <a:solidFill>
                  <a:srgbClr val="002060"/>
                </a:solidFill>
              </a:rPr>
              <a:t>, </a:t>
            </a:r>
            <a:r>
              <a:rPr lang="ru-RU" sz="1600" b="1" dirty="0" err="1" smtClean="0">
                <a:solidFill>
                  <a:srgbClr val="002060"/>
                </a:solidFill>
              </a:rPr>
              <a:t>похухоль</a:t>
            </a:r>
            <a:r>
              <a:rPr lang="ru-RU" sz="1600" b="1" dirty="0" smtClean="0">
                <a:solidFill>
                  <a:srgbClr val="002060"/>
                </a:solidFill>
              </a:rPr>
              <a:t>, </a:t>
            </a:r>
            <a:r>
              <a:rPr lang="ru-RU" sz="1600" b="1" dirty="0" err="1" smtClean="0">
                <a:solidFill>
                  <a:srgbClr val="002060"/>
                </a:solidFill>
              </a:rPr>
              <a:t>нахухоль</a:t>
            </a:r>
            <a:r>
              <a:rPr lang="ru-RU" sz="1600" b="1" dirty="0" smtClean="0">
                <a:solidFill>
                  <a:srgbClr val="002060"/>
                </a:solidFill>
              </a:rPr>
              <a:t>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Ищем по тонкому льду.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Русскую выхухоль с русыми косами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Вижу я в каждом из снов.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Ах, зверушка моя длинноносая,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Может быть, это любовь.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А по утру, как всегда, не до лирики,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Шарим по дну, выдыхая под лед.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Если сегодня не пустим </a:t>
            </a:r>
            <a:r>
              <a:rPr lang="ru-RU" sz="1600" b="1" dirty="0" err="1" smtClean="0">
                <a:solidFill>
                  <a:srgbClr val="002060"/>
                </a:solidFill>
              </a:rPr>
              <a:t>пузырики</a:t>
            </a:r>
            <a:r>
              <a:rPr lang="ru-RU" sz="1600" b="1" dirty="0" smtClean="0">
                <a:solidFill>
                  <a:srgbClr val="002060"/>
                </a:solidFill>
              </a:rPr>
              <a:t> –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Завтра здесь пустят завод.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Если нацелятся трубы нахальные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Воду из наших речушек сосать,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Помощь придет интернациональная –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Русских </a:t>
            </a:r>
            <a:r>
              <a:rPr lang="ru-RU" sz="1600" b="1" dirty="0" err="1" smtClean="0">
                <a:solidFill>
                  <a:srgbClr val="002060"/>
                </a:solidFill>
              </a:rPr>
              <a:t>хохулек</a:t>
            </a:r>
            <a:r>
              <a:rPr lang="ru-RU" sz="1600" b="1" dirty="0" smtClean="0">
                <a:solidFill>
                  <a:srgbClr val="002060"/>
                </a:solidFill>
              </a:rPr>
              <a:t> спасать!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И чтоб была под надежной защитою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Наша природа, а с нею и мы,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err="1" smtClean="0">
                <a:solidFill>
                  <a:srgbClr val="002060"/>
                </a:solidFill>
              </a:rPr>
              <a:t>Выхухли</a:t>
            </a:r>
            <a:r>
              <a:rPr lang="ru-RU" sz="1600" b="1" dirty="0" smtClean="0">
                <a:solidFill>
                  <a:srgbClr val="002060"/>
                </a:solidFill>
              </a:rPr>
              <a:t> все наши речки несчитаны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В самом начале зимы.</a:t>
            </a:r>
            <a:endParaRPr lang="ru-RU" sz="1600" dirty="0" smtClean="0">
              <a:solidFill>
                <a:srgbClr val="002060"/>
              </a:solidFill>
            </a:endParaRPr>
          </a:p>
          <a:p>
            <a:r>
              <a:rPr lang="ru-RU" sz="1600" b="1" dirty="0" smtClean="0">
                <a:solidFill>
                  <a:srgbClr val="002060"/>
                </a:solidFill>
              </a:rPr>
              <a:t>(с) </a:t>
            </a:r>
            <a:r>
              <a:rPr lang="ru-RU" sz="1600" b="1" i="1" dirty="0" smtClean="0">
                <a:solidFill>
                  <a:srgbClr val="002060"/>
                </a:solidFill>
              </a:rPr>
              <a:t>Николай Соболев,</a:t>
            </a:r>
            <a:r>
              <a:rPr lang="ru-RU" sz="1600" b="1" dirty="0" smtClean="0">
                <a:solidFill>
                  <a:srgbClr val="002060"/>
                </a:solidFill>
              </a:rPr>
              <a:t> </a:t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>январь 1989</a:t>
            </a:r>
            <a:endParaRPr lang="ru-RU" sz="1600" dirty="0">
              <a:solidFill>
                <a:srgbClr val="00206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6056" y="836712"/>
            <a:ext cx="3888432" cy="568863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ru-RU" sz="1200" b="1" dirty="0" err="1" smtClean="0">
                <a:solidFill>
                  <a:srgbClr val="002060"/>
                </a:solidFill>
              </a:rPr>
              <a:t>Выхухоль-хохуля</a:t>
            </a:r>
            <a:r>
              <a:rPr lang="ru-RU" sz="1200" b="1" dirty="0" smtClean="0">
                <a:solidFill>
                  <a:srgbClr val="002060"/>
                </a:solidFill>
              </a:rPr>
              <a:t> маленький зверек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Слышала когда-то топот мамонтовых ног.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Мамонтов нет больше, а зверек живет,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Строит свои норки, по весне поет.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Но живет с </a:t>
            </a:r>
            <a:r>
              <a:rPr lang="ru-RU" sz="1200" b="1" dirty="0" err="1" smtClean="0">
                <a:solidFill>
                  <a:srgbClr val="002060"/>
                </a:solidFill>
              </a:rPr>
              <a:t>хохулей</a:t>
            </a:r>
            <a:r>
              <a:rPr lang="ru-RU" sz="1200" b="1" dirty="0" smtClean="0">
                <a:solidFill>
                  <a:srgbClr val="002060"/>
                </a:solidFill>
              </a:rPr>
              <a:t> рядом человек,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Осушает реки, вырубает лес.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Рыбу сетью ловит, а маленький зверек,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Вдруг попался в сети, и выбраться не смог.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Подсчитали люди - исчезает вид,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Неужели участь мамонтов грозит?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Мы летаем в космос, строим Интернет,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А помочь </a:t>
            </a:r>
            <a:r>
              <a:rPr lang="ru-RU" sz="1200" b="1" dirty="0" err="1" smtClean="0">
                <a:solidFill>
                  <a:srgbClr val="002060"/>
                </a:solidFill>
              </a:rPr>
              <a:t>хохуле</a:t>
            </a:r>
            <a:r>
              <a:rPr lang="ru-RU" sz="1200" b="1" dirty="0" smtClean="0">
                <a:solidFill>
                  <a:srgbClr val="002060"/>
                </a:solidFill>
              </a:rPr>
              <a:t> сможем или нет?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Что зверушке нужно? Чистая вода,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Дом с песком и илом, чтоб была еда.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А на суше дерево ветвистое растет,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В его корнях выхухоль дом себе найдет.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Пусть сетей не будет, несущих столько бед!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Вот тогда и выживет маленький сосед!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Помоги </a:t>
            </a:r>
            <a:r>
              <a:rPr lang="ru-RU" sz="1200" b="1" dirty="0" err="1" smtClean="0">
                <a:solidFill>
                  <a:srgbClr val="002060"/>
                </a:solidFill>
              </a:rPr>
              <a:t>хохуле</a:t>
            </a:r>
            <a:r>
              <a:rPr lang="ru-RU" sz="1200" b="1" dirty="0" smtClean="0">
                <a:solidFill>
                  <a:srgbClr val="002060"/>
                </a:solidFill>
              </a:rPr>
              <a:t> каждый патриот - 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Только лишь в России выхухоль живет!</a:t>
            </a:r>
            <a:endParaRPr lang="ru-RU" sz="1200" dirty="0" smtClean="0">
              <a:solidFill>
                <a:srgbClr val="002060"/>
              </a:solidFill>
            </a:endParaRPr>
          </a:p>
          <a:p>
            <a:r>
              <a:rPr lang="ru-RU" sz="1200" b="1" i="1" dirty="0" smtClean="0">
                <a:solidFill>
                  <a:srgbClr val="002060"/>
                </a:solidFill>
              </a:rPr>
              <a:t>Кириллов Стёпа </a:t>
            </a:r>
            <a:r>
              <a:rPr lang="ru-RU" sz="1200" b="1" dirty="0" smtClean="0">
                <a:solidFill>
                  <a:srgbClr val="002060"/>
                </a:solidFill>
              </a:rPr>
              <a:t>(ученик 3-го класса) и</a:t>
            </a:r>
            <a:br>
              <a:rPr lang="ru-RU" sz="1200" b="1" dirty="0" smtClean="0">
                <a:solidFill>
                  <a:srgbClr val="002060"/>
                </a:solidFill>
              </a:rPr>
            </a:br>
            <a:r>
              <a:rPr lang="ru-RU" sz="1200" b="1" dirty="0" smtClean="0">
                <a:solidFill>
                  <a:srgbClr val="002060"/>
                </a:solidFill>
              </a:rPr>
              <a:t>его мама Долгова Наталия</a:t>
            </a:r>
            <a:endParaRPr lang="ru-RU" sz="1200" dirty="0">
              <a:solidFill>
                <a:srgbClr val="002060"/>
              </a:solidFill>
            </a:endParaRPr>
          </a:p>
        </p:txBody>
      </p:sp>
      <p:pic>
        <p:nvPicPr>
          <p:cNvPr id="8194" name="Picture 2" descr="https://im0-tub-ru.yandex.net/i?id=01df1664ec8f1043f00efcc440249c93&amp;n=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5619750"/>
            <a:ext cx="2314575" cy="1238250"/>
          </a:xfrm>
          <a:prstGeom prst="rect">
            <a:avLst/>
          </a:prstGeom>
          <a:noFill/>
        </p:spPr>
      </p:pic>
      <p:pic>
        <p:nvPicPr>
          <p:cNvPr id="6" name="Picture 4" descr="http://animalworld.com.ua/../images/2010/October/Animals/Desmana-moschata/Desmana-moschata_7.jpg"/>
          <p:cNvPicPr>
            <a:picLocks noChangeAspect="1" noChangeArrowheads="1"/>
          </p:cNvPicPr>
          <p:nvPr/>
        </p:nvPicPr>
        <p:blipFill>
          <a:blip r:embed="rId3" cstate="print"/>
          <a:srcRect l="19878" t="238" r="3097"/>
          <a:stretch>
            <a:fillRect/>
          </a:stretch>
        </p:blipFill>
        <p:spPr bwMode="auto">
          <a:xfrm>
            <a:off x="3851920" y="3068960"/>
            <a:ext cx="1548680" cy="14642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4752528" cy="2304256"/>
          </a:xfrm>
          <a:solidFill>
            <a:schemeClr val="bg1"/>
          </a:solidFill>
          <a:ln>
            <a:noFill/>
          </a:ln>
        </p:spPr>
        <p:txBody>
          <a:bodyPr>
            <a:normAutofit fontScale="90000"/>
          </a:bodyPr>
          <a:lstStyle/>
          <a:p>
            <a:r>
              <a:rPr lang="en-US" sz="4000" b="1" dirty="0" err="1">
                <a:solidFill>
                  <a:schemeClr val="accent6">
                    <a:lumMod val="50000"/>
                  </a:schemeClr>
                </a:solidFill>
              </a:rPr>
              <a:t>Человек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err="1" smtClean="0">
                <a:solidFill>
                  <a:schemeClr val="accent6">
                    <a:lumMod val="50000"/>
                  </a:schemeClr>
                </a:solidFill>
              </a:rPr>
              <a:t>помоги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</a:rPr>
              <a:t>!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err="1" smtClean="0">
                <a:solidFill>
                  <a:schemeClr val="accent6">
                    <a:lumMod val="50000"/>
                  </a:schemeClr>
                </a:solidFill>
              </a:rPr>
              <a:t>Мое</a:t>
            </a: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6">
                    <a:lumMod val="50000"/>
                  </a:schemeClr>
                </a:solidFill>
              </a:rPr>
              <a:t>будущее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en-US" sz="4000" b="1" dirty="0" err="1">
                <a:solidFill>
                  <a:schemeClr val="accent6">
                    <a:lumMod val="50000"/>
                  </a:schemeClr>
                </a:solidFill>
              </a:rPr>
              <a:t>твоих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4000" b="1" dirty="0" err="1">
                <a:solidFill>
                  <a:schemeClr val="accent6">
                    <a:lumMod val="50000"/>
                  </a:schemeClr>
                </a:solidFill>
              </a:rPr>
              <a:t>руках</a:t>
            </a:r>
            <a:r>
              <a:rPr lang="en-US" sz="4000" b="1" dirty="0">
                <a:solidFill>
                  <a:schemeClr val="accent6">
                    <a:lumMod val="50000"/>
                  </a:schemeClr>
                </a:solidFill>
              </a:rPr>
              <a:t> !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8194" name="Picture 2" descr="http://animalworld.com.ua/../images/2010/October/Animals/Desmana-moschata/Desmana-moschata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19375"/>
            <a:ext cx="5715000" cy="4238625"/>
          </a:xfrm>
          <a:prstGeom prst="rect">
            <a:avLst/>
          </a:prstGeom>
          <a:noFill/>
        </p:spPr>
      </p:pic>
      <p:pic>
        <p:nvPicPr>
          <p:cNvPr id="3074" name="Picture 2" descr="D:\Мои документы\Мои рисунки\в сетях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8442" y="908721"/>
            <a:ext cx="3955558" cy="594928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098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фото_11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</a:blip>
          <a:srcRect/>
          <a:stretch>
            <a:fillRect/>
          </a:stretch>
        </p:blipFill>
        <p:spPr bwMode="auto">
          <a:xfrm>
            <a:off x="395536" y="1215816"/>
            <a:ext cx="8340619" cy="5642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285852" y="357166"/>
            <a:ext cx="6643734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i="1" dirty="0" err="1" smtClean="0">
                <a:solidFill>
                  <a:srgbClr val="C00000"/>
                </a:solidFill>
              </a:rPr>
              <a:t>Мы</a:t>
            </a:r>
            <a:r>
              <a:rPr lang="en-US" sz="4000" b="1" i="1" dirty="0" smtClean="0">
                <a:solidFill>
                  <a:srgbClr val="C00000"/>
                </a:solidFill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</a:rPr>
              <a:t>за</a:t>
            </a:r>
            <a:r>
              <a:rPr lang="en-US" sz="4000" b="1" i="1" dirty="0" smtClean="0">
                <a:solidFill>
                  <a:srgbClr val="C00000"/>
                </a:solidFill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</a:rPr>
              <a:t>них</a:t>
            </a:r>
            <a:r>
              <a:rPr lang="en-US" sz="4000" b="1" i="1" dirty="0" smtClean="0">
                <a:solidFill>
                  <a:srgbClr val="C00000"/>
                </a:solidFill>
              </a:rPr>
              <a:t> в </a:t>
            </a:r>
            <a:r>
              <a:rPr lang="en-US" sz="4000" b="1" i="1" dirty="0" err="1" smtClean="0">
                <a:solidFill>
                  <a:srgbClr val="C00000"/>
                </a:solidFill>
              </a:rPr>
              <a:t>ответе</a:t>
            </a:r>
            <a:r>
              <a:rPr lang="en-US" sz="4000" b="1" i="1" dirty="0" smtClean="0">
                <a:solidFill>
                  <a:srgbClr val="C00000"/>
                </a:solidFill>
              </a:rPr>
              <a:t>!</a:t>
            </a:r>
            <a:endParaRPr lang="ru-RU" sz="40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79512" y="548680"/>
            <a:ext cx="5040560" cy="4525963"/>
          </a:xfrm>
          <a:solidFill>
            <a:schemeClr val="bg1"/>
          </a:solidFill>
        </p:spPr>
        <p:txBody>
          <a:bodyPr>
            <a:normAutofit fontScale="62500" lnSpcReduction="20000"/>
          </a:bodyPr>
          <a:lstStyle/>
          <a:p>
            <a:r>
              <a:rPr lang="ru-RU" b="1" dirty="0" err="1" smtClean="0"/>
              <a:t>Г.Скребицкий</a:t>
            </a:r>
            <a:r>
              <a:rPr lang="ru-RU" b="1" dirty="0" smtClean="0"/>
              <a:t>. Выхухоль. </a:t>
            </a:r>
          </a:p>
          <a:p>
            <a:r>
              <a:rPr lang="ru-RU" dirty="0" smtClean="0"/>
              <a:t>В своей книге Г. А. </a:t>
            </a:r>
            <a:r>
              <a:rPr lang="ru-RU" dirty="0" err="1" smtClean="0"/>
              <a:t>Скребицкий</a:t>
            </a:r>
            <a:r>
              <a:rPr lang="ru-RU" dirty="0" smtClean="0"/>
              <a:t> очень живо и с большой любовью рассказывает о жизни выхухоли и излагает простым общедоступным языком свои интересные исследования над нею, проведенные в условиях Московского зоопарка.</a:t>
            </a:r>
            <a:br>
              <a:rPr lang="ru-RU" dirty="0" smtClean="0"/>
            </a:br>
            <a:r>
              <a:rPr lang="ru-RU" dirty="0" smtClean="0"/>
              <a:t>Книга эта не может не заинтересовать всякого любителя природы. Она, несомненно, пробудит интерес к замечательному зверьку и у юного биолога, который захочет продолжать работу, захочет внести и свою долю в изучение животного мира родной страны.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932040" y="548680"/>
            <a:ext cx="3960440" cy="4536503"/>
          </a:xfrm>
          <a:solidFill>
            <a:schemeClr val="bg1"/>
          </a:solidFill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Солоухин В. Летний паводок .</a:t>
            </a:r>
            <a:r>
              <a:rPr lang="ru-RU" dirty="0" smtClean="0"/>
              <a:t>В рассказе В. Солоухина «Летний паводок» описывается героизм и самопожертвование матери-выхухоли, выполняющей «свое извечное дело спасать своих детей». Чтобы избежать гибели детёнышей от паводка, она переносит их всё дальше и дальше по берегу. Встреча с человеком пугает осторожного зверька, но оставить тревожно кричавших </a:t>
            </a:r>
            <a:r>
              <a:rPr lang="ru-RU" dirty="0" err="1" smtClean="0"/>
              <a:t>выхухолят</a:t>
            </a:r>
            <a:r>
              <a:rPr lang="ru-RU" dirty="0" smtClean="0"/>
              <a:t> не позволяет материнский инстинкт.</a:t>
            </a:r>
            <a:endParaRPr lang="ru-RU" dirty="0"/>
          </a:p>
        </p:txBody>
      </p:sp>
      <p:pic>
        <p:nvPicPr>
          <p:cNvPr id="1026" name="Picture 2" descr="https://im3-tub-ru.yandex.net/i?id=4f6214fe096324cb97ec313eab6d7bb1&amp;n=33&amp;h=190&amp;w=1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93096"/>
            <a:ext cx="1862929" cy="2564904"/>
          </a:xfrm>
          <a:prstGeom prst="rect">
            <a:avLst/>
          </a:prstGeom>
          <a:noFill/>
        </p:spPr>
      </p:pic>
      <p:pic>
        <p:nvPicPr>
          <p:cNvPr id="8" name="Рисунок 7" descr="Георгий Скребицкий — Выхухоль">
            <a:hlinkClick r:id="rId3" tooltip="&quot;Георгий Скребицкий — Выхухоль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293096"/>
            <a:ext cx="1728192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s://im1-tub-ru.yandex.net/i?id=38d384b069bf7ef67e2ae58aa2f10cc8&amp;n=33&amp;h=190&amp;w=15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293096"/>
            <a:ext cx="2051720" cy="256490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139952" y="5445224"/>
            <a:ext cx="2592288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Советуем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прочитать!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251520" y="332656"/>
            <a:ext cx="4320480" cy="855786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ru-RU" sz="2000" dirty="0" err="1" smtClean="0"/>
              <a:t>Г.В.Хахин</a:t>
            </a:r>
            <a:r>
              <a:rPr lang="ru-RU" sz="2000" dirty="0" smtClean="0"/>
              <a:t>, А.А.Иванов. Выхухоль.</a:t>
            </a: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251520" y="1196752"/>
            <a:ext cx="4536504" cy="3951288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В этой книге дано описание биологических особенностей и образа жизни выхухоли - редкого вида млекопитающих, занесенного в международную и отечественную Красные книги. Рассматриваются его географическое распространение, места обитания, биоценотические связи, структура популяций, динамика численности, поведение. Особое внимание уделено мерам по сохранению и восстановлению численности этого ценного пушного зверька. Для научных работников в области охраны природы, зоологов, охотоведов.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4572000" y="332656"/>
            <a:ext cx="4320480" cy="864096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algn="ctr"/>
            <a:r>
              <a:rPr lang="ru-RU" dirty="0" smtClean="0"/>
              <a:t>Э. Д.Бакулина, А.В.Яблоков. Волшебный браслет</a:t>
            </a: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>
          <a:xfrm>
            <a:off x="4644008" y="1196752"/>
            <a:ext cx="4248472" cy="3951288"/>
          </a:xfrm>
          <a:solidFill>
            <a:schemeClr val="bg1"/>
          </a:solidFill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	Жанр: Сказка. Мальчик Тимка неожиданно становится обладателем волшебного браслета, который ведет его через опасные приключения к знакомству с основными законами развития живой природы. Вместе с героем этой повести-сказки читатель побывает в гнезде ворона и в норе выхухоли, услышит разговоры растений и попадет в разные эпохи развития жизни на Земле.</a:t>
            </a:r>
          </a:p>
          <a:p>
            <a:r>
              <a:rPr lang="ru-RU" sz="1800" dirty="0" smtClean="0"/>
              <a:t/>
            </a:r>
            <a:br>
              <a:rPr lang="ru-RU" sz="1800" dirty="0" smtClean="0"/>
            </a:br>
            <a:endParaRPr lang="ru-RU" dirty="0"/>
          </a:p>
        </p:txBody>
      </p:sp>
      <p:pic>
        <p:nvPicPr>
          <p:cNvPr id="11" name="Рисунок 10" descr="https://im0-tub-ru.yandex.net/i?id=1d815cb6c63ada8634b256c82e957e1b&amp;n=33&amp;h=190&amp;w=134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293096"/>
            <a:ext cx="2088232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s://im2-tub-ru.yandex.net/i?id=26d1fcd50b469caa73cb06aba4a2645d&amp;n=33&amp;h=190&amp;w=1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4293096"/>
            <a:ext cx="2275858" cy="2564904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323528" y="5373216"/>
            <a:ext cx="3312368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Советуем </a:t>
            </a:r>
          </a:p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прочитать!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Мои документы\16-17 уч.год\Экологич. сценка\calend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75040" cy="56207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Arial Black" pitchFamily="34" charset="0"/>
              </a:rPr>
              <a:t>Ссылки:</a:t>
            </a:r>
            <a:endParaRPr lang="ru-RU" sz="28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764704"/>
            <a:ext cx="6696744" cy="1944217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hlinkClick r:id="rId2"/>
              </a:rPr>
              <a:t>https://www.youtube.com/watch?feature=player_embedded&amp;v=xOQkvp2WkSg#t=0</a:t>
            </a:r>
            <a:endParaRPr lang="ru-RU" dirty="0" smtClean="0"/>
          </a:p>
          <a:p>
            <a:r>
              <a:rPr lang="en-US" dirty="0" smtClean="0">
                <a:hlinkClick r:id="rId3"/>
              </a:rPr>
              <a:t>https://www.youtube.com/watch?v=ntHbEZo-v_o&amp;feature=player_embedded#t=0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2050" name="Picture 2" descr="https://im3-tub-ru.yandex.net/i?id=c0920d712f956a91ef0c4a1a9919a3bd&amp;n=33&amp;h=190&amp;w=28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2936"/>
            <a:ext cx="6007592" cy="4005064"/>
          </a:xfrm>
          <a:prstGeom prst="rect">
            <a:avLst/>
          </a:prstGeom>
          <a:noFill/>
        </p:spPr>
      </p:pic>
      <p:pic>
        <p:nvPicPr>
          <p:cNvPr id="14338" name="Picture 2" descr="https://tapoc.trbo.yandex.net/tapoc_secure_proxy/3f1124352763e3ceca1eae05d08bec38?url=http%3A%2F%2Fbiblus.ru%2Fpics%2Fa%2F2%2Ff%2F10076302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4162424"/>
            <a:ext cx="1905000" cy="2695576"/>
          </a:xfrm>
          <a:prstGeom prst="rect">
            <a:avLst/>
          </a:prstGeom>
          <a:noFill/>
        </p:spPr>
      </p:pic>
      <p:pic>
        <p:nvPicPr>
          <p:cNvPr id="6" name="Picture 2" descr="Источник: Труш Н., Не будите спящую выхухоль">
            <a:hlinkClick r:id="rId6" tooltip="Источник: Труш Н., Не будите спящую выхухоль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2270" y="0"/>
            <a:ext cx="1911730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2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400</TotalTime>
  <Words>685</Words>
  <Application>Microsoft Office PowerPoint</Application>
  <PresentationFormat>Экран (4:3)</PresentationFormat>
  <Paragraphs>52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9" baseType="lpstr">
      <vt:lpstr>Arial</vt:lpstr>
      <vt:lpstr>Arial Black</vt:lpstr>
      <vt:lpstr>Bookman Old Style</vt:lpstr>
      <vt:lpstr>Calibri</vt:lpstr>
      <vt:lpstr>Garamond</vt:lpstr>
      <vt:lpstr>Tahoma</vt:lpstr>
      <vt:lpstr>Тема Office</vt:lpstr>
      <vt:lpstr>Русская выхухоль  - чудо природы</vt:lpstr>
      <vt:lpstr>Посвящается хохуле 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Заглянем в энциклопедию!</vt:lpstr>
      <vt:lpstr>Презентация PowerPoint</vt:lpstr>
      <vt:lpstr>Презентация PowerPoint</vt:lpstr>
      <vt:lpstr>Презентация PowerPoint</vt:lpstr>
      <vt:lpstr>О факторах, негативно влияющих на популяцию зверька</vt:lpstr>
      <vt:lpstr>Презентация PowerPoint</vt:lpstr>
      <vt:lpstr>Презентация PowerPoint</vt:lpstr>
      <vt:lpstr>Презентация PowerPoint</vt:lpstr>
      <vt:lpstr>Стихи о выхухоли</vt:lpstr>
      <vt:lpstr>Человек,  помоги!  Мое будущее,  в твоих руках !</vt:lpstr>
      <vt:lpstr>Презентация PowerPoint</vt:lpstr>
      <vt:lpstr>Презентация PowerPoint</vt:lpstr>
      <vt:lpstr>Презентация PowerPoint</vt:lpstr>
      <vt:lpstr>Презентация PowerPoint</vt:lpstr>
      <vt:lpstr>Ссылки: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Русская выхухоль - чудо природы</dc:title>
  <dc:creator>Admin</dc:creator>
  <cp:lastModifiedBy>Вита Мари</cp:lastModifiedBy>
  <cp:revision>99</cp:revision>
  <dcterms:created xsi:type="dcterms:W3CDTF">2011-01-28T00:18:45Z</dcterms:created>
  <dcterms:modified xsi:type="dcterms:W3CDTF">2020-12-18T20:08:00Z</dcterms:modified>
</cp:coreProperties>
</file>