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41"/>
  </p:notesMasterIdLst>
  <p:sldIdLst>
    <p:sldId id="273" r:id="rId2"/>
    <p:sldId id="256" r:id="rId3"/>
    <p:sldId id="257" r:id="rId4"/>
    <p:sldId id="269" r:id="rId5"/>
    <p:sldId id="258" r:id="rId6"/>
    <p:sldId id="270" r:id="rId7"/>
    <p:sldId id="259" r:id="rId8"/>
    <p:sldId id="260" r:id="rId9"/>
    <p:sldId id="271" r:id="rId10"/>
    <p:sldId id="261" r:id="rId11"/>
    <p:sldId id="272" r:id="rId12"/>
    <p:sldId id="262" r:id="rId13"/>
    <p:sldId id="263" r:id="rId14"/>
    <p:sldId id="264" r:id="rId15"/>
    <p:sldId id="265" r:id="rId16"/>
    <p:sldId id="267" r:id="rId17"/>
    <p:sldId id="268" r:id="rId18"/>
    <p:sldId id="266"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Наталья" initials="Н" lastIdx="1" clrIdx="0"/>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4587" autoAdjust="0"/>
    <p:restoredTop sz="86368" autoAdjust="0"/>
  </p:normalViewPr>
  <p:slideViewPr>
    <p:cSldViewPr>
      <p:cViewPr>
        <p:scale>
          <a:sx n="100" d="100"/>
          <a:sy n="100" d="100"/>
        </p:scale>
        <p:origin x="-1944"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commentAuthors" Target="commentAuthor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63F62FA-E2D7-427C-8DA5-6D4955F0CCE7}" type="datetimeFigureOut">
              <a:rPr lang="ru-RU" smtClean="0"/>
              <a:pPr/>
              <a:t>17.12.2024</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5500F9A-A7C1-4D9B-9EA2-A3F64D6C44FA}" type="slidenum">
              <a:rPr lang="ru-RU" smtClean="0"/>
              <a:pPr/>
              <a:t>‹#›</a:t>
            </a:fld>
            <a:endParaRPr lang="ru-RU"/>
          </a:p>
        </p:txBody>
      </p:sp>
    </p:spTree>
    <p:extLst>
      <p:ext uri="{BB962C8B-B14F-4D97-AF65-F5344CB8AC3E}">
        <p14:creationId xmlns:p14="http://schemas.microsoft.com/office/powerpoint/2010/main" val="19429215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C5500F9A-A7C1-4D9B-9EA2-A3F64D6C44FA}" type="slidenum">
              <a:rPr lang="ru-RU" smtClean="0"/>
              <a:pPr/>
              <a:t>1</a:t>
            </a:fld>
            <a:endParaRPr lang="ru-RU"/>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C5500F9A-A7C1-4D9B-9EA2-A3F64D6C44FA}" type="slidenum">
              <a:rPr lang="ru-RU" smtClean="0"/>
              <a:pPr/>
              <a:t>5</a:t>
            </a:fld>
            <a:endParaRPr lang="ru-RU"/>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C5500F9A-A7C1-4D9B-9EA2-A3F64D6C44FA}" type="slidenum">
              <a:rPr lang="ru-RU" smtClean="0"/>
              <a:pPr/>
              <a:t>20</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5" name="Скругленный прямоугольник 14"/>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Скругленный прямоугольник 9"/>
          <p:cNvSpPr/>
          <p:nvPr/>
        </p:nvSpPr>
        <p:spPr>
          <a:xfrm>
            <a:off x="418596" y="434162"/>
            <a:ext cx="8306809" cy="3108960"/>
          </a:xfrm>
          <a:prstGeom prst="roundRect">
            <a:avLst>
              <a:gd name="adj" fmla="val 4578"/>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Заголовок 4"/>
          <p:cNvSpPr>
            <a:spLocks noGrp="1"/>
          </p:cNvSpPr>
          <p:nvPr>
            <p:ph type="ctrTitle"/>
          </p:nvPr>
        </p:nvSpPr>
        <p:spPr>
          <a:xfrm>
            <a:off x="722376" y="1820206"/>
            <a:ext cx="7772400" cy="1828800"/>
          </a:xfrm>
        </p:spPr>
        <p:txBody>
          <a:bodyPr lIns="45720" rIns="45720" bIns="45720"/>
          <a:lstStyle>
            <a:lvl1pPr algn="r">
              <a:defRPr sz="4500" b="1">
                <a:solidFill>
                  <a:schemeClr val="accent1">
                    <a:tint val="88000"/>
                    <a:satMod val="150000"/>
                  </a:schemeClr>
                </a:solidFill>
                <a:effectLst>
                  <a:outerShdw blurRad="53975" dist="22860" dir="5400000" algn="tl" rotWithShape="0">
                    <a:srgbClr val="000000">
                      <a:alpha val="55000"/>
                    </a:srgbClr>
                  </a:outerShdw>
                </a:effectLst>
              </a:defRPr>
            </a:lvl1pPr>
            <a:extLst/>
          </a:lstStyle>
          <a:p>
            <a:r>
              <a:rPr kumimoji="0" lang="ru-RU" smtClean="0"/>
              <a:t>Образец заголовка</a:t>
            </a:r>
            <a:endParaRPr kumimoji="0" lang="en-US"/>
          </a:p>
        </p:txBody>
      </p:sp>
      <p:sp>
        <p:nvSpPr>
          <p:cNvPr id="20" name="Подзаголовок 19"/>
          <p:cNvSpPr>
            <a:spLocks noGrp="1"/>
          </p:cNvSpPr>
          <p:nvPr>
            <p:ph type="subTitle" idx="1"/>
          </p:nvPr>
        </p:nvSpPr>
        <p:spPr>
          <a:xfrm>
            <a:off x="722376" y="3685032"/>
            <a:ext cx="7772400" cy="914400"/>
          </a:xfrm>
        </p:spPr>
        <p:txBody>
          <a:bodyPr lIns="182880" tIns="0"/>
          <a:lstStyle>
            <a:lvl1pPr marL="36576" indent="0" algn="r">
              <a:spcBef>
                <a:spcPts val="0"/>
              </a:spcBef>
              <a:buNone/>
              <a:defRPr sz="2000">
                <a:solidFill>
                  <a:schemeClr val="bg2">
                    <a:shade val="2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19" name="Дата 18"/>
          <p:cNvSpPr>
            <a:spLocks noGrp="1"/>
          </p:cNvSpPr>
          <p:nvPr>
            <p:ph type="dt" sz="half" idx="10"/>
          </p:nvPr>
        </p:nvSpPr>
        <p:spPr/>
        <p:txBody>
          <a:bodyPr/>
          <a:lstStyle>
            <a:extLst/>
          </a:lstStyle>
          <a:p>
            <a:fld id="{5B106E36-FD25-4E2D-B0AA-010F637433A0}" type="datetimeFigureOut">
              <a:rPr lang="ru-RU" smtClean="0"/>
              <a:pPr/>
              <a:t>17.12.2024</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11" name="Номер слайда 10"/>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2920" y="4983480"/>
            <a:ext cx="8183880" cy="1051560"/>
          </a:xfrm>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a:xfrm>
            <a:off x="502920" y="530352"/>
            <a:ext cx="8183880" cy="4187952"/>
          </a:xfrm>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5B106E36-FD25-4E2D-B0AA-010F637433A0}" type="datetimeFigureOut">
              <a:rPr lang="ru-RU" smtClean="0"/>
              <a:pPr/>
              <a:t>17.12.2024</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14" name="Скругленный прямоугольник 13"/>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Скругленный прямоугольник 10"/>
          <p:cNvSpPr/>
          <p:nvPr/>
        </p:nvSpPr>
        <p:spPr>
          <a:xfrm>
            <a:off x="418596" y="434162"/>
            <a:ext cx="8306809" cy="4341329"/>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468344" y="4928616"/>
            <a:ext cx="8183880" cy="676656"/>
          </a:xfrm>
        </p:spPr>
        <p:txBody>
          <a:bodyPr lIns="91440" bIns="0" anchor="b"/>
          <a:lstStyle>
            <a:lvl1pPr algn="l">
              <a:buNone/>
              <a:defRPr sz="3600" b="0" cap="none" baseline="0">
                <a:solidFill>
                  <a:schemeClr val="bg2">
                    <a:shade val="25000"/>
                  </a:schemeClr>
                </a:solidFill>
                <a:effectLst/>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68344" y="5624484"/>
            <a:ext cx="8183880" cy="420624"/>
          </a:xfrm>
        </p:spPr>
        <p:txBody>
          <a:bodyPr lIns="118872" tIns="0" anchor="t"/>
          <a:lstStyle>
            <a:lvl1pPr marL="0" marR="36576" indent="0" algn="l">
              <a:spcBef>
                <a:spcPts val="0"/>
              </a:spcBef>
              <a:spcAft>
                <a:spcPts val="0"/>
              </a:spcAft>
              <a:buNone/>
              <a:defRPr sz="1800" b="0">
                <a:solidFill>
                  <a:schemeClr val="accent1">
                    <a:shade val="50000"/>
                    <a:satMod val="110000"/>
                  </a:schemeClr>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fld id="{5B106E36-FD25-4E2D-B0AA-010F637433A0}" type="datetimeFigureOut">
              <a:rPr lang="ru-RU" smtClean="0"/>
              <a:pPr/>
              <a:t>17.12.2024</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514352" y="530352"/>
            <a:ext cx="393192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755360" y="530352"/>
            <a:ext cx="393192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5B106E36-FD25-4E2D-B0AA-010F637433A0}" type="datetimeFigureOut">
              <a:rPr lang="ru-RU" smtClean="0"/>
              <a:pPr/>
              <a:t>17.12.2024</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2920" y="4983480"/>
            <a:ext cx="8183880" cy="1051560"/>
          </a:xfrm>
        </p:spPr>
        <p:txBody>
          <a:bodyPr anchor="b"/>
          <a:lstStyle>
            <a:lvl1pPr>
              <a:defRPr b="1"/>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607224" y="579438"/>
            <a:ext cx="3931920" cy="792162"/>
          </a:xfrm>
        </p:spPr>
        <p:txBody>
          <a:bodyPr lIns="146304"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52169" y="579438"/>
            <a:ext cx="3931920" cy="792162"/>
          </a:xfrm>
        </p:spPr>
        <p:txBody>
          <a:bodyPr lIns="137160"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607224" y="1447800"/>
            <a:ext cx="393192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52169" y="1447800"/>
            <a:ext cx="393192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5B106E36-FD25-4E2D-B0AA-010F637433A0}" type="datetimeFigureOut">
              <a:rPr lang="ru-RU" smtClean="0"/>
              <a:pPr/>
              <a:t>17.12.2024</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5B106E36-FD25-4E2D-B0AA-010F637433A0}" type="datetimeFigureOut">
              <a:rPr lang="ru-RU" smtClean="0"/>
              <a:pPr/>
              <a:t>17.12.2024</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7" name="Скругленный прямоугольник 6"/>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Дата 1"/>
          <p:cNvSpPr>
            <a:spLocks noGrp="1"/>
          </p:cNvSpPr>
          <p:nvPr>
            <p:ph type="dt" sz="half" idx="10"/>
          </p:nvPr>
        </p:nvSpPr>
        <p:spPr/>
        <p:txBody>
          <a:bodyPr/>
          <a:lstStyle>
            <a:extLst/>
          </a:lstStyle>
          <a:p>
            <a:fld id="{5B106E36-FD25-4E2D-B0AA-010F637433A0}" type="datetimeFigureOut">
              <a:rPr lang="ru-RU" smtClean="0"/>
              <a:pPr/>
              <a:t>17.12.2024</a:t>
            </a:fld>
            <a:endParaRPr lang="ru-RU"/>
          </a:p>
        </p:txBody>
      </p:sp>
      <p:sp>
        <p:nvSpPr>
          <p:cNvPr id="3" name="Нижний колонтитул 2"/>
          <p:cNvSpPr>
            <a:spLocks noGrp="1"/>
          </p:cNvSpPr>
          <p:nvPr>
            <p:ph type="ftr" sz="quarter" idx="11"/>
          </p:nvPr>
        </p:nvSpPr>
        <p:spPr/>
        <p:txBody>
          <a:bodyPr/>
          <a:lstStyle>
            <a:extLst/>
          </a:lstStyle>
          <a:p>
            <a:endParaRPr lang="ru-RU"/>
          </a:p>
        </p:txBody>
      </p:sp>
      <p:sp>
        <p:nvSpPr>
          <p:cNvPr id="4" name="Номер слайда 3"/>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538784" y="533400"/>
            <a:ext cx="2971800" cy="914400"/>
          </a:xfrm>
        </p:spPr>
        <p:txBody>
          <a:bodyPr anchor="b"/>
          <a:lstStyle>
            <a:lvl1pPr algn="l">
              <a:buNone/>
              <a:defRPr sz="2200" b="1">
                <a:solidFill>
                  <a:schemeClr val="accent1"/>
                </a:solidFill>
              </a:defRPr>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5538847" y="1447802"/>
            <a:ext cx="2971800" cy="4206112"/>
          </a:xfrm>
        </p:spPr>
        <p:txBody>
          <a:bodyPr lIns="91440"/>
          <a:lstStyle>
            <a:lvl1pPr marL="18288" marR="18288" indent="0">
              <a:spcBef>
                <a:spcPts val="0"/>
              </a:spcBef>
              <a:buNone/>
              <a:defRPr sz="1400">
                <a:solidFill>
                  <a:schemeClr val="tx1"/>
                </a:solidFill>
              </a:defRPr>
            </a:lvl1pPr>
            <a:lvl2pPr>
              <a:buNone/>
              <a:defRPr sz="1200">
                <a:solidFill>
                  <a:schemeClr val="tx1"/>
                </a:solidFill>
              </a:defRPr>
            </a:lvl2pPr>
            <a:lvl3pPr>
              <a:buNone/>
              <a:defRPr sz="1000">
                <a:solidFill>
                  <a:schemeClr val="tx1"/>
                </a:solidFill>
              </a:defRPr>
            </a:lvl3pPr>
            <a:lvl4pPr>
              <a:buNone/>
              <a:defRPr sz="900">
                <a:solidFill>
                  <a:schemeClr val="tx1"/>
                </a:solidFill>
              </a:defRPr>
            </a:lvl4pPr>
            <a:lvl5pPr>
              <a:buNone/>
              <a:defRPr sz="900">
                <a:solidFill>
                  <a:schemeClr val="tx1"/>
                </a:solidFill>
              </a:defRPr>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1"/>
          </p:nvPr>
        </p:nvSpPr>
        <p:spPr>
          <a:xfrm>
            <a:off x="761372" y="930144"/>
            <a:ext cx="4626159" cy="4724402"/>
          </a:xfrm>
        </p:spPr>
        <p:txBody>
          <a:bodyPr/>
          <a:lstStyle>
            <a:lvl1pPr>
              <a:defRPr sz="2800">
                <a:solidFill>
                  <a:schemeClr val="tx1"/>
                </a:solidFill>
              </a:defRPr>
            </a:lvl1pPr>
            <a:lvl2pPr>
              <a:defRPr sz="2600">
                <a:solidFill>
                  <a:schemeClr val="tx1"/>
                </a:solidFill>
              </a:defRPr>
            </a:lvl2pPr>
            <a:lvl3pPr>
              <a:defRPr sz="2400">
                <a:solidFill>
                  <a:schemeClr val="tx1"/>
                </a:solidFill>
              </a:defRPr>
            </a:lvl3pPr>
            <a:lvl4pPr>
              <a:defRPr sz="2000">
                <a:solidFill>
                  <a:schemeClr val="tx1"/>
                </a:solidFill>
              </a:defRPr>
            </a:lvl4pPr>
            <a:lvl5pPr>
              <a:defRPr sz="2000">
                <a:solidFill>
                  <a:schemeClr val="tx1"/>
                </a:solidFill>
              </a:defRPr>
            </a:lvl5pPr>
            <a:lvl6pPr>
              <a:buNone/>
              <a:defRPr/>
            </a:lvl6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5B106E36-FD25-4E2D-B0AA-010F637433A0}" type="datetimeFigureOut">
              <a:rPr lang="ru-RU" smtClean="0"/>
              <a:pPr/>
              <a:t>17.12.2024</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5" name="Скругленный прямоугольник 14"/>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Прямоугольник с одним скругленным углом 10"/>
          <p:cNvSpPr/>
          <p:nvPr/>
        </p:nvSpPr>
        <p:spPr>
          <a:xfrm>
            <a:off x="6400800" y="434162"/>
            <a:ext cx="2324605" cy="4343400"/>
          </a:xfrm>
          <a:prstGeom prst="round1Rect">
            <a:avLst>
              <a:gd name="adj" fmla="val 2748"/>
            </a:avLst>
          </a:prstGeom>
          <a:solidFill>
            <a:srgbClr val="1C1C1C"/>
          </a:soli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457200" y="5012056"/>
            <a:ext cx="8229600" cy="1051560"/>
          </a:xfrm>
        </p:spPr>
        <p:txBody>
          <a:bodyPr anchor="t"/>
          <a:lstStyle>
            <a:lvl1pPr algn="l">
              <a:buNone/>
              <a:defRPr sz="3600" b="0">
                <a:solidFill>
                  <a:schemeClr val="bg2">
                    <a:shade val="25000"/>
                  </a:schemeClr>
                </a:solidFill>
                <a:effectLst/>
              </a:defRPr>
            </a:lvl1pPr>
            <a:extLst/>
          </a:lstStyle>
          <a:p>
            <a:r>
              <a:rPr kumimoji="0" lang="ru-RU" smtClean="0"/>
              <a:t>Образец заголовка</a:t>
            </a:r>
            <a:endParaRPr kumimoji="0" lang="en-US"/>
          </a:p>
        </p:txBody>
      </p:sp>
      <p:sp>
        <p:nvSpPr>
          <p:cNvPr id="4" name="Текст 3"/>
          <p:cNvSpPr>
            <a:spLocks noGrp="1"/>
          </p:cNvSpPr>
          <p:nvPr>
            <p:ph type="body" sz="half" idx="2"/>
          </p:nvPr>
        </p:nvSpPr>
        <p:spPr bwMode="grayWhite">
          <a:xfrm>
            <a:off x="6462712" y="533400"/>
            <a:ext cx="2240280" cy="4211480"/>
          </a:xfrm>
        </p:spPr>
        <p:txBody>
          <a:bodyPr lIns="91440"/>
          <a:lstStyle>
            <a:lvl1pPr marL="45720" indent="0" algn="l">
              <a:spcBef>
                <a:spcPts val="0"/>
              </a:spcBef>
              <a:buNone/>
              <a:defRPr sz="1400">
                <a:solidFill>
                  <a:srgbClr val="FFFFFF"/>
                </a:solidFill>
              </a:defRPr>
            </a:lvl1pPr>
            <a:lvl2pPr>
              <a:defRPr sz="1200">
                <a:solidFill>
                  <a:srgbClr val="FFFFFF"/>
                </a:solidFill>
              </a:defRPr>
            </a:lvl2pPr>
            <a:lvl3pPr>
              <a:defRPr sz="1000">
                <a:solidFill>
                  <a:srgbClr val="FFFFFF"/>
                </a:solidFill>
              </a:defRPr>
            </a:lvl3pPr>
            <a:lvl4pPr>
              <a:defRPr sz="900">
                <a:solidFill>
                  <a:srgbClr val="FFFFFF"/>
                </a:solidFill>
              </a:defRPr>
            </a:lvl4pPr>
            <a:lvl5pPr>
              <a:defRPr sz="900">
                <a:solidFill>
                  <a:srgbClr val="FFFFFF"/>
                </a:solidFill>
              </a:defRPr>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5B106E36-FD25-4E2D-B0AA-010F637433A0}" type="datetimeFigureOut">
              <a:rPr lang="ru-RU" smtClean="0"/>
              <a:pPr/>
              <a:t>17.12.2024</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725C68B6-61C2-468F-89AB-4B9F7531AA68}" type="slidenum">
              <a:rPr lang="ru-RU" smtClean="0"/>
              <a:pPr/>
              <a:t>‹#›</a:t>
            </a:fld>
            <a:endParaRPr lang="ru-RU"/>
          </a:p>
        </p:txBody>
      </p:sp>
      <p:sp>
        <p:nvSpPr>
          <p:cNvPr id="3" name="Рисунок 2"/>
          <p:cNvSpPr>
            <a:spLocks noGrp="1"/>
          </p:cNvSpPr>
          <p:nvPr>
            <p:ph type="pic" idx="1"/>
          </p:nvPr>
        </p:nvSpPr>
        <p:spPr>
          <a:xfrm>
            <a:off x="421480" y="435768"/>
            <a:ext cx="5925312" cy="4343400"/>
          </a:xfrm>
          <a:prstGeom prst="snipRoundRect">
            <a:avLst>
              <a:gd name="adj1" fmla="val 1040"/>
              <a:gd name="adj2" fmla="val 0"/>
            </a:avLst>
          </a:prstGeom>
          <a:solidFill>
            <a:schemeClr val="bg2">
              <a:shade val="10000"/>
            </a:schemeClr>
          </a:solidFill>
        </p:spPr>
        <p:txBody>
          <a:bodyPr/>
          <a:lstStyle>
            <a:lvl1pPr marL="0" indent="0">
              <a:buNone/>
              <a:defRPr sz="3200"/>
            </a:lvl1pPr>
            <a:extLst/>
          </a:lstStyle>
          <a:p>
            <a:r>
              <a:rPr kumimoji="0" lang="ru-RU" smtClean="0"/>
              <a:t>Вставка рисунка</a:t>
            </a:r>
            <a:endParaRPr kumimoji="0"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2920" y="4983480"/>
            <a:ext cx="8183880" cy="1051560"/>
          </a:xfrm>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502920" y="530352"/>
            <a:ext cx="8183880" cy="4187952"/>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5B106E36-FD25-4E2D-B0AA-010F637433A0}" type="datetimeFigureOut">
              <a:rPr lang="ru-RU" smtClean="0"/>
              <a:pPr/>
              <a:t>17.12.2024</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533404"/>
            <a:ext cx="1981200" cy="5257799"/>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533400" y="533402"/>
            <a:ext cx="5943600" cy="5257801"/>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5B106E36-FD25-4E2D-B0AA-010F637433A0}" type="datetimeFigureOut">
              <a:rPr lang="ru-RU" smtClean="0"/>
              <a:pPr/>
              <a:t>17.12.2024</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Скругленный прямоугольник 6"/>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Скругленный прямоугольник 8"/>
          <p:cNvSpPr/>
          <p:nvPr/>
        </p:nvSpPr>
        <p:spPr>
          <a:xfrm>
            <a:off x="418596" y="434162"/>
            <a:ext cx="8306809" cy="5486400"/>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3" name="Заголовок 12"/>
          <p:cNvSpPr>
            <a:spLocks noGrp="1"/>
          </p:cNvSpPr>
          <p:nvPr>
            <p:ph type="title"/>
          </p:nvPr>
        </p:nvSpPr>
        <p:spPr>
          <a:xfrm>
            <a:off x="502920" y="4985590"/>
            <a:ext cx="8183880" cy="1051560"/>
          </a:xfrm>
          <a:prstGeom prst="rect">
            <a:avLst/>
          </a:prstGeom>
        </p:spPr>
        <p:txBody>
          <a:bodyPr vert="horz" anchor="b">
            <a:normAutofit/>
          </a:bodyPr>
          <a:lstStyle>
            <a:extLst/>
          </a:lstStyle>
          <a:p>
            <a:r>
              <a:rPr kumimoji="0" lang="ru-RU" smtClean="0"/>
              <a:t>Образец заголовка</a:t>
            </a:r>
            <a:endParaRPr kumimoji="0" lang="en-US"/>
          </a:p>
        </p:txBody>
      </p:sp>
      <p:sp>
        <p:nvSpPr>
          <p:cNvPr id="4" name="Текст 3"/>
          <p:cNvSpPr>
            <a:spLocks noGrp="1"/>
          </p:cNvSpPr>
          <p:nvPr>
            <p:ph type="body" idx="1"/>
          </p:nvPr>
        </p:nvSpPr>
        <p:spPr>
          <a:xfrm>
            <a:off x="502920" y="530352"/>
            <a:ext cx="8183880" cy="4187952"/>
          </a:xfrm>
          <a:prstGeom prst="rect">
            <a:avLst/>
          </a:prstGeom>
        </p:spPr>
        <p:txBody>
          <a:bodyPr vert="horz" lIns="182880" tIns="91440">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5" name="Дата 24"/>
          <p:cNvSpPr>
            <a:spLocks noGrp="1"/>
          </p:cNvSpPr>
          <p:nvPr>
            <p:ph type="dt" sz="half" idx="2"/>
          </p:nvPr>
        </p:nvSpPr>
        <p:spPr>
          <a:xfrm>
            <a:off x="3776328" y="6111875"/>
            <a:ext cx="22860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fld id="{5B106E36-FD25-4E2D-B0AA-010F637433A0}" type="datetimeFigureOut">
              <a:rPr lang="ru-RU" smtClean="0"/>
              <a:pPr/>
              <a:t>17.12.2024</a:t>
            </a:fld>
            <a:endParaRPr lang="ru-RU"/>
          </a:p>
        </p:txBody>
      </p:sp>
      <p:sp>
        <p:nvSpPr>
          <p:cNvPr id="18" name="Нижний колонтитул 17"/>
          <p:cNvSpPr>
            <a:spLocks noGrp="1"/>
          </p:cNvSpPr>
          <p:nvPr>
            <p:ph type="ftr" sz="quarter" idx="3"/>
          </p:nvPr>
        </p:nvSpPr>
        <p:spPr>
          <a:xfrm>
            <a:off x="6062328" y="6111875"/>
            <a:ext cx="2286000" cy="365125"/>
          </a:xfrm>
          <a:prstGeom prst="rect">
            <a:avLst/>
          </a:prstGeom>
        </p:spPr>
        <p:txBody>
          <a:bodyPr vert="horz" anchor="b"/>
          <a:lstStyle>
            <a:lvl1pPr algn="l" eaLnBrk="1" latinLnBrk="0" hangingPunct="1">
              <a:defRPr kumimoji="0" sz="1000">
                <a:solidFill>
                  <a:schemeClr val="bg2">
                    <a:shade val="50000"/>
                  </a:schemeClr>
                </a:solidFill>
              </a:defRPr>
            </a:lvl1pPr>
            <a:extLst/>
          </a:lstStyle>
          <a:p>
            <a:endParaRPr lang="ru-RU"/>
          </a:p>
        </p:txBody>
      </p:sp>
      <p:sp>
        <p:nvSpPr>
          <p:cNvPr id="5" name="Номер слайда 4"/>
          <p:cNvSpPr>
            <a:spLocks noGrp="1"/>
          </p:cNvSpPr>
          <p:nvPr>
            <p:ph type="sldNum" sz="quarter" idx="4"/>
          </p:nvPr>
        </p:nvSpPr>
        <p:spPr>
          <a:xfrm>
            <a:off x="8348328" y="6111875"/>
            <a:ext cx="4572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3600" b="1" kern="1200">
          <a:solidFill>
            <a:schemeClr val="accent1">
              <a:tint val="88000"/>
              <a:satMod val="150000"/>
            </a:schemeClr>
          </a:solidFill>
          <a:effectLst>
            <a:outerShdw blurRad="53975" dist="22860" dir="5400000" algn="tl" rotWithShape="0">
              <a:srgbClr val="000000">
                <a:alpha val="55000"/>
              </a:srgbClr>
            </a:outerShdw>
          </a:effectLst>
          <a:latin typeface="+mj-lt"/>
          <a:ea typeface="+mj-ea"/>
          <a:cs typeface="+mj-cs"/>
        </a:defRPr>
      </a:lvl1pPr>
      <a:extLst/>
    </p:titleStyle>
    <p:bodyStyle>
      <a:lvl1pPr marL="265176" indent="-265176" algn="l" rtl="0" eaLnBrk="1" latinLnBrk="0" hangingPunct="1">
        <a:spcBef>
          <a:spcPts val="250"/>
        </a:spcBef>
        <a:buClr>
          <a:schemeClr val="accent1"/>
        </a:buClr>
        <a:buSzPct val="80000"/>
        <a:buFont typeface="Wingdings 2"/>
        <a:buChar char=""/>
        <a:defRPr kumimoji="0" sz="2800" kern="1200">
          <a:solidFill>
            <a:schemeClr val="tx1"/>
          </a:solidFill>
          <a:effectLst/>
          <a:latin typeface="+mn-lt"/>
          <a:ea typeface="+mn-ea"/>
          <a:cs typeface="+mn-cs"/>
        </a:defRPr>
      </a:lvl1pPr>
      <a:lvl2pPr marL="548640" indent="-201168" algn="l" rtl="0" eaLnBrk="1" latinLnBrk="0" hangingPunct="1">
        <a:spcBef>
          <a:spcPts val="250"/>
        </a:spcBef>
        <a:buClr>
          <a:schemeClr val="accent1"/>
        </a:buClr>
        <a:buSzPct val="100000"/>
        <a:buFont typeface="Verdana"/>
        <a:buChar char="◦"/>
        <a:defRPr kumimoji="0" sz="2400" kern="1200">
          <a:solidFill>
            <a:schemeClr val="tx1"/>
          </a:solidFill>
          <a:latin typeface="+mn-lt"/>
          <a:ea typeface="+mn-ea"/>
          <a:cs typeface="+mn-cs"/>
        </a:defRPr>
      </a:lvl2pPr>
      <a:lvl3pPr marL="786384" indent="-182880" algn="l" rtl="0" eaLnBrk="1" latinLnBrk="0" hangingPunct="1">
        <a:spcBef>
          <a:spcPts val="250"/>
        </a:spcBef>
        <a:buClr>
          <a:schemeClr val="accent2">
            <a:tint val="85000"/>
            <a:satMod val="285000"/>
          </a:schemeClr>
        </a:buClr>
        <a:buSzPct val="100000"/>
        <a:buFont typeface="Wingdings 2"/>
        <a:buChar char=""/>
        <a:defRPr kumimoji="0" sz="2200" kern="1200">
          <a:solidFill>
            <a:schemeClr val="tx1"/>
          </a:solidFill>
          <a:latin typeface="+mn-lt"/>
          <a:ea typeface="+mn-ea"/>
          <a:cs typeface="+mn-cs"/>
        </a:defRPr>
      </a:lvl3pPr>
      <a:lvl4pPr marL="1024128" indent="-182880" algn="l" rtl="0" eaLnBrk="1" latinLnBrk="0" hangingPunct="1">
        <a:spcBef>
          <a:spcPts val="230"/>
        </a:spcBef>
        <a:buClr>
          <a:schemeClr val="accent2">
            <a:tint val="85000"/>
            <a:satMod val="285000"/>
          </a:schemeClr>
        </a:buClr>
        <a:buSzPct val="112000"/>
        <a:buFont typeface="Verdana"/>
        <a:buChar char="◦"/>
        <a:defRPr kumimoji="0" sz="1900" kern="1200">
          <a:solidFill>
            <a:schemeClr val="tx1"/>
          </a:solidFill>
          <a:latin typeface="+mn-lt"/>
          <a:ea typeface="+mn-ea"/>
          <a:cs typeface="+mn-cs"/>
        </a:defRPr>
      </a:lvl4pPr>
      <a:lvl5pPr marL="1280160" indent="-182880" algn="l" rtl="0" eaLnBrk="1" latinLnBrk="0" hangingPunct="1">
        <a:spcBef>
          <a:spcPts val="250"/>
        </a:spcBef>
        <a:buClr>
          <a:schemeClr val="accent3">
            <a:tint val="85000"/>
            <a:satMod val="275000"/>
          </a:schemeClr>
        </a:buClr>
        <a:buSzPct val="100000"/>
        <a:buFont typeface="Wingdings 2"/>
        <a:buChar char=""/>
        <a:defRPr kumimoji="0" sz="1800" kern="1200">
          <a:solidFill>
            <a:schemeClr val="tx1"/>
          </a:solidFill>
          <a:latin typeface="+mn-lt"/>
          <a:ea typeface="+mn-ea"/>
          <a:cs typeface="+mn-cs"/>
        </a:defRPr>
      </a:lvl5pPr>
      <a:lvl6pPr marL="1490472" indent="-182880" algn="l" rtl="0" eaLnBrk="1" latinLnBrk="0" hangingPunct="1">
        <a:spcBef>
          <a:spcPts val="250"/>
        </a:spcBef>
        <a:buClr>
          <a:schemeClr val="accent3">
            <a:tint val="85000"/>
            <a:satMod val="275000"/>
          </a:schemeClr>
        </a:buClr>
        <a:buSzPct val="100000"/>
        <a:buFont typeface="Verdana"/>
        <a:buChar char="◦"/>
        <a:defRPr kumimoji="0" sz="1700" kern="1200" baseline="0">
          <a:solidFill>
            <a:schemeClr val="tx1"/>
          </a:solidFill>
          <a:latin typeface="+mn-lt"/>
          <a:ea typeface="+mn-ea"/>
          <a:cs typeface="+mn-cs"/>
        </a:defRPr>
      </a:lvl6pPr>
      <a:lvl7pPr marL="1700784"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7pPr>
      <a:lvl8pPr marL="1920240" indent="-182880" algn="l" rtl="0" eaLnBrk="1" latinLnBrk="0" hangingPunct="1">
        <a:spcBef>
          <a:spcPts val="257"/>
        </a:spcBef>
        <a:buClr>
          <a:schemeClr val="accent3">
            <a:tint val="85000"/>
            <a:satMod val="275000"/>
          </a:schemeClr>
        </a:buClr>
        <a:buSzPct val="100000"/>
        <a:buFont typeface="Verdana"/>
        <a:buChar char="◦"/>
        <a:defRPr kumimoji="0" sz="1500" kern="1200" baseline="0">
          <a:solidFill>
            <a:schemeClr val="tx1"/>
          </a:solidFill>
          <a:latin typeface="+mn-lt"/>
          <a:ea typeface="+mn-ea"/>
          <a:cs typeface="+mn-cs"/>
        </a:defRPr>
      </a:lvl8pPr>
      <a:lvl9pPr marL="2148840"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slideLayout" Target="../slideLayouts/slideLayout2.xml"/><Relationship Id="rId1" Type="http://schemas.openxmlformats.org/officeDocument/2006/relationships/audio" Target="../media/audio1.wav"/><Relationship Id="rId5" Type="http://schemas.openxmlformats.org/officeDocument/2006/relationships/image" Target="../media/image6.png"/><Relationship Id="rId4" Type="http://schemas.openxmlformats.org/officeDocument/2006/relationships/image" Target="../media/image5.w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2.xml"/><Relationship Id="rId1" Type="http://schemas.openxmlformats.org/officeDocument/2006/relationships/audio" Target="../media/audio2.wav"/></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ctrTitle"/>
          </p:nvPr>
        </p:nvSpPr>
        <p:spPr/>
        <p:txBody>
          <a:bodyPr>
            <a:normAutofit fontScale="90000"/>
          </a:bodyPr>
          <a:lstStyle/>
          <a:p>
            <a:pPr algn="ctr"/>
            <a:r>
              <a:rPr lang="ru-RU" sz="6000" dirty="0" smtClean="0">
                <a:solidFill>
                  <a:srgbClr val="FF0000"/>
                </a:solidFill>
                <a:latin typeface="Times New Roman" pitchFamily="18" charset="0"/>
                <a:cs typeface="Times New Roman" pitchFamily="18" charset="0"/>
              </a:rPr>
              <a:t/>
            </a:r>
            <a:br>
              <a:rPr lang="ru-RU" sz="6000" dirty="0" smtClean="0">
                <a:solidFill>
                  <a:srgbClr val="FF0000"/>
                </a:solidFill>
                <a:latin typeface="Times New Roman" pitchFamily="18" charset="0"/>
                <a:cs typeface="Times New Roman" pitchFamily="18" charset="0"/>
              </a:rPr>
            </a:br>
            <a:r>
              <a:rPr lang="ru-RU" sz="6000" dirty="0" smtClean="0">
                <a:solidFill>
                  <a:srgbClr val="FF0000"/>
                </a:solidFill>
                <a:latin typeface="Times New Roman" pitchFamily="18" charset="0"/>
                <a:cs typeface="Times New Roman" pitchFamily="18" charset="0"/>
              </a:rPr>
              <a:t/>
            </a:r>
            <a:br>
              <a:rPr lang="ru-RU" sz="6000" dirty="0" smtClean="0">
                <a:solidFill>
                  <a:srgbClr val="FF0000"/>
                </a:solidFill>
                <a:latin typeface="Times New Roman" pitchFamily="18" charset="0"/>
                <a:cs typeface="Times New Roman" pitchFamily="18" charset="0"/>
              </a:rPr>
            </a:br>
            <a:r>
              <a:rPr lang="ru-RU" sz="6000" dirty="0" smtClean="0">
                <a:solidFill>
                  <a:srgbClr val="FF0000"/>
                </a:solidFill>
                <a:latin typeface="Times New Roman" pitchFamily="18" charset="0"/>
                <a:cs typeface="Times New Roman" pitchFamily="18" charset="0"/>
              </a:rPr>
              <a:t/>
            </a:r>
            <a:br>
              <a:rPr lang="ru-RU" sz="6000" dirty="0" smtClean="0">
                <a:solidFill>
                  <a:srgbClr val="FF0000"/>
                </a:solidFill>
                <a:latin typeface="Times New Roman" pitchFamily="18" charset="0"/>
                <a:cs typeface="Times New Roman" pitchFamily="18" charset="0"/>
              </a:rPr>
            </a:br>
            <a:r>
              <a:rPr lang="ru-RU" sz="6000" dirty="0" smtClean="0">
                <a:solidFill>
                  <a:srgbClr val="FF0000"/>
                </a:solidFill>
                <a:latin typeface="Times New Roman" pitchFamily="18" charset="0"/>
                <a:cs typeface="Times New Roman" pitchFamily="18" charset="0"/>
              </a:rPr>
              <a:t/>
            </a:r>
            <a:br>
              <a:rPr lang="ru-RU" sz="6000" dirty="0" smtClean="0">
                <a:solidFill>
                  <a:srgbClr val="FF0000"/>
                </a:solidFill>
                <a:latin typeface="Times New Roman" pitchFamily="18" charset="0"/>
                <a:cs typeface="Times New Roman" pitchFamily="18" charset="0"/>
              </a:rPr>
            </a:br>
            <a:r>
              <a:rPr lang="ru-RU" sz="6000" dirty="0" smtClean="0">
                <a:solidFill>
                  <a:srgbClr val="FF0000"/>
                </a:solidFill>
                <a:latin typeface="Times New Roman" pitchFamily="18" charset="0"/>
                <a:cs typeface="Times New Roman" pitchFamily="18" charset="0"/>
              </a:rPr>
              <a:t/>
            </a:r>
            <a:br>
              <a:rPr lang="ru-RU" sz="6000" dirty="0" smtClean="0">
                <a:solidFill>
                  <a:srgbClr val="FF0000"/>
                </a:solidFill>
                <a:latin typeface="Times New Roman" pitchFamily="18" charset="0"/>
                <a:cs typeface="Times New Roman" pitchFamily="18" charset="0"/>
              </a:rPr>
            </a:br>
            <a:r>
              <a:rPr lang="ru-RU" sz="6000" dirty="0" smtClean="0">
                <a:solidFill>
                  <a:srgbClr val="FF0000"/>
                </a:solidFill>
                <a:latin typeface="Times New Roman" pitchFamily="18" charset="0"/>
                <a:cs typeface="Times New Roman" pitchFamily="18" charset="0"/>
              </a:rPr>
              <a:t/>
            </a:r>
            <a:br>
              <a:rPr lang="ru-RU" sz="6000" dirty="0" smtClean="0">
                <a:solidFill>
                  <a:srgbClr val="FF0000"/>
                </a:solidFill>
                <a:latin typeface="Times New Roman" pitchFamily="18" charset="0"/>
                <a:cs typeface="Times New Roman" pitchFamily="18" charset="0"/>
              </a:rPr>
            </a:br>
            <a:r>
              <a:rPr lang="ru-RU" sz="6000" dirty="0" smtClean="0">
                <a:solidFill>
                  <a:srgbClr val="FF0000"/>
                </a:solidFill>
                <a:latin typeface="Times New Roman" pitchFamily="18" charset="0"/>
                <a:cs typeface="Times New Roman" pitchFamily="18" charset="0"/>
              </a:rPr>
              <a:t>Безударные гласные</a:t>
            </a:r>
            <a:br>
              <a:rPr lang="ru-RU" sz="6000" dirty="0" smtClean="0">
                <a:solidFill>
                  <a:srgbClr val="FF0000"/>
                </a:solidFill>
                <a:latin typeface="Times New Roman" pitchFamily="18" charset="0"/>
                <a:cs typeface="Times New Roman" pitchFamily="18" charset="0"/>
              </a:rPr>
            </a:br>
            <a:r>
              <a:rPr lang="ru-RU" sz="6000" dirty="0" smtClean="0">
                <a:solidFill>
                  <a:srgbClr val="FF0000"/>
                </a:solidFill>
                <a:latin typeface="Times New Roman" pitchFamily="18" charset="0"/>
                <a:cs typeface="Times New Roman" pitchFamily="18" charset="0"/>
              </a:rPr>
              <a:t> </a:t>
            </a:r>
            <a:endParaRPr lang="ru-RU" sz="6000" dirty="0">
              <a:solidFill>
                <a:srgbClr val="FF0000"/>
              </a:solidFill>
              <a:latin typeface="Times New Roman" pitchFamily="18" charset="0"/>
              <a:cs typeface="Times New Roman" pitchFamily="18" charset="0"/>
            </a:endParaRPr>
          </a:p>
        </p:txBody>
      </p:sp>
      <p:sp>
        <p:nvSpPr>
          <p:cNvPr id="4" name="TextBox 3"/>
          <p:cNvSpPr txBox="1"/>
          <p:nvPr/>
        </p:nvSpPr>
        <p:spPr>
          <a:xfrm>
            <a:off x="857224" y="642918"/>
            <a:ext cx="7715304" cy="646331"/>
          </a:xfrm>
          <a:prstGeom prst="rect">
            <a:avLst/>
          </a:prstGeom>
          <a:noFill/>
        </p:spPr>
        <p:txBody>
          <a:bodyPr wrap="square" rtlCol="0">
            <a:spAutoFit/>
          </a:bodyPr>
          <a:lstStyle/>
          <a:p>
            <a:pPr algn="ctr"/>
            <a:r>
              <a:rPr lang="ru-RU" dirty="0" smtClean="0"/>
              <a:t>МБОУ СОШ №29 с углублённым изучением отдельных предметов г. Смоленска</a:t>
            </a:r>
            <a:endParaRPr lang="ru-RU" dirty="0"/>
          </a:p>
        </p:txBody>
      </p:sp>
      <p:sp>
        <p:nvSpPr>
          <p:cNvPr id="5" name="TextBox 4"/>
          <p:cNvSpPr txBox="1"/>
          <p:nvPr/>
        </p:nvSpPr>
        <p:spPr>
          <a:xfrm>
            <a:off x="5214942" y="5286388"/>
            <a:ext cx="3500462" cy="646331"/>
          </a:xfrm>
          <a:prstGeom prst="rect">
            <a:avLst/>
          </a:prstGeom>
          <a:noFill/>
        </p:spPr>
        <p:txBody>
          <a:bodyPr wrap="square" rtlCol="0">
            <a:spAutoFit/>
          </a:bodyPr>
          <a:lstStyle/>
          <a:p>
            <a:r>
              <a:rPr lang="ru-RU" dirty="0" smtClean="0"/>
              <a:t>Учитель-логопед</a:t>
            </a:r>
          </a:p>
          <a:p>
            <a:r>
              <a:rPr lang="ru-RU" dirty="0" err="1" smtClean="0"/>
              <a:t>Л.А.Бобылёва</a:t>
            </a:r>
            <a:endParaRPr lang="ru-RU" dirty="0"/>
          </a:p>
        </p:txBody>
      </p:sp>
      <p:sp>
        <p:nvSpPr>
          <p:cNvPr id="6" name="TextBox 5"/>
          <p:cNvSpPr txBox="1"/>
          <p:nvPr/>
        </p:nvSpPr>
        <p:spPr>
          <a:xfrm>
            <a:off x="3643306" y="6215082"/>
            <a:ext cx="1500198" cy="369332"/>
          </a:xfrm>
          <a:prstGeom prst="rect">
            <a:avLst/>
          </a:prstGeom>
          <a:noFill/>
        </p:spPr>
        <p:txBody>
          <a:bodyPr wrap="square" rtlCol="0">
            <a:spAutoFit/>
          </a:bodyPr>
          <a:lstStyle/>
          <a:p>
            <a:pPr algn="ctr"/>
            <a:r>
              <a:rPr lang="ru-RU" smtClean="0"/>
              <a:t>2024 </a:t>
            </a:r>
            <a:r>
              <a:rPr lang="ru-RU" dirty="0" smtClean="0"/>
              <a:t>г.</a:t>
            </a:r>
            <a:endParaRPr lang="ru-RU" dirty="0"/>
          </a:p>
        </p:txBody>
      </p:sp>
      <p:pic>
        <p:nvPicPr>
          <p:cNvPr id="1026" name="Picture 2" descr="C:\Users\Бобылёва ЛА\Desktop\102722_2010011525[1].jpg"/>
          <p:cNvPicPr>
            <a:picLocks noChangeAspect="1" noChangeArrowheads="1"/>
          </p:cNvPicPr>
          <p:nvPr/>
        </p:nvPicPr>
        <p:blipFill>
          <a:blip r:embed="rId3"/>
          <a:srcRect/>
          <a:stretch>
            <a:fillRect/>
          </a:stretch>
        </p:blipFill>
        <p:spPr bwMode="auto">
          <a:xfrm>
            <a:off x="642910" y="3714752"/>
            <a:ext cx="2714644" cy="2443179"/>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071538" y="214291"/>
            <a:ext cx="6500858" cy="1285883"/>
          </a:xfrm>
        </p:spPr>
        <p:txBody>
          <a:bodyPr/>
          <a:lstStyle/>
          <a:p>
            <a:pPr algn="ctr"/>
            <a:r>
              <a:rPr lang="ru-RU" dirty="0" smtClean="0">
                <a:solidFill>
                  <a:srgbClr val="FF0000"/>
                </a:solidFill>
                <a:latin typeface="Times New Roman" pitchFamily="18" charset="0"/>
                <a:cs typeface="Times New Roman" pitchFamily="18" charset="0"/>
              </a:rPr>
              <a:t>«Ударение»</a:t>
            </a:r>
            <a:endParaRPr lang="ru-RU" dirty="0">
              <a:solidFill>
                <a:srgbClr val="FF0000"/>
              </a:solidFill>
              <a:latin typeface="Times New Roman" pitchFamily="18" charset="0"/>
              <a:cs typeface="Times New Roman" pitchFamily="18" charset="0"/>
            </a:endParaRPr>
          </a:p>
        </p:txBody>
      </p:sp>
      <p:sp>
        <p:nvSpPr>
          <p:cNvPr id="3" name="Подзаголовок 2"/>
          <p:cNvSpPr>
            <a:spLocks noGrp="1"/>
          </p:cNvSpPr>
          <p:nvPr>
            <p:ph type="subTitle" idx="1"/>
          </p:nvPr>
        </p:nvSpPr>
        <p:spPr>
          <a:xfrm>
            <a:off x="857224" y="1500174"/>
            <a:ext cx="7715304" cy="4857784"/>
          </a:xfrm>
          <a:ln>
            <a:solidFill>
              <a:schemeClr val="accent1"/>
            </a:solidFill>
          </a:ln>
        </p:spPr>
        <p:txBody>
          <a:bodyPr>
            <a:noAutofit/>
          </a:bodyPr>
          <a:lstStyle/>
          <a:p>
            <a:pPr algn="l"/>
            <a:r>
              <a:rPr lang="ru-RU" sz="1800" dirty="0" smtClean="0">
                <a:solidFill>
                  <a:schemeClr val="tx1"/>
                </a:solidFill>
                <a:latin typeface="Times New Roman" pitchFamily="18" charset="0"/>
                <a:cs typeface="Times New Roman" pitchFamily="18" charset="0"/>
              </a:rPr>
              <a:t>  Собрались однажды Слова на совет, стали говорить, какие они все полезные и значимые. Без слов не обойдется ни один человек. Но забыли Слова пригласить на свой совет Ударение. Ударение обиделось. Когда слова стали выступать, откуда-то выскочило Ударение и закричало: «Что вы без меня значите? Если захочу, возьму и изменю значение у некоторых из вас!»                                                                                                  </a:t>
            </a:r>
          </a:p>
          <a:p>
            <a:pPr algn="l"/>
            <a:r>
              <a:rPr lang="ru-RU" sz="1800" dirty="0" smtClean="0">
                <a:solidFill>
                  <a:schemeClr val="tx1"/>
                </a:solidFill>
                <a:latin typeface="Times New Roman" pitchFamily="18" charset="0"/>
                <a:cs typeface="Times New Roman" pitchFamily="18" charset="0"/>
              </a:rPr>
              <a:t>  Слова, конечно, не поверили. Вышел вперёд Зам</a:t>
            </a:r>
            <a:r>
              <a:rPr lang="en-US" sz="1800" dirty="0" smtClean="0">
                <a:solidFill>
                  <a:schemeClr val="tx1"/>
                </a:solidFill>
                <a:latin typeface="Times New Roman" pitchFamily="18" charset="0"/>
                <a:cs typeface="Times New Roman" pitchFamily="18" charset="0"/>
              </a:rPr>
              <a:t>ó</a:t>
            </a:r>
            <a:r>
              <a:rPr lang="ru-RU" sz="1800" dirty="0" smtClean="0">
                <a:solidFill>
                  <a:schemeClr val="tx1"/>
                </a:solidFill>
                <a:latin typeface="Times New Roman" pitchFamily="18" charset="0"/>
                <a:cs typeface="Times New Roman" pitchFamily="18" charset="0"/>
              </a:rPr>
              <a:t>к и сказал: «Я тебя не боюсь, я такой сильный и тяжелый, что справлюсь с каким-то Ударением. Ведь Ударение – просто черточка!» Ударение рассердилось, перепрыгнуло с последнего слога на первый, и появился З</a:t>
            </a:r>
            <a:r>
              <a:rPr lang="en-US" sz="1800" dirty="0" smtClean="0">
                <a:solidFill>
                  <a:schemeClr val="tx1"/>
                </a:solidFill>
                <a:latin typeface="Times New Roman" pitchFamily="18" charset="0"/>
                <a:cs typeface="Times New Roman" pitchFamily="18" charset="0"/>
              </a:rPr>
              <a:t>á</a:t>
            </a:r>
            <a:r>
              <a:rPr lang="ru-RU" sz="1800" dirty="0" smtClean="0">
                <a:solidFill>
                  <a:schemeClr val="tx1"/>
                </a:solidFill>
                <a:latin typeface="Times New Roman" pitchFamily="18" charset="0"/>
                <a:cs typeface="Times New Roman" pitchFamily="18" charset="0"/>
              </a:rPr>
              <a:t>мок. Слова зашумели, Тогда вышли вперед </a:t>
            </a:r>
            <a:r>
              <a:rPr lang="ru-RU" sz="1800" dirty="0" err="1" smtClean="0">
                <a:solidFill>
                  <a:schemeClr val="tx1"/>
                </a:solidFill>
                <a:latin typeface="Times New Roman" pitchFamily="18" charset="0"/>
                <a:cs typeface="Times New Roman" pitchFamily="18" charset="0"/>
              </a:rPr>
              <a:t>Белк</a:t>
            </a:r>
            <a:r>
              <a:rPr lang="en-US" sz="1800" dirty="0" smtClean="0">
                <a:solidFill>
                  <a:schemeClr val="tx1"/>
                </a:solidFill>
                <a:latin typeface="Times New Roman" pitchFamily="18" charset="0"/>
                <a:cs typeface="Times New Roman" pitchFamily="18" charset="0"/>
              </a:rPr>
              <a:t>ú</a:t>
            </a:r>
            <a:r>
              <a:rPr lang="ru-RU" sz="1800" dirty="0" smtClean="0">
                <a:solidFill>
                  <a:schemeClr val="tx1"/>
                </a:solidFill>
                <a:latin typeface="Times New Roman" pitchFamily="18" charset="0"/>
                <a:cs typeface="Times New Roman" pitchFamily="18" charset="0"/>
              </a:rPr>
              <a:t> и сказали: «Мы самые главные компоненты живого организма. С нами Ударение ничего не сделает». Ударение хитро улыбнулось и передвинулось на другой слог: исчезли </a:t>
            </a:r>
            <a:r>
              <a:rPr lang="ru-RU" sz="1800" dirty="0" err="1" smtClean="0">
                <a:solidFill>
                  <a:schemeClr val="tx1"/>
                </a:solidFill>
                <a:latin typeface="Times New Roman" pitchFamily="18" charset="0"/>
                <a:cs typeface="Times New Roman" pitchFamily="18" charset="0"/>
              </a:rPr>
              <a:t>Белк</a:t>
            </a:r>
            <a:r>
              <a:rPr lang="en-US" sz="1800" dirty="0" smtClean="0">
                <a:solidFill>
                  <a:schemeClr val="tx1"/>
                </a:solidFill>
                <a:latin typeface="Times New Roman" pitchFamily="18" charset="0"/>
                <a:cs typeface="Times New Roman" pitchFamily="18" charset="0"/>
              </a:rPr>
              <a:t>ú</a:t>
            </a:r>
            <a:r>
              <a:rPr lang="ru-RU" sz="1800" dirty="0" smtClean="0">
                <a:solidFill>
                  <a:schemeClr val="tx1"/>
                </a:solidFill>
                <a:latin typeface="Times New Roman" pitchFamily="18" charset="0"/>
                <a:cs typeface="Times New Roman" pitchFamily="18" charset="0"/>
              </a:rPr>
              <a:t> , и вместо них запрыгали Б</a:t>
            </a:r>
            <a:r>
              <a:rPr lang="en-US" sz="1800" dirty="0" smtClean="0">
                <a:solidFill>
                  <a:schemeClr val="tx1"/>
                </a:solidFill>
                <a:latin typeface="Times New Roman" pitchFamily="18" charset="0"/>
                <a:cs typeface="Times New Roman" pitchFamily="18" charset="0"/>
              </a:rPr>
              <a:t>é</a:t>
            </a:r>
            <a:r>
              <a:rPr lang="ru-RU" sz="1800" dirty="0" err="1" smtClean="0">
                <a:solidFill>
                  <a:schemeClr val="tx1"/>
                </a:solidFill>
                <a:latin typeface="Times New Roman" pitchFamily="18" charset="0"/>
                <a:cs typeface="Times New Roman" pitchFamily="18" charset="0"/>
              </a:rPr>
              <a:t>лки</a:t>
            </a:r>
            <a:r>
              <a:rPr lang="ru-RU" sz="1800" dirty="0" smtClean="0">
                <a:solidFill>
                  <a:schemeClr val="tx1"/>
                </a:solidFill>
                <a:latin typeface="Times New Roman" pitchFamily="18" charset="0"/>
                <a:cs typeface="Times New Roman" pitchFamily="18" charset="0"/>
              </a:rPr>
              <a:t>. И стало Ударение быстро изменять значение слов, перепрыгивая с одного слога на другой.</a:t>
            </a:r>
          </a:p>
          <a:p>
            <a:pPr algn="l"/>
            <a:r>
              <a:rPr lang="ru-RU" sz="1800" dirty="0" smtClean="0">
                <a:solidFill>
                  <a:schemeClr val="tx1"/>
                </a:solidFill>
                <a:latin typeface="Times New Roman" pitchFamily="18" charset="0"/>
                <a:cs typeface="Times New Roman" pitchFamily="18" charset="0"/>
              </a:rPr>
              <a:t>  И вот уже  </a:t>
            </a:r>
            <a:r>
              <a:rPr lang="en-US" sz="1800" dirty="0" smtClean="0">
                <a:solidFill>
                  <a:schemeClr val="tx1"/>
                </a:solidFill>
                <a:latin typeface="Times New Roman" pitchFamily="18" charset="0"/>
                <a:cs typeface="Times New Roman" pitchFamily="18" charset="0"/>
              </a:rPr>
              <a:t>Á</a:t>
            </a:r>
            <a:r>
              <a:rPr lang="ru-RU" sz="1800" dirty="0" err="1" smtClean="0">
                <a:solidFill>
                  <a:schemeClr val="tx1"/>
                </a:solidFill>
                <a:latin typeface="Times New Roman" pitchFamily="18" charset="0"/>
                <a:cs typeface="Times New Roman" pitchFamily="18" charset="0"/>
              </a:rPr>
              <a:t>тлас</a:t>
            </a:r>
            <a:r>
              <a:rPr lang="ru-RU" sz="1800" dirty="0" smtClean="0">
                <a:solidFill>
                  <a:schemeClr val="tx1"/>
                </a:solidFill>
                <a:latin typeface="Times New Roman" pitchFamily="18" charset="0"/>
                <a:cs typeface="Times New Roman" pitchFamily="18" charset="0"/>
              </a:rPr>
              <a:t> превратился а </a:t>
            </a:r>
            <a:r>
              <a:rPr lang="ru-RU" sz="1800" dirty="0" err="1" smtClean="0">
                <a:solidFill>
                  <a:schemeClr val="tx1"/>
                </a:solidFill>
                <a:latin typeface="Times New Roman" pitchFamily="18" charset="0"/>
                <a:cs typeface="Times New Roman" pitchFamily="18" charset="0"/>
              </a:rPr>
              <a:t>Атл</a:t>
            </a:r>
            <a:r>
              <a:rPr lang="en-US" sz="1800" dirty="0" smtClean="0">
                <a:solidFill>
                  <a:schemeClr val="tx1"/>
                </a:solidFill>
                <a:latin typeface="Times New Roman" pitchFamily="18" charset="0"/>
                <a:cs typeface="Times New Roman" pitchFamily="18" charset="0"/>
              </a:rPr>
              <a:t>á</a:t>
            </a:r>
            <a:r>
              <a:rPr lang="ru-RU" sz="1800" dirty="0" smtClean="0">
                <a:solidFill>
                  <a:schemeClr val="tx1"/>
                </a:solidFill>
                <a:latin typeface="Times New Roman" pitchFamily="18" charset="0"/>
                <a:cs typeface="Times New Roman" pitchFamily="18" charset="0"/>
              </a:rPr>
              <a:t>с, вместо </a:t>
            </a:r>
            <a:r>
              <a:rPr lang="en-US" sz="1800" dirty="0" smtClean="0">
                <a:solidFill>
                  <a:schemeClr val="tx1"/>
                </a:solidFill>
                <a:latin typeface="Times New Roman" pitchFamily="18" charset="0"/>
                <a:cs typeface="Times New Roman" pitchFamily="18" charset="0"/>
              </a:rPr>
              <a:t>Ú</a:t>
            </a:r>
            <a:r>
              <a:rPr lang="ru-RU" sz="1800" dirty="0" smtClean="0">
                <a:solidFill>
                  <a:schemeClr val="tx1"/>
                </a:solidFill>
                <a:latin typeface="Times New Roman" pitchFamily="18" charset="0"/>
                <a:cs typeface="Times New Roman" pitchFamily="18" charset="0"/>
              </a:rPr>
              <a:t>риса появился Ир</a:t>
            </a:r>
            <a:r>
              <a:rPr lang="en-US" sz="1800" dirty="0" smtClean="0">
                <a:solidFill>
                  <a:schemeClr val="tx1"/>
                </a:solidFill>
                <a:latin typeface="Times New Roman" pitchFamily="18" charset="0"/>
                <a:cs typeface="Times New Roman" pitchFamily="18" charset="0"/>
              </a:rPr>
              <a:t>ú</a:t>
            </a:r>
            <a:r>
              <a:rPr lang="ru-RU" sz="1800" dirty="0" smtClean="0">
                <a:solidFill>
                  <a:schemeClr val="tx1"/>
                </a:solidFill>
                <a:latin typeface="Times New Roman" pitchFamily="18" charset="0"/>
                <a:cs typeface="Times New Roman" pitchFamily="18" charset="0"/>
              </a:rPr>
              <a:t>с. Видят Слова, с что дело плохо – не обойтись им без Ударения. Отвели они Ударению почетное место в словах. И кто про него забывает, имеет много неприятностей!</a:t>
            </a:r>
          </a:p>
        </p:txBody>
      </p:sp>
      <p:sp>
        <p:nvSpPr>
          <p:cNvPr id="5" name="TextBox 4"/>
          <p:cNvSpPr txBox="1"/>
          <p:nvPr/>
        </p:nvSpPr>
        <p:spPr>
          <a:xfrm>
            <a:off x="10001288" y="3286124"/>
            <a:ext cx="184731" cy="369332"/>
          </a:xfrm>
          <a:prstGeom prst="rect">
            <a:avLst/>
          </a:prstGeom>
          <a:noFill/>
        </p:spPr>
        <p:txBody>
          <a:bodyPr wrap="none" rtlCol="0">
            <a:spAutoFit/>
          </a:bodyPr>
          <a:lstStyle/>
          <a:p>
            <a:endParaRPr lang="ru-RU"/>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428596" y="1214422"/>
            <a:ext cx="7600976" cy="642941"/>
          </a:xfrm>
        </p:spPr>
        <p:txBody>
          <a:bodyPr>
            <a:noAutofit/>
          </a:bodyPr>
          <a:lstStyle/>
          <a:p>
            <a:r>
              <a:rPr lang="ru-RU" sz="4000" dirty="0" smtClean="0">
                <a:solidFill>
                  <a:srgbClr val="FF0000"/>
                </a:solidFill>
                <a:latin typeface="Times New Roman" pitchFamily="18" charset="0"/>
                <a:cs typeface="Times New Roman" pitchFamily="18" charset="0"/>
              </a:rPr>
              <a:t>Задания по теме: «Ударение»</a:t>
            </a:r>
            <a:endParaRPr lang="ru-RU" sz="4000" dirty="0">
              <a:solidFill>
                <a:srgbClr val="FF0000"/>
              </a:solidFill>
              <a:latin typeface="Times New Roman" pitchFamily="18" charset="0"/>
              <a:cs typeface="Times New Roman" pitchFamily="18" charset="0"/>
            </a:endParaRPr>
          </a:p>
        </p:txBody>
      </p:sp>
      <p:sp>
        <p:nvSpPr>
          <p:cNvPr id="3" name="Подзаголовок 2"/>
          <p:cNvSpPr>
            <a:spLocks noGrp="1"/>
          </p:cNvSpPr>
          <p:nvPr>
            <p:ph type="subTitle" idx="1"/>
          </p:nvPr>
        </p:nvSpPr>
        <p:spPr>
          <a:xfrm>
            <a:off x="642910" y="1857364"/>
            <a:ext cx="7715304" cy="3709998"/>
          </a:xfrm>
        </p:spPr>
        <p:txBody>
          <a:bodyPr>
            <a:normAutofit/>
          </a:bodyPr>
          <a:lstStyle/>
          <a:p>
            <a:pPr algn="l"/>
            <a:r>
              <a:rPr lang="ru-RU" sz="2600" dirty="0" smtClean="0">
                <a:solidFill>
                  <a:schemeClr val="bg1">
                    <a:lumMod val="75000"/>
                    <a:lumOff val="25000"/>
                  </a:schemeClr>
                </a:solidFill>
                <a:latin typeface="Times New Roman" pitchFamily="18" charset="0"/>
                <a:cs typeface="Times New Roman" pitchFamily="18" charset="0"/>
              </a:rPr>
              <a:t>1.Расставить ударение:</a:t>
            </a:r>
          </a:p>
          <a:p>
            <a:pPr algn="l"/>
            <a:r>
              <a:rPr lang="ru-RU" sz="2600" dirty="0" smtClean="0">
                <a:solidFill>
                  <a:schemeClr val="tx1"/>
                </a:solidFill>
                <a:latin typeface="Times New Roman" pitchFamily="18" charset="0"/>
                <a:cs typeface="Times New Roman" pitchFamily="18" charset="0"/>
              </a:rPr>
              <a:t>Замок – </a:t>
            </a:r>
            <a:r>
              <a:rPr lang="ru-RU" sz="2600" dirty="0" err="1" smtClean="0">
                <a:solidFill>
                  <a:schemeClr val="tx1"/>
                </a:solidFill>
                <a:latin typeface="Times New Roman" pitchFamily="18" charset="0"/>
                <a:cs typeface="Times New Roman" pitchFamily="18" charset="0"/>
              </a:rPr>
              <a:t>замок</a:t>
            </a:r>
            <a:endParaRPr lang="ru-RU" sz="2600" dirty="0" smtClean="0">
              <a:solidFill>
                <a:schemeClr val="tx1"/>
              </a:solidFill>
              <a:latin typeface="Times New Roman" pitchFamily="18" charset="0"/>
              <a:cs typeface="Times New Roman" pitchFamily="18" charset="0"/>
            </a:endParaRPr>
          </a:p>
          <a:p>
            <a:pPr algn="l"/>
            <a:r>
              <a:rPr lang="ru-RU" sz="2600" dirty="0" smtClean="0">
                <a:solidFill>
                  <a:schemeClr val="tx1"/>
                </a:solidFill>
                <a:latin typeface="Times New Roman" pitchFamily="18" charset="0"/>
                <a:cs typeface="Times New Roman" pitchFamily="18" charset="0"/>
              </a:rPr>
              <a:t>Полки – </a:t>
            </a:r>
            <a:r>
              <a:rPr lang="ru-RU" sz="2600" dirty="0" err="1" smtClean="0">
                <a:solidFill>
                  <a:schemeClr val="tx1"/>
                </a:solidFill>
                <a:latin typeface="Times New Roman" pitchFamily="18" charset="0"/>
                <a:cs typeface="Times New Roman" pitchFamily="18" charset="0"/>
              </a:rPr>
              <a:t>полки</a:t>
            </a:r>
            <a:endParaRPr lang="ru-RU" sz="2600" dirty="0" smtClean="0">
              <a:solidFill>
                <a:schemeClr val="tx1"/>
              </a:solidFill>
              <a:latin typeface="Times New Roman" pitchFamily="18" charset="0"/>
              <a:cs typeface="Times New Roman" pitchFamily="18" charset="0"/>
            </a:endParaRPr>
          </a:p>
          <a:p>
            <a:pPr algn="l"/>
            <a:r>
              <a:rPr lang="ru-RU" sz="2600" dirty="0" smtClean="0">
                <a:solidFill>
                  <a:schemeClr val="tx1"/>
                </a:solidFill>
                <a:latin typeface="Times New Roman" pitchFamily="18" charset="0"/>
                <a:cs typeface="Times New Roman" pitchFamily="18" charset="0"/>
              </a:rPr>
              <a:t>Козлы – </a:t>
            </a:r>
            <a:r>
              <a:rPr lang="ru-RU" sz="2600" dirty="0" err="1" smtClean="0">
                <a:solidFill>
                  <a:schemeClr val="tx1"/>
                </a:solidFill>
                <a:latin typeface="Times New Roman" pitchFamily="18" charset="0"/>
                <a:cs typeface="Times New Roman" pitchFamily="18" charset="0"/>
              </a:rPr>
              <a:t>козлы</a:t>
            </a:r>
            <a:endParaRPr lang="ru-RU" sz="2600" dirty="0" smtClean="0">
              <a:solidFill>
                <a:schemeClr val="tx1"/>
              </a:solidFill>
              <a:latin typeface="Times New Roman" pitchFamily="18" charset="0"/>
              <a:cs typeface="Times New Roman" pitchFamily="18" charset="0"/>
            </a:endParaRPr>
          </a:p>
          <a:p>
            <a:pPr algn="l"/>
            <a:r>
              <a:rPr lang="ru-RU" sz="2600" dirty="0" smtClean="0">
                <a:solidFill>
                  <a:schemeClr val="tx1"/>
                </a:solidFill>
                <a:latin typeface="Times New Roman" pitchFamily="18" charset="0"/>
                <a:cs typeface="Times New Roman" pitchFamily="18" charset="0"/>
              </a:rPr>
              <a:t>Плачу – </a:t>
            </a:r>
            <a:r>
              <a:rPr lang="ru-RU" sz="2600" dirty="0" err="1" smtClean="0">
                <a:solidFill>
                  <a:schemeClr val="tx1"/>
                </a:solidFill>
                <a:latin typeface="Times New Roman" pitchFamily="18" charset="0"/>
                <a:cs typeface="Times New Roman" pitchFamily="18" charset="0"/>
              </a:rPr>
              <a:t>плачу</a:t>
            </a:r>
            <a:endParaRPr lang="ru-RU" sz="2600" dirty="0" smtClean="0">
              <a:solidFill>
                <a:schemeClr val="tx1"/>
              </a:solidFill>
              <a:latin typeface="Times New Roman" pitchFamily="18" charset="0"/>
              <a:cs typeface="Times New Roman" pitchFamily="18" charset="0"/>
            </a:endParaRPr>
          </a:p>
          <a:p>
            <a:pPr algn="l"/>
            <a:endParaRPr lang="ru-RU" sz="1400" dirty="0">
              <a:solidFill>
                <a:schemeClr val="tx1"/>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lstStyle/>
          <a:p>
            <a:endParaRPr lang="ru-RU" dirty="0"/>
          </a:p>
        </p:txBody>
      </p:sp>
      <p:sp>
        <p:nvSpPr>
          <p:cNvPr id="2" name="Содержимое 1"/>
          <p:cNvSpPr>
            <a:spLocks noGrp="1"/>
          </p:cNvSpPr>
          <p:nvPr>
            <p:ph idx="1"/>
          </p:nvPr>
        </p:nvSpPr>
        <p:spPr/>
        <p:txBody>
          <a:bodyPr>
            <a:normAutofit fontScale="92500" lnSpcReduction="10000"/>
          </a:bodyPr>
          <a:lstStyle/>
          <a:p>
            <a:pPr>
              <a:buNone/>
            </a:pPr>
            <a:r>
              <a:rPr lang="ru-RU" sz="2800" dirty="0" smtClean="0">
                <a:solidFill>
                  <a:schemeClr val="bg1"/>
                </a:solidFill>
              </a:rPr>
              <a:t>2. </a:t>
            </a:r>
            <a:r>
              <a:rPr lang="ru-RU" sz="2800" dirty="0" smtClean="0">
                <a:solidFill>
                  <a:schemeClr val="bg1">
                    <a:lumMod val="75000"/>
                    <a:lumOff val="25000"/>
                  </a:schemeClr>
                </a:solidFill>
                <a:latin typeface="Times New Roman" pitchFamily="18" charset="0"/>
                <a:cs typeface="Times New Roman" pitchFamily="18" charset="0"/>
              </a:rPr>
              <a:t>Найти слова с одинаковым написанием.   Обратить внимание, как ударение меняет значение слова.</a:t>
            </a:r>
          </a:p>
          <a:p>
            <a:pPr>
              <a:buNone/>
            </a:pPr>
            <a:r>
              <a:rPr lang="ru-RU" sz="2800" dirty="0" smtClean="0">
                <a:latin typeface="Times New Roman" pitchFamily="18" charset="0"/>
                <a:cs typeface="Times New Roman" pitchFamily="18" charset="0"/>
              </a:rPr>
              <a:t>Я варю уху. </a:t>
            </a:r>
          </a:p>
          <a:p>
            <a:pPr>
              <a:buNone/>
            </a:pPr>
            <a:r>
              <a:rPr lang="ru-RU" sz="2800" dirty="0" smtClean="0">
                <a:latin typeface="Times New Roman" pitchFamily="18" charset="0"/>
                <a:cs typeface="Times New Roman" pitchFamily="18" charset="0"/>
              </a:rPr>
              <a:t>Мама похвалила Варю.                                                                                                                                 Лена мела пол.</a:t>
            </a:r>
          </a:p>
          <a:p>
            <a:pPr>
              <a:buNone/>
            </a:pPr>
            <a:r>
              <a:rPr lang="ru-RU" sz="2800" dirty="0" smtClean="0">
                <a:latin typeface="Times New Roman" pitchFamily="18" charset="0"/>
                <a:cs typeface="Times New Roman" pitchFamily="18" charset="0"/>
              </a:rPr>
              <a:t>Вера принесла кусочек мела.</a:t>
            </a:r>
          </a:p>
          <a:p>
            <a:pPr>
              <a:buNone/>
            </a:pPr>
            <a:r>
              <a:rPr lang="ru-RU" sz="2800" dirty="0" smtClean="0">
                <a:latin typeface="Times New Roman" pitchFamily="18" charset="0"/>
                <a:cs typeface="Times New Roman" pitchFamily="18" charset="0"/>
              </a:rPr>
              <a:t>Мы уже выучили уроки.</a:t>
            </a:r>
          </a:p>
          <a:p>
            <a:pPr>
              <a:buNone/>
            </a:pPr>
            <a:r>
              <a:rPr lang="ru-RU" sz="2800" dirty="0" smtClean="0">
                <a:latin typeface="Times New Roman" pitchFamily="18" charset="0"/>
                <a:cs typeface="Times New Roman" pitchFamily="18" charset="0"/>
              </a:rPr>
              <a:t>Тропинка уже дороги.  </a:t>
            </a:r>
          </a:p>
          <a:p>
            <a:pPr>
              <a:buNone/>
            </a:pPr>
            <a:r>
              <a:rPr lang="ru-RU" sz="2800" dirty="0" smtClean="0">
                <a:latin typeface="Times New Roman" pitchFamily="18" charset="0"/>
                <a:cs typeface="Times New Roman" pitchFamily="18" charset="0"/>
              </a:rPr>
              <a:t>Полки ряды свои сомкнули.</a:t>
            </a:r>
          </a:p>
          <a:p>
            <a:pPr>
              <a:buNone/>
            </a:pPr>
            <a:r>
              <a:rPr lang="ru-RU" sz="2800" dirty="0" smtClean="0">
                <a:latin typeface="Times New Roman" pitchFamily="18" charset="0"/>
                <a:cs typeface="Times New Roman" pitchFamily="18" charset="0"/>
              </a:rPr>
              <a:t>В магазине продавали полки.</a:t>
            </a:r>
          </a:p>
          <a:p>
            <a:endParaRPr lang="ru-RU"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42910" y="857232"/>
            <a:ext cx="7772400" cy="857256"/>
          </a:xfrm>
        </p:spPr>
        <p:txBody>
          <a:bodyPr>
            <a:noAutofit/>
          </a:bodyPr>
          <a:lstStyle/>
          <a:p>
            <a:pPr algn="l"/>
            <a:r>
              <a:rPr lang="ru-RU" sz="2600" dirty="0" smtClean="0">
                <a:solidFill>
                  <a:schemeClr val="bg1"/>
                </a:solidFill>
              </a:rPr>
              <a:t>3 </a:t>
            </a:r>
            <a:r>
              <a:rPr lang="ru-RU" sz="2600" i="1" dirty="0" smtClean="0">
                <a:solidFill>
                  <a:schemeClr val="bg1"/>
                </a:solidFill>
              </a:rPr>
              <a:t>. </a:t>
            </a:r>
            <a:r>
              <a:rPr lang="ru-RU" sz="2600" dirty="0" smtClean="0">
                <a:solidFill>
                  <a:schemeClr val="bg1"/>
                </a:solidFill>
                <a:latin typeface="Times New Roman" pitchFamily="18" charset="0"/>
                <a:cs typeface="Times New Roman" pitchFamily="18" charset="0"/>
              </a:rPr>
              <a:t>Выбери </a:t>
            </a:r>
            <a:r>
              <a:rPr lang="ru-RU" sz="2600" dirty="0" smtClean="0">
                <a:solidFill>
                  <a:schemeClr val="bg1">
                    <a:lumMod val="75000"/>
                    <a:lumOff val="25000"/>
                  </a:schemeClr>
                </a:solidFill>
                <a:latin typeface="Times New Roman" pitchFamily="18" charset="0"/>
                <a:cs typeface="Times New Roman" pitchFamily="18" charset="0"/>
              </a:rPr>
              <a:t>слова с одинаковым значением в предложении.   Почему поменялось значение этих слов? </a:t>
            </a:r>
            <a:endParaRPr lang="ru-RU" sz="2600" dirty="0"/>
          </a:p>
        </p:txBody>
      </p:sp>
      <p:sp>
        <p:nvSpPr>
          <p:cNvPr id="3" name="Подзаголовок 2"/>
          <p:cNvSpPr>
            <a:spLocks noGrp="1"/>
          </p:cNvSpPr>
          <p:nvPr>
            <p:ph type="subTitle" idx="1"/>
          </p:nvPr>
        </p:nvSpPr>
        <p:spPr>
          <a:xfrm>
            <a:off x="428596" y="1500174"/>
            <a:ext cx="7786742" cy="4000528"/>
          </a:xfrm>
        </p:spPr>
        <p:txBody>
          <a:bodyPr>
            <a:normAutofit fontScale="85000" lnSpcReduction="20000"/>
          </a:bodyPr>
          <a:lstStyle/>
          <a:p>
            <a:pPr algn="l"/>
            <a:r>
              <a:rPr lang="ru-RU" sz="2800" i="1" dirty="0" smtClean="0">
                <a:latin typeface="Times New Roman" pitchFamily="18" charset="0"/>
                <a:cs typeface="Times New Roman" pitchFamily="18" charset="0"/>
              </a:rPr>
              <a:t> </a:t>
            </a:r>
            <a:r>
              <a:rPr lang="ru-RU" sz="2400" b="1" dirty="0" smtClean="0">
                <a:latin typeface="Times New Roman" pitchFamily="18" charset="0"/>
                <a:cs typeface="Times New Roman" pitchFamily="18" charset="0"/>
              </a:rPr>
              <a:t/>
            </a:r>
            <a:br>
              <a:rPr lang="ru-RU" sz="2400" b="1" dirty="0" smtClean="0">
                <a:latin typeface="Times New Roman" pitchFamily="18" charset="0"/>
                <a:cs typeface="Times New Roman" pitchFamily="18" charset="0"/>
              </a:rPr>
            </a:br>
            <a:endParaRPr lang="ru-RU" sz="2400" dirty="0" smtClean="0">
              <a:solidFill>
                <a:schemeClr val="tx1"/>
              </a:solidFill>
              <a:latin typeface="Times New Roman" pitchFamily="18" charset="0"/>
              <a:cs typeface="Times New Roman" pitchFamily="18" charset="0"/>
            </a:endParaRPr>
          </a:p>
          <a:p>
            <a:pPr algn="l"/>
            <a:r>
              <a:rPr lang="ru-RU" sz="2400" dirty="0" smtClean="0">
                <a:solidFill>
                  <a:schemeClr val="tx1"/>
                </a:solidFill>
                <a:latin typeface="Times New Roman" pitchFamily="18" charset="0"/>
                <a:cs typeface="Times New Roman" pitchFamily="18" charset="0"/>
              </a:rPr>
              <a:t>Школьный атлас хранится в географическом кабинете . В магазине продавали белый атлас.</a:t>
            </a:r>
          </a:p>
          <a:p>
            <a:pPr algn="l"/>
            <a:r>
              <a:rPr lang="ru-RU" sz="2400" dirty="0" smtClean="0">
                <a:solidFill>
                  <a:schemeClr val="tx1"/>
                </a:solidFill>
                <a:latin typeface="Times New Roman" pitchFamily="18" charset="0"/>
                <a:cs typeface="Times New Roman" pitchFamily="18" charset="0"/>
              </a:rPr>
              <a:t/>
            </a:r>
            <a:br>
              <a:rPr lang="ru-RU" sz="2400" dirty="0" smtClean="0">
                <a:solidFill>
                  <a:schemeClr val="tx1"/>
                </a:solidFill>
                <a:latin typeface="Times New Roman" pitchFamily="18" charset="0"/>
                <a:cs typeface="Times New Roman" pitchFamily="18" charset="0"/>
              </a:rPr>
            </a:br>
            <a:r>
              <a:rPr lang="ru-RU" sz="2400" dirty="0" smtClean="0">
                <a:solidFill>
                  <a:schemeClr val="tx1"/>
                </a:solidFill>
                <a:latin typeface="Times New Roman" pitchFamily="18" charset="0"/>
                <a:cs typeface="Times New Roman" pitchFamily="18" charset="0"/>
              </a:rPr>
              <a:t>Старинный замок был разрушен. На двери висел большой замок.</a:t>
            </a:r>
          </a:p>
          <a:p>
            <a:pPr algn="l"/>
            <a:endParaRPr lang="ru-RU" sz="2400" dirty="0" smtClean="0">
              <a:solidFill>
                <a:schemeClr val="tx1"/>
              </a:solidFill>
              <a:latin typeface="Times New Roman" pitchFamily="18" charset="0"/>
              <a:cs typeface="Times New Roman" pitchFamily="18" charset="0"/>
            </a:endParaRPr>
          </a:p>
          <a:p>
            <a:pPr algn="l"/>
            <a:r>
              <a:rPr lang="ru-RU" sz="2400" dirty="0" smtClean="0">
                <a:solidFill>
                  <a:schemeClr val="tx1"/>
                </a:solidFill>
                <a:latin typeface="Times New Roman" pitchFamily="18" charset="0"/>
                <a:cs typeface="Times New Roman" pitchFamily="18" charset="0"/>
              </a:rPr>
              <a:t>В сосновом лесу живут белки. Белки с сахаром – основа для приготовления пирожного безе.</a:t>
            </a:r>
          </a:p>
          <a:p>
            <a:pPr algn="l"/>
            <a:endParaRPr lang="ru-RU" sz="2400" dirty="0" smtClean="0">
              <a:solidFill>
                <a:schemeClr val="tx1"/>
              </a:solidFill>
              <a:latin typeface="Times New Roman" pitchFamily="18" charset="0"/>
              <a:cs typeface="Times New Roman" pitchFamily="18" charset="0"/>
            </a:endParaRPr>
          </a:p>
          <a:p>
            <a:pPr algn="l"/>
            <a:r>
              <a:rPr lang="ru-RU" sz="2400" dirty="0" smtClean="0">
                <a:solidFill>
                  <a:schemeClr val="tx1"/>
                </a:solidFill>
                <a:latin typeface="Times New Roman" pitchFamily="18" charset="0"/>
                <a:cs typeface="Times New Roman" pitchFamily="18" charset="0"/>
              </a:rPr>
              <a:t>Брод на реке был мелок. Цветной мелок лежал у доски.</a:t>
            </a:r>
          </a:p>
          <a:p>
            <a:pPr algn="l"/>
            <a:endParaRPr lang="ru-RU" sz="2400" dirty="0" smtClean="0">
              <a:solidFill>
                <a:schemeClr val="tx1"/>
              </a:solidFill>
              <a:latin typeface="Times New Roman" pitchFamily="18" charset="0"/>
              <a:cs typeface="Times New Roman" pitchFamily="18" charset="0"/>
            </a:endParaRPr>
          </a:p>
          <a:p>
            <a:pPr algn="l"/>
            <a:r>
              <a:rPr lang="ru-RU" sz="2400" dirty="0" smtClean="0">
                <a:solidFill>
                  <a:schemeClr val="tx1"/>
                </a:solidFill>
                <a:latin typeface="Times New Roman" pitchFamily="18" charset="0"/>
                <a:cs typeface="Times New Roman" pitchFamily="18" charset="0"/>
              </a:rPr>
              <a:t>В огород забрались козлы. Строители принесли козлы.</a:t>
            </a:r>
          </a:p>
          <a:p>
            <a:pPr algn="l"/>
            <a:endParaRPr lang="ru-RU" sz="2400" dirty="0" smtClean="0">
              <a:solidFill>
                <a:schemeClr val="tx1"/>
              </a:solidFill>
              <a:latin typeface="Times New Roman" pitchFamily="18" charset="0"/>
              <a:cs typeface="Times New Roman" pitchFamily="18" charset="0"/>
            </a:endParaRPr>
          </a:p>
          <a:p>
            <a:pPr algn="l"/>
            <a:r>
              <a:rPr lang="ru-RU" sz="2400" dirty="0" smtClean="0">
                <a:solidFill>
                  <a:schemeClr val="tx1"/>
                </a:solidFill>
                <a:latin typeface="Times New Roman" pitchFamily="18" charset="0"/>
                <a:cs typeface="Times New Roman" pitchFamily="18" charset="0"/>
              </a:rPr>
              <a:t> </a:t>
            </a:r>
            <a:endParaRPr lang="ru-RU" sz="2400" dirty="0">
              <a:solidFill>
                <a:schemeClr val="tx1"/>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571472" y="714356"/>
            <a:ext cx="8183880" cy="1051560"/>
          </a:xfrm>
        </p:spPr>
        <p:txBody>
          <a:bodyPr>
            <a:noAutofit/>
          </a:bodyPr>
          <a:lstStyle/>
          <a:p>
            <a:r>
              <a:rPr lang="ru-RU" sz="2600" dirty="0" smtClean="0">
                <a:solidFill>
                  <a:schemeClr val="bg1"/>
                </a:solidFill>
              </a:rPr>
              <a:t/>
            </a:r>
            <a:br>
              <a:rPr lang="ru-RU" sz="2600" dirty="0" smtClean="0">
                <a:solidFill>
                  <a:schemeClr val="bg1"/>
                </a:solidFill>
              </a:rPr>
            </a:br>
            <a:r>
              <a:rPr lang="ru-RU" sz="2600" dirty="0" smtClean="0">
                <a:solidFill>
                  <a:schemeClr val="bg1"/>
                </a:solidFill>
              </a:rPr>
              <a:t/>
            </a:r>
            <a:br>
              <a:rPr lang="ru-RU" sz="2600" dirty="0" smtClean="0">
                <a:solidFill>
                  <a:schemeClr val="bg1"/>
                </a:solidFill>
              </a:rPr>
            </a:br>
            <a:r>
              <a:rPr lang="ru-RU" sz="2600" dirty="0" smtClean="0">
                <a:solidFill>
                  <a:schemeClr val="bg1"/>
                </a:solidFill>
                <a:latin typeface="Times New Roman" pitchFamily="18" charset="0"/>
                <a:cs typeface="Times New Roman" pitchFamily="18" charset="0"/>
              </a:rPr>
              <a:t>4. </a:t>
            </a:r>
            <a:r>
              <a:rPr lang="ru-RU" sz="2600" b="0" dirty="0" smtClean="0">
                <a:solidFill>
                  <a:schemeClr val="bg1">
                    <a:lumMod val="75000"/>
                    <a:lumOff val="25000"/>
                  </a:schemeClr>
                </a:solidFill>
                <a:latin typeface="Times New Roman" pitchFamily="18" charset="0"/>
                <a:cs typeface="Times New Roman" pitchFamily="18" charset="0"/>
              </a:rPr>
              <a:t>Вставьте в предложение подходящие по смыслу слова, стоящие в скобках.    Поставьте в них ударение</a:t>
            </a:r>
            <a:endParaRPr lang="ru-RU" sz="2600" b="0" dirty="0"/>
          </a:p>
        </p:txBody>
      </p:sp>
      <p:sp>
        <p:nvSpPr>
          <p:cNvPr id="2" name="Содержимое 1"/>
          <p:cNvSpPr>
            <a:spLocks noGrp="1"/>
          </p:cNvSpPr>
          <p:nvPr>
            <p:ph idx="1"/>
          </p:nvPr>
        </p:nvSpPr>
        <p:spPr>
          <a:xfrm>
            <a:off x="571472" y="1643050"/>
            <a:ext cx="8183880" cy="4187952"/>
          </a:xfrm>
        </p:spPr>
        <p:txBody>
          <a:bodyPr>
            <a:normAutofit fontScale="92500" lnSpcReduction="20000"/>
          </a:bodyPr>
          <a:lstStyle/>
          <a:p>
            <a:pPr>
              <a:buNone/>
            </a:pPr>
            <a:endParaRPr lang="ru-RU" sz="3400" b="1" i="1" dirty="0" smtClean="0">
              <a:solidFill>
                <a:schemeClr val="bg1">
                  <a:lumMod val="75000"/>
                  <a:lumOff val="25000"/>
                </a:schemeClr>
              </a:solidFill>
              <a:latin typeface="Times New Roman" pitchFamily="18" charset="0"/>
              <a:cs typeface="Times New Roman" pitchFamily="18" charset="0"/>
            </a:endParaRPr>
          </a:p>
          <a:p>
            <a:pPr>
              <a:buNone/>
            </a:pPr>
            <a:r>
              <a:rPr lang="ru-RU" sz="2800" dirty="0" smtClean="0">
                <a:latin typeface="Times New Roman" pitchFamily="18" charset="0"/>
                <a:cs typeface="Times New Roman" pitchFamily="18" charset="0"/>
              </a:rPr>
              <a:t>Строительные (козлы´, к</a:t>
            </a:r>
            <a:r>
              <a:rPr lang="en-US" sz="2800" dirty="0" smtClean="0">
                <a:latin typeface="Times New Roman" pitchFamily="18" charset="0"/>
                <a:cs typeface="Times New Roman" pitchFamily="18" charset="0"/>
              </a:rPr>
              <a:t>ó</a:t>
            </a:r>
            <a:r>
              <a:rPr lang="ru-RU" sz="2800" dirty="0" smtClean="0">
                <a:latin typeface="Times New Roman" pitchFamily="18" charset="0"/>
                <a:cs typeface="Times New Roman" pitchFamily="18" charset="0"/>
              </a:rPr>
              <a:t>злы)забрызганы побелкой. Дикие (к</a:t>
            </a:r>
            <a:r>
              <a:rPr lang="en-US" sz="2800" dirty="0" smtClean="0">
                <a:latin typeface="Times New Roman" pitchFamily="18" charset="0"/>
                <a:cs typeface="Times New Roman" pitchFamily="18" charset="0"/>
              </a:rPr>
              <a:t>ó</a:t>
            </a:r>
            <a:r>
              <a:rPr lang="ru-RU" sz="2800" dirty="0" smtClean="0">
                <a:latin typeface="Times New Roman" pitchFamily="18" charset="0"/>
                <a:cs typeface="Times New Roman" pitchFamily="18" charset="0"/>
              </a:rPr>
              <a:t>злы, козлы´) живут в горах. </a:t>
            </a:r>
          </a:p>
          <a:p>
            <a:pPr>
              <a:buNone/>
            </a:pPr>
            <a:r>
              <a:rPr lang="ru-RU" sz="2800" dirty="0" smtClean="0">
                <a:latin typeface="Times New Roman" pitchFamily="18" charset="0"/>
                <a:cs typeface="Times New Roman" pitchFamily="18" charset="0"/>
              </a:rPr>
              <a:t>На клумбе распустился фиолетовый (</a:t>
            </a:r>
            <a:r>
              <a:rPr lang="ru-RU" sz="2800" dirty="0" err="1" smtClean="0">
                <a:latin typeface="Times New Roman" pitchFamily="18" charset="0"/>
                <a:cs typeface="Times New Roman" pitchFamily="18" charset="0"/>
              </a:rPr>
              <a:t>ир</a:t>
            </a:r>
            <a:r>
              <a:rPr lang="en-US" sz="2800" dirty="0" smtClean="0">
                <a:latin typeface="Times New Roman" pitchFamily="18" charset="0"/>
                <a:cs typeface="Times New Roman" pitchFamily="18" charset="0"/>
              </a:rPr>
              <a:t>ú</a:t>
            </a:r>
            <a:r>
              <a:rPr lang="ru-RU" sz="2800" dirty="0" smtClean="0">
                <a:latin typeface="Times New Roman" pitchFamily="18" charset="0"/>
                <a:cs typeface="Times New Roman" pitchFamily="18" charset="0"/>
              </a:rPr>
              <a:t>с, </a:t>
            </a:r>
            <a:r>
              <a:rPr lang="en-US" sz="2800" dirty="0" smtClean="0">
                <a:latin typeface="Times New Roman" pitchFamily="18" charset="0"/>
                <a:cs typeface="Times New Roman" pitchFamily="18" charset="0"/>
              </a:rPr>
              <a:t>ú</a:t>
            </a:r>
            <a:r>
              <a:rPr lang="ru-RU" sz="2800" dirty="0" smtClean="0">
                <a:latin typeface="Times New Roman" pitchFamily="18" charset="0"/>
                <a:cs typeface="Times New Roman" pitchFamily="18" charset="0"/>
              </a:rPr>
              <a:t>рис). (Ирис, </a:t>
            </a:r>
            <a:r>
              <a:rPr lang="ru-RU" sz="2800" dirty="0" err="1" smtClean="0">
                <a:latin typeface="Times New Roman" pitchFamily="18" charset="0"/>
                <a:cs typeface="Times New Roman" pitchFamily="18" charset="0"/>
              </a:rPr>
              <a:t>ир</a:t>
            </a:r>
            <a:r>
              <a:rPr lang="en-US" sz="2800" dirty="0" smtClean="0">
                <a:latin typeface="Times New Roman" pitchFamily="18" charset="0"/>
                <a:cs typeface="Times New Roman" pitchFamily="18" charset="0"/>
              </a:rPr>
              <a:t>ú</a:t>
            </a:r>
            <a:r>
              <a:rPr lang="ru-RU" sz="2800" dirty="0" smtClean="0">
                <a:latin typeface="Times New Roman" pitchFamily="18" charset="0"/>
                <a:cs typeface="Times New Roman" pitchFamily="18" charset="0"/>
              </a:rPr>
              <a:t>с)  - любимые конфеты детей.</a:t>
            </a:r>
          </a:p>
          <a:p>
            <a:pPr>
              <a:buNone/>
            </a:pPr>
            <a:r>
              <a:rPr lang="ru-RU" sz="2800" dirty="0" smtClean="0">
                <a:latin typeface="Times New Roman" pitchFamily="18" charset="0"/>
                <a:cs typeface="Times New Roman" pitchFamily="18" charset="0"/>
              </a:rPr>
              <a:t>Фокусник сделал один ( </a:t>
            </a:r>
            <a:r>
              <a:rPr lang="ru-RU" sz="2800" dirty="0" err="1" smtClean="0">
                <a:latin typeface="Times New Roman" pitchFamily="18" charset="0"/>
                <a:cs typeface="Times New Roman" pitchFamily="18" charset="0"/>
              </a:rPr>
              <a:t>хл</a:t>
            </a:r>
            <a:r>
              <a:rPr lang="en-US" sz="2800" dirty="0" smtClean="0">
                <a:latin typeface="Times New Roman" pitchFamily="18" charset="0"/>
                <a:cs typeface="Times New Roman" pitchFamily="18" charset="0"/>
              </a:rPr>
              <a:t>ó</a:t>
            </a:r>
            <a:r>
              <a:rPr lang="ru-RU" sz="2800" dirty="0" err="1" smtClean="0">
                <a:latin typeface="Times New Roman" pitchFamily="18" charset="0"/>
                <a:cs typeface="Times New Roman" pitchFamily="18" charset="0"/>
              </a:rPr>
              <a:t>пок</a:t>
            </a:r>
            <a:r>
              <a:rPr lang="ru-RU" sz="2800" dirty="0" smtClean="0">
                <a:latin typeface="Times New Roman" pitchFamily="18" charset="0"/>
                <a:cs typeface="Times New Roman" pitchFamily="18" charset="0"/>
              </a:rPr>
              <a:t>, хлоп</a:t>
            </a:r>
            <a:r>
              <a:rPr lang="en-US" sz="2800" dirty="0" smtClean="0">
                <a:latin typeface="Times New Roman" pitchFamily="18" charset="0"/>
                <a:cs typeface="Times New Roman" pitchFamily="18" charset="0"/>
              </a:rPr>
              <a:t>ó</a:t>
            </a:r>
            <a:r>
              <a:rPr lang="ru-RU" sz="2800" dirty="0" smtClean="0">
                <a:latin typeface="Times New Roman" pitchFamily="18" charset="0"/>
                <a:cs typeface="Times New Roman" pitchFamily="18" charset="0"/>
              </a:rPr>
              <a:t>к), и появился белый голубь.</a:t>
            </a:r>
          </a:p>
          <a:p>
            <a:pPr>
              <a:buNone/>
            </a:pPr>
            <a:r>
              <a:rPr lang="ru-RU" sz="2800" dirty="0" smtClean="0">
                <a:latin typeface="Times New Roman" pitchFamily="18" charset="0"/>
                <a:cs typeface="Times New Roman" pitchFamily="18" charset="0"/>
              </a:rPr>
              <a:t>В Средней Азии выращивают (хлоп</a:t>
            </a:r>
            <a:r>
              <a:rPr lang="en-US" sz="2800" dirty="0" smtClean="0">
                <a:latin typeface="Times New Roman" pitchFamily="18" charset="0"/>
                <a:cs typeface="Times New Roman" pitchFamily="18" charset="0"/>
              </a:rPr>
              <a:t>ó</a:t>
            </a:r>
            <a:r>
              <a:rPr lang="ru-RU" sz="2800" dirty="0" smtClean="0">
                <a:latin typeface="Times New Roman" pitchFamily="18" charset="0"/>
                <a:cs typeface="Times New Roman" pitchFamily="18" charset="0"/>
              </a:rPr>
              <a:t>к, </a:t>
            </a:r>
            <a:r>
              <a:rPr lang="ru-RU" sz="2800" dirty="0" err="1" smtClean="0">
                <a:latin typeface="Times New Roman" pitchFamily="18" charset="0"/>
                <a:cs typeface="Times New Roman" pitchFamily="18" charset="0"/>
              </a:rPr>
              <a:t>хл</a:t>
            </a:r>
            <a:r>
              <a:rPr lang="en-US" sz="2800" dirty="0" smtClean="0">
                <a:latin typeface="Times New Roman" pitchFamily="18" charset="0"/>
                <a:cs typeface="Times New Roman" pitchFamily="18" charset="0"/>
              </a:rPr>
              <a:t>ó</a:t>
            </a:r>
            <a:r>
              <a:rPr lang="ru-RU" sz="2800" dirty="0" err="1" smtClean="0">
                <a:latin typeface="Times New Roman" pitchFamily="18" charset="0"/>
                <a:cs typeface="Times New Roman" pitchFamily="18" charset="0"/>
              </a:rPr>
              <a:t>пок</a:t>
            </a:r>
            <a:r>
              <a:rPr lang="ru-RU" sz="2800" dirty="0" smtClean="0">
                <a:latin typeface="Times New Roman" pitchFamily="18" charset="0"/>
                <a:cs typeface="Times New Roman" pitchFamily="18" charset="0"/>
              </a:rPr>
              <a:t>). </a:t>
            </a:r>
          </a:p>
          <a:p>
            <a:pPr>
              <a:buNone/>
            </a:pPr>
            <a:r>
              <a:rPr lang="ru-RU" sz="2800" dirty="0" smtClean="0">
                <a:latin typeface="Times New Roman" pitchFamily="18" charset="0"/>
                <a:cs typeface="Times New Roman" pitchFamily="18" charset="0"/>
              </a:rPr>
              <a:t>(Вор</a:t>
            </a:r>
            <a:r>
              <a:rPr lang="en-US" sz="2800" dirty="0" smtClean="0">
                <a:latin typeface="Times New Roman" pitchFamily="18" charset="0"/>
                <a:cs typeface="Times New Roman" pitchFamily="18" charset="0"/>
              </a:rPr>
              <a:t>ó</a:t>
            </a:r>
            <a:r>
              <a:rPr lang="ru-RU" sz="2800" dirty="0" smtClean="0">
                <a:latin typeface="Times New Roman" pitchFamily="18" charset="0"/>
                <a:cs typeface="Times New Roman" pitchFamily="18" charset="0"/>
              </a:rPr>
              <a:t>на, в</a:t>
            </a:r>
            <a:r>
              <a:rPr lang="en-US" sz="2800" dirty="0" smtClean="0">
                <a:latin typeface="Times New Roman" pitchFamily="18" charset="0"/>
                <a:cs typeface="Times New Roman" pitchFamily="18" charset="0"/>
              </a:rPr>
              <a:t>ó</a:t>
            </a:r>
            <a:r>
              <a:rPr lang="ru-RU" sz="2800" dirty="0" err="1" smtClean="0">
                <a:latin typeface="Times New Roman" pitchFamily="18" charset="0"/>
                <a:cs typeface="Times New Roman" pitchFamily="18" charset="0"/>
              </a:rPr>
              <a:t>рона</a:t>
            </a:r>
            <a:r>
              <a:rPr lang="ru-RU" sz="2800" dirty="0" smtClean="0">
                <a:latin typeface="Times New Roman" pitchFamily="18" charset="0"/>
                <a:cs typeface="Times New Roman" pitchFamily="18" charset="0"/>
              </a:rPr>
              <a:t>) меньше (вор</a:t>
            </a:r>
            <a:r>
              <a:rPr lang="en-US" sz="2800" dirty="0" smtClean="0">
                <a:latin typeface="Times New Roman" pitchFamily="18" charset="0"/>
                <a:cs typeface="Times New Roman" pitchFamily="18" charset="0"/>
              </a:rPr>
              <a:t>ó</a:t>
            </a:r>
            <a:r>
              <a:rPr lang="ru-RU" sz="2800" dirty="0" smtClean="0">
                <a:latin typeface="Times New Roman" pitchFamily="18" charset="0"/>
                <a:cs typeface="Times New Roman" pitchFamily="18" charset="0"/>
              </a:rPr>
              <a:t>на, в</a:t>
            </a:r>
            <a:r>
              <a:rPr lang="en-US" sz="2800" dirty="0" smtClean="0">
                <a:latin typeface="Times New Roman" pitchFamily="18" charset="0"/>
                <a:cs typeface="Times New Roman" pitchFamily="18" charset="0"/>
              </a:rPr>
              <a:t>ó</a:t>
            </a:r>
            <a:r>
              <a:rPr lang="ru-RU" sz="2800" dirty="0" err="1" smtClean="0">
                <a:latin typeface="Times New Roman" pitchFamily="18" charset="0"/>
                <a:cs typeface="Times New Roman" pitchFamily="18" charset="0"/>
              </a:rPr>
              <a:t>рона</a:t>
            </a:r>
            <a:r>
              <a:rPr lang="ru-RU" sz="2800" dirty="0" smtClean="0">
                <a:latin typeface="Times New Roman" pitchFamily="18" charset="0"/>
                <a:cs typeface="Times New Roman" pitchFamily="18" charset="0"/>
              </a:rPr>
              <a:t>).</a:t>
            </a:r>
          </a:p>
          <a:p>
            <a:pPr>
              <a:buNone/>
            </a:pPr>
            <a:r>
              <a:rPr lang="ru-RU" sz="2800" dirty="0" smtClean="0">
                <a:latin typeface="Times New Roman" pitchFamily="18" charset="0"/>
                <a:cs typeface="Times New Roman" pitchFamily="18" charset="0"/>
              </a:rPr>
              <a:t>Плохая ( </a:t>
            </a:r>
            <a:r>
              <a:rPr lang="ru-RU" sz="2800" dirty="0" err="1" smtClean="0">
                <a:latin typeface="Times New Roman" pitchFamily="18" charset="0"/>
                <a:cs typeface="Times New Roman" pitchFamily="18" charset="0"/>
              </a:rPr>
              <a:t>д</a:t>
            </a:r>
            <a:r>
              <a:rPr lang="en-US" sz="2800" dirty="0" smtClean="0">
                <a:latin typeface="Times New Roman" pitchFamily="18" charset="0"/>
                <a:cs typeface="Times New Roman" pitchFamily="18" charset="0"/>
              </a:rPr>
              <a:t>ó</a:t>
            </a:r>
            <a:r>
              <a:rPr lang="ru-RU" sz="2800" dirty="0" smtClean="0">
                <a:latin typeface="Times New Roman" pitchFamily="18" charset="0"/>
                <a:cs typeface="Times New Roman" pitchFamily="18" charset="0"/>
              </a:rPr>
              <a:t>рога, </a:t>
            </a:r>
            <a:r>
              <a:rPr lang="ru-RU" sz="2800" dirty="0" err="1" smtClean="0">
                <a:latin typeface="Times New Roman" pitchFamily="18" charset="0"/>
                <a:cs typeface="Times New Roman" pitchFamily="18" charset="0"/>
              </a:rPr>
              <a:t>дор</a:t>
            </a:r>
            <a:r>
              <a:rPr lang="en-US" sz="2800" dirty="0" smtClean="0">
                <a:latin typeface="Times New Roman" pitchFamily="18" charset="0"/>
                <a:cs typeface="Times New Roman" pitchFamily="18" charset="0"/>
              </a:rPr>
              <a:t>ó</a:t>
            </a:r>
            <a:r>
              <a:rPr lang="ru-RU" sz="2800" dirty="0" smtClean="0">
                <a:latin typeface="Times New Roman" pitchFamily="18" charset="0"/>
                <a:cs typeface="Times New Roman" pitchFamily="18" charset="0"/>
              </a:rPr>
              <a:t>га) утомила путников.</a:t>
            </a:r>
          </a:p>
          <a:p>
            <a:pPr>
              <a:buNone/>
            </a:pPr>
            <a:r>
              <a:rPr lang="ru-RU" sz="2800" dirty="0" smtClean="0">
                <a:latin typeface="Times New Roman" pitchFamily="18" charset="0"/>
                <a:cs typeface="Times New Roman" pitchFamily="18" charset="0"/>
              </a:rPr>
              <a:t>Нам ( </a:t>
            </a:r>
            <a:r>
              <a:rPr lang="ru-RU" sz="2800" dirty="0" err="1" smtClean="0">
                <a:latin typeface="Times New Roman" pitchFamily="18" charset="0"/>
                <a:cs typeface="Times New Roman" pitchFamily="18" charset="0"/>
              </a:rPr>
              <a:t>дор</a:t>
            </a:r>
            <a:r>
              <a:rPr lang="en-US" sz="2800" dirty="0" smtClean="0">
                <a:latin typeface="Times New Roman" pitchFamily="18" charset="0"/>
                <a:cs typeface="Times New Roman" pitchFamily="18" charset="0"/>
              </a:rPr>
              <a:t>ó</a:t>
            </a:r>
            <a:r>
              <a:rPr lang="ru-RU" sz="2800" dirty="0" smtClean="0">
                <a:latin typeface="Times New Roman" pitchFamily="18" charset="0"/>
                <a:cs typeface="Times New Roman" pitchFamily="18" charset="0"/>
              </a:rPr>
              <a:t>га, </a:t>
            </a:r>
            <a:r>
              <a:rPr lang="ru-RU" sz="2800" dirty="0" err="1" smtClean="0">
                <a:latin typeface="Times New Roman" pitchFamily="18" charset="0"/>
                <a:cs typeface="Times New Roman" pitchFamily="18" charset="0"/>
              </a:rPr>
              <a:t>д</a:t>
            </a:r>
            <a:r>
              <a:rPr lang="en-US" sz="2800" dirty="0" smtClean="0">
                <a:latin typeface="Times New Roman" pitchFamily="18" charset="0"/>
                <a:cs typeface="Times New Roman" pitchFamily="18" charset="0"/>
              </a:rPr>
              <a:t>ó</a:t>
            </a:r>
            <a:r>
              <a:rPr lang="ru-RU" sz="2800" dirty="0" smtClean="0">
                <a:latin typeface="Times New Roman" pitchFamily="18" charset="0"/>
                <a:cs typeface="Times New Roman" pitchFamily="18" charset="0"/>
              </a:rPr>
              <a:t>рога) каждая минута.</a:t>
            </a:r>
          </a:p>
          <a:p>
            <a:endParaRPr lang="ru-RU"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7158" y="428604"/>
            <a:ext cx="8229600" cy="642942"/>
          </a:xfrm>
        </p:spPr>
        <p:txBody>
          <a:bodyPr>
            <a:normAutofit fontScale="90000"/>
          </a:bodyPr>
          <a:lstStyle/>
          <a:p>
            <a:pPr algn="ctr"/>
            <a:r>
              <a:rPr lang="ru-RU" sz="3200" dirty="0" smtClean="0"/>
              <a:t/>
            </a:r>
            <a:br>
              <a:rPr lang="ru-RU" sz="3200" dirty="0" smtClean="0"/>
            </a:br>
            <a:r>
              <a:rPr lang="ru-RU" sz="3200" dirty="0" smtClean="0"/>
              <a:t/>
            </a:r>
            <a:br>
              <a:rPr lang="ru-RU" sz="3200" dirty="0" smtClean="0"/>
            </a:br>
            <a:r>
              <a:rPr lang="ru-RU" sz="3600" b="1" dirty="0" smtClean="0">
                <a:solidFill>
                  <a:srgbClr val="FF0000"/>
                </a:solidFill>
                <a:latin typeface="Times New Roman" pitchFamily="18" charset="0"/>
                <a:cs typeface="Times New Roman" pitchFamily="18" charset="0"/>
              </a:rPr>
              <a:t>Родственные слова</a:t>
            </a:r>
            <a:br>
              <a:rPr lang="ru-RU" sz="3600" b="1" dirty="0" smtClean="0">
                <a:solidFill>
                  <a:srgbClr val="FF0000"/>
                </a:solidFill>
                <a:latin typeface="Times New Roman" pitchFamily="18" charset="0"/>
                <a:cs typeface="Times New Roman" pitchFamily="18" charset="0"/>
              </a:rPr>
            </a:br>
            <a:r>
              <a:rPr lang="ru-RU" sz="3200" i="1" dirty="0" smtClean="0">
                <a:solidFill>
                  <a:srgbClr val="FF0000"/>
                </a:solidFill>
                <a:latin typeface="Times New Roman" pitchFamily="18" charset="0"/>
                <a:cs typeface="Times New Roman" pitchFamily="18" charset="0"/>
              </a:rPr>
              <a:t>Как растут слова</a:t>
            </a:r>
            <a:endParaRPr lang="ru-RU" sz="3200" i="1" dirty="0">
              <a:solidFill>
                <a:srgbClr val="FF0000"/>
              </a:solidFill>
              <a:latin typeface="Times New Roman" pitchFamily="18" charset="0"/>
              <a:cs typeface="Times New Roman" pitchFamily="18" charset="0"/>
            </a:endParaRPr>
          </a:p>
        </p:txBody>
      </p:sp>
      <p:sp>
        <p:nvSpPr>
          <p:cNvPr id="3" name="Содержимое 2"/>
          <p:cNvSpPr>
            <a:spLocks noGrp="1"/>
          </p:cNvSpPr>
          <p:nvPr>
            <p:ph idx="1"/>
          </p:nvPr>
        </p:nvSpPr>
        <p:spPr>
          <a:xfrm>
            <a:off x="428596" y="1000108"/>
            <a:ext cx="8183880" cy="4187952"/>
          </a:xfrm>
        </p:spPr>
        <p:txBody>
          <a:bodyPr>
            <a:normAutofit fontScale="70000" lnSpcReduction="20000"/>
          </a:bodyPr>
          <a:lstStyle/>
          <a:p>
            <a:pPr>
              <a:buNone/>
            </a:pPr>
            <a:r>
              <a:rPr lang="ru-RU" dirty="0" smtClean="0">
                <a:latin typeface="Times New Roman" pitchFamily="18" charset="0"/>
                <a:cs typeface="Times New Roman" pitchFamily="18" charset="0"/>
              </a:rPr>
              <a:t>Как-то много лет назад</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Посадили странный сад.</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Не был сад фруктовым,</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Был он только словом.</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Это слово, слово-корень,</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Разрастаться стало вскоре</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И плоды нам принесло –</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Стало много новых слов.</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Вот из сада</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Вам рассада, </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Вот еще посадки рядом, </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А вот садовод,</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К ним садовник идет.</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Очень интересно</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Гулять в саду словесном!</a:t>
            </a:r>
          </a:p>
          <a:p>
            <a:pPr>
              <a:buNone/>
            </a:pPr>
            <a:r>
              <a:rPr lang="ru-RU" dirty="0" smtClean="0">
                <a:latin typeface="Times New Roman" pitchFamily="18" charset="0"/>
                <a:cs typeface="Times New Roman" pitchFamily="18" charset="0"/>
              </a:rPr>
              <a:t>– Какие слова выросли из корня </a:t>
            </a:r>
            <a:r>
              <a:rPr lang="ru-RU" b="1" i="1" dirty="0" smtClean="0">
                <a:latin typeface="Times New Roman" pitchFamily="18" charset="0"/>
                <a:cs typeface="Times New Roman" pitchFamily="18" charset="0"/>
              </a:rPr>
              <a:t>-сад-</a:t>
            </a:r>
            <a:r>
              <a:rPr lang="ru-RU" dirty="0" smtClean="0">
                <a:latin typeface="Times New Roman" pitchFamily="18" charset="0"/>
                <a:cs typeface="Times New Roman" pitchFamily="18" charset="0"/>
              </a:rPr>
              <a:t>?</a:t>
            </a:r>
          </a:p>
          <a:p>
            <a:endParaRPr lang="ru-RU" dirty="0">
              <a:latin typeface="Times New Roman" pitchFamily="18" charset="0"/>
              <a:cs typeface="Times New Roman" pitchFamily="18" charset="0"/>
            </a:endParaRPr>
          </a:p>
        </p:txBody>
      </p:sp>
      <p:pic>
        <p:nvPicPr>
          <p:cNvPr id="4" name="Рисунок 3" descr="http://nsc.1september.ru/2006/18/5.jpg"/>
          <p:cNvPicPr/>
          <p:nvPr/>
        </p:nvPicPr>
        <p:blipFill>
          <a:blip r:embed="rId2" cstate="print"/>
          <a:srcRect/>
          <a:stretch>
            <a:fillRect/>
          </a:stretch>
        </p:blipFill>
        <p:spPr bwMode="auto">
          <a:xfrm>
            <a:off x="5357818" y="2071678"/>
            <a:ext cx="3286128" cy="342902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725470"/>
          </a:xfrm>
        </p:spPr>
        <p:txBody>
          <a:bodyPr>
            <a:normAutofit/>
          </a:bodyPr>
          <a:lstStyle/>
          <a:p>
            <a:pPr algn="ctr"/>
            <a:r>
              <a:rPr lang="ru-RU" sz="2800" dirty="0" smtClean="0">
                <a:solidFill>
                  <a:srgbClr val="FF0000"/>
                </a:solidFill>
                <a:latin typeface="Times New Roman" pitchFamily="18" charset="0"/>
                <a:cs typeface="Times New Roman" pitchFamily="18" charset="0"/>
              </a:rPr>
              <a:t>Как образуются новые слова?</a:t>
            </a:r>
            <a:endParaRPr lang="ru-RU" sz="2800" dirty="0">
              <a:solidFill>
                <a:srgbClr val="FF0000"/>
              </a:solidFill>
              <a:latin typeface="Times New Roman" pitchFamily="18" charset="0"/>
              <a:cs typeface="Times New Roman" pitchFamily="18" charset="0"/>
            </a:endParaRPr>
          </a:p>
        </p:txBody>
      </p:sp>
      <p:sp>
        <p:nvSpPr>
          <p:cNvPr id="7" name="Содержимое 6"/>
          <p:cNvSpPr>
            <a:spLocks noGrp="1"/>
          </p:cNvSpPr>
          <p:nvPr>
            <p:ph idx="1"/>
          </p:nvPr>
        </p:nvSpPr>
        <p:spPr>
          <a:xfrm>
            <a:off x="428596" y="1000108"/>
            <a:ext cx="8229600" cy="4525963"/>
          </a:xfrm>
        </p:spPr>
        <p:txBody>
          <a:bodyPr>
            <a:normAutofit fontScale="32500" lnSpcReduction="20000"/>
          </a:bodyPr>
          <a:lstStyle/>
          <a:p>
            <a:pPr>
              <a:buNone/>
            </a:pPr>
            <a:r>
              <a:rPr lang="ru-RU" sz="5600" b="1" dirty="0" smtClean="0"/>
              <a:t> </a:t>
            </a:r>
            <a:r>
              <a:rPr lang="ru-RU" sz="5600" dirty="0" smtClean="0">
                <a:latin typeface="Times New Roman" pitchFamily="18" charset="0"/>
                <a:cs typeface="Times New Roman" pitchFamily="18" charset="0"/>
              </a:rPr>
              <a:t>Рассада, садовод, садовник, посадили, посадки</a:t>
            </a:r>
          </a:p>
          <a:p>
            <a:pPr>
              <a:buNone/>
            </a:pPr>
            <a:r>
              <a:rPr lang="ru-RU" sz="5600" dirty="0" smtClean="0">
                <a:latin typeface="Times New Roman" pitchFamily="18" charset="0"/>
                <a:cs typeface="Times New Roman" pitchFamily="18" charset="0"/>
              </a:rPr>
              <a:t>Из слова – </a:t>
            </a:r>
            <a:r>
              <a:rPr lang="ru-RU" sz="5600" b="1" dirty="0" smtClean="0">
                <a:latin typeface="Times New Roman" pitchFamily="18" charset="0"/>
                <a:cs typeface="Times New Roman" pitchFamily="18" charset="0"/>
              </a:rPr>
              <a:t>САД</a:t>
            </a:r>
          </a:p>
          <a:p>
            <a:pPr>
              <a:buNone/>
            </a:pPr>
            <a:r>
              <a:rPr lang="ru-RU" sz="5600" b="1" dirty="0" smtClean="0">
                <a:latin typeface="Times New Roman" pitchFamily="18" charset="0"/>
                <a:cs typeface="Times New Roman" pitchFamily="18" charset="0"/>
              </a:rPr>
              <a:t>САД- </a:t>
            </a:r>
            <a:r>
              <a:rPr lang="ru-RU" sz="5600" dirty="0" smtClean="0">
                <a:latin typeface="Times New Roman" pitchFamily="18" charset="0"/>
                <a:cs typeface="Times New Roman" pitchFamily="18" charset="0"/>
              </a:rPr>
              <a:t>в данном случае слово совпадает с корнем, а корень – это самая главная часть в слове.</a:t>
            </a:r>
          </a:p>
          <a:p>
            <a:pPr>
              <a:buNone/>
            </a:pPr>
            <a:r>
              <a:rPr lang="ru-RU" sz="5600" dirty="0" smtClean="0">
                <a:latin typeface="Times New Roman" pitchFamily="18" charset="0"/>
                <a:cs typeface="Times New Roman" pitchFamily="18" charset="0"/>
              </a:rPr>
              <a:t>И вам Вам сейчас это докажу: </a:t>
            </a:r>
          </a:p>
          <a:p>
            <a:pPr>
              <a:buNone/>
            </a:pPr>
            <a:r>
              <a:rPr lang="ru-RU" sz="6400" b="1" dirty="0" smtClean="0">
                <a:latin typeface="Times New Roman" pitchFamily="18" charset="0"/>
                <a:cs typeface="Times New Roman" pitchFamily="18" charset="0"/>
              </a:rPr>
              <a:t> садовник  -  … </a:t>
            </a:r>
            <a:r>
              <a:rPr lang="ru-RU" sz="6400" b="1" dirty="0" err="1" smtClean="0">
                <a:latin typeface="Times New Roman" pitchFamily="18" charset="0"/>
                <a:cs typeface="Times New Roman" pitchFamily="18" charset="0"/>
              </a:rPr>
              <a:t>овник</a:t>
            </a:r>
            <a:r>
              <a:rPr lang="ru-RU" sz="6400" b="1" dirty="0" smtClean="0">
                <a:latin typeface="Times New Roman" pitchFamily="18" charset="0"/>
                <a:cs typeface="Times New Roman" pitchFamily="18" charset="0"/>
              </a:rPr>
              <a:t>,</a:t>
            </a:r>
          </a:p>
          <a:p>
            <a:pPr>
              <a:buNone/>
            </a:pPr>
            <a:r>
              <a:rPr lang="ru-RU" sz="6400" b="1" dirty="0" smtClean="0">
                <a:latin typeface="Times New Roman" pitchFamily="18" charset="0"/>
                <a:cs typeface="Times New Roman" pitchFamily="18" charset="0"/>
              </a:rPr>
              <a:t> садик - …</a:t>
            </a:r>
            <a:r>
              <a:rPr lang="ru-RU" sz="6400" b="1" dirty="0" err="1" smtClean="0">
                <a:latin typeface="Times New Roman" pitchFamily="18" charset="0"/>
                <a:cs typeface="Times New Roman" pitchFamily="18" charset="0"/>
              </a:rPr>
              <a:t>ик</a:t>
            </a:r>
            <a:r>
              <a:rPr lang="ru-RU" sz="6400" b="1" dirty="0" smtClean="0">
                <a:latin typeface="Times New Roman" pitchFamily="18" charset="0"/>
                <a:cs typeface="Times New Roman" pitchFamily="18" charset="0"/>
              </a:rPr>
              <a:t>, </a:t>
            </a:r>
          </a:p>
          <a:p>
            <a:pPr>
              <a:buNone/>
            </a:pPr>
            <a:r>
              <a:rPr lang="ru-RU" sz="6400" b="1" dirty="0" smtClean="0">
                <a:latin typeface="Times New Roman" pitchFamily="18" charset="0"/>
                <a:cs typeface="Times New Roman" pitchFamily="18" charset="0"/>
              </a:rPr>
              <a:t> посадки – по…</a:t>
            </a:r>
            <a:r>
              <a:rPr lang="ru-RU" sz="6400" b="1" dirty="0" err="1" smtClean="0">
                <a:latin typeface="Times New Roman" pitchFamily="18" charset="0"/>
                <a:cs typeface="Times New Roman" pitchFamily="18" charset="0"/>
              </a:rPr>
              <a:t>ки</a:t>
            </a:r>
            <a:endParaRPr lang="ru-RU" sz="6400" b="1" dirty="0" smtClean="0">
              <a:latin typeface="Times New Roman" pitchFamily="18" charset="0"/>
              <a:cs typeface="Times New Roman" pitchFamily="18" charset="0"/>
            </a:endParaRPr>
          </a:p>
          <a:p>
            <a:pPr>
              <a:buNone/>
            </a:pPr>
            <a:r>
              <a:rPr lang="ru-RU" sz="5600" dirty="0" smtClean="0">
                <a:latin typeface="Times New Roman" pitchFamily="18" charset="0"/>
                <a:cs typeface="Times New Roman" pitchFamily="18" charset="0"/>
              </a:rPr>
              <a:t>Если убрать корень в слове, слово распадётся, потеряет смысл. </a:t>
            </a:r>
          </a:p>
          <a:p>
            <a:pPr>
              <a:buNone/>
            </a:pPr>
            <a:r>
              <a:rPr lang="ru-RU" sz="5600" dirty="0" smtClean="0">
                <a:latin typeface="Times New Roman" pitchFamily="18" charset="0"/>
                <a:cs typeface="Times New Roman" pitchFamily="18" charset="0"/>
              </a:rPr>
              <a:t>Как называются  слова, имеющие одинаковый корень?</a:t>
            </a:r>
          </a:p>
          <a:p>
            <a:pPr>
              <a:buNone/>
            </a:pPr>
            <a:r>
              <a:rPr lang="ru-RU" sz="5600" b="1" i="1" dirty="0" smtClean="0">
                <a:latin typeface="Times New Roman" pitchFamily="18" charset="0"/>
                <a:cs typeface="Times New Roman" pitchFamily="18" charset="0"/>
              </a:rPr>
              <a:t>Родственные или однокоренные.</a:t>
            </a:r>
          </a:p>
          <a:p>
            <a:pPr>
              <a:buNone/>
            </a:pPr>
            <a:r>
              <a:rPr lang="ru-RU" sz="5600" b="1" dirty="0" smtClean="0">
                <a:latin typeface="Times New Roman" pitchFamily="18" charset="0"/>
                <a:cs typeface="Times New Roman" pitchFamily="18" charset="0"/>
              </a:rPr>
              <a:t> </a:t>
            </a:r>
            <a:r>
              <a:rPr lang="ru-RU" sz="5600" dirty="0" smtClean="0">
                <a:latin typeface="Times New Roman" pitchFamily="18" charset="0"/>
                <a:cs typeface="Times New Roman" pitchFamily="18" charset="0"/>
              </a:rPr>
              <a:t>Почему?</a:t>
            </a:r>
          </a:p>
          <a:p>
            <a:pPr>
              <a:buNone/>
            </a:pPr>
            <a:r>
              <a:rPr lang="ru-RU" sz="5600" b="1" dirty="0" smtClean="0">
                <a:latin typeface="Times New Roman" pitchFamily="18" charset="0"/>
                <a:cs typeface="Times New Roman" pitchFamily="18" charset="0"/>
              </a:rPr>
              <a:t> </a:t>
            </a:r>
            <a:r>
              <a:rPr lang="ru-RU" sz="5600" dirty="0" smtClean="0">
                <a:latin typeface="Times New Roman" pitchFamily="18" charset="0"/>
                <a:cs typeface="Times New Roman" pitchFamily="18" charset="0"/>
              </a:rPr>
              <a:t>У этих слов один корень, и они сходны по смыслу.</a:t>
            </a:r>
          </a:p>
          <a:p>
            <a:pPr>
              <a:buNone/>
            </a:pPr>
            <a:endParaRPr lang="ru-RU" sz="5600" dirty="0" smtClean="0">
              <a:latin typeface="Times New Roman" pitchFamily="18" charset="0"/>
              <a:cs typeface="Times New Roman" pitchFamily="18" charset="0"/>
            </a:endParaRPr>
          </a:p>
          <a:p>
            <a:pPr>
              <a:buNone/>
            </a:pPr>
            <a:r>
              <a:rPr lang="ru-RU" sz="5600" i="1" dirty="0" smtClean="0">
                <a:latin typeface="Times New Roman" pitchFamily="18" charset="0"/>
                <a:cs typeface="Times New Roman" pitchFamily="18" charset="0"/>
              </a:rPr>
              <a:t> </a:t>
            </a:r>
          </a:p>
          <a:p>
            <a:pPr>
              <a:buNone/>
            </a:pPr>
            <a:endParaRPr lang="ru-RU" sz="5600" i="1"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lstStyle/>
          <a:p>
            <a:endParaRPr lang="ru-RU"/>
          </a:p>
        </p:txBody>
      </p:sp>
      <p:sp>
        <p:nvSpPr>
          <p:cNvPr id="2" name="Содержимое 1"/>
          <p:cNvSpPr>
            <a:spLocks noGrp="1"/>
          </p:cNvSpPr>
          <p:nvPr>
            <p:ph idx="1"/>
          </p:nvPr>
        </p:nvSpPr>
        <p:spPr/>
        <p:txBody>
          <a:bodyPr>
            <a:normAutofit fontScale="62500" lnSpcReduction="20000"/>
          </a:bodyPr>
          <a:lstStyle/>
          <a:p>
            <a:pPr>
              <a:buNone/>
            </a:pPr>
            <a:r>
              <a:rPr lang="ru-RU" sz="2800" dirty="0" smtClean="0">
                <a:latin typeface="Times New Roman" pitchFamily="18" charset="0"/>
                <a:cs typeface="Times New Roman" pitchFamily="18" charset="0"/>
              </a:rPr>
              <a:t>Слово рассада образовано при помощи приставки </a:t>
            </a:r>
            <a:r>
              <a:rPr lang="ru-RU" sz="2800" b="1" dirty="0" smtClean="0">
                <a:latin typeface="Times New Roman" pitchFamily="18" charset="0"/>
                <a:cs typeface="Times New Roman" pitchFamily="18" charset="0"/>
              </a:rPr>
              <a:t>рас-</a:t>
            </a:r>
            <a:r>
              <a:rPr lang="ru-RU" sz="2800" dirty="0" smtClean="0">
                <a:latin typeface="Times New Roman" pitchFamily="18" charset="0"/>
                <a:cs typeface="Times New Roman" pitchFamily="18" charset="0"/>
              </a:rPr>
              <a:t>,</a:t>
            </a:r>
            <a:r>
              <a:rPr lang="ru-RU" sz="2800" b="1" dirty="0" smtClean="0">
                <a:latin typeface="Times New Roman" pitchFamily="18" charset="0"/>
                <a:cs typeface="Times New Roman" pitchFamily="18" charset="0"/>
              </a:rPr>
              <a:t> </a:t>
            </a:r>
            <a:r>
              <a:rPr lang="ru-RU" sz="2800" dirty="0" smtClean="0">
                <a:latin typeface="Times New Roman" pitchFamily="18" charset="0"/>
                <a:cs typeface="Times New Roman" pitchFamily="18" charset="0"/>
              </a:rPr>
              <a:t>которую пишем с безударной гласной </a:t>
            </a:r>
            <a:r>
              <a:rPr lang="ru-RU" sz="2800" b="1" dirty="0" smtClean="0">
                <a:latin typeface="Times New Roman" pitchFamily="18" charset="0"/>
                <a:cs typeface="Times New Roman" pitchFamily="18" charset="0"/>
              </a:rPr>
              <a:t>а</a:t>
            </a:r>
            <a:r>
              <a:rPr lang="ru-RU" sz="2800" dirty="0" smtClean="0">
                <a:latin typeface="Times New Roman" pitchFamily="18" charset="0"/>
                <a:cs typeface="Times New Roman" pitchFamily="18" charset="0"/>
              </a:rPr>
              <a:t>.</a:t>
            </a:r>
          </a:p>
          <a:p>
            <a:pPr>
              <a:buNone/>
            </a:pPr>
            <a:r>
              <a:rPr lang="ru-RU" sz="2800" dirty="0" smtClean="0">
                <a:latin typeface="Times New Roman" pitchFamily="18" charset="0"/>
                <a:cs typeface="Times New Roman" pitchFamily="18" charset="0"/>
              </a:rPr>
              <a:t>В тетради дети записывают соединение букв</a:t>
            </a:r>
            <a:r>
              <a:rPr lang="ru-RU" sz="2800" b="1" dirty="0" smtClean="0">
                <a:latin typeface="Times New Roman" pitchFamily="18" charset="0"/>
                <a:cs typeface="Times New Roman" pitchFamily="18" charset="0"/>
              </a:rPr>
              <a:t> рас</a:t>
            </a:r>
            <a:r>
              <a:rPr lang="ru-RU" sz="2800" dirty="0" smtClean="0">
                <a:latin typeface="Times New Roman" pitchFamily="18" charset="0"/>
                <a:cs typeface="Times New Roman" pitchFamily="18" charset="0"/>
              </a:rPr>
              <a:t>,</a:t>
            </a:r>
            <a:r>
              <a:rPr lang="ru-RU" sz="2800" b="1" dirty="0" smtClean="0">
                <a:latin typeface="Times New Roman" pitchFamily="18" charset="0"/>
                <a:cs typeface="Times New Roman" pitchFamily="18" charset="0"/>
              </a:rPr>
              <a:t> </a:t>
            </a:r>
            <a:r>
              <a:rPr lang="ru-RU" sz="2800" dirty="0" smtClean="0">
                <a:latin typeface="Times New Roman" pitchFamily="18" charset="0"/>
                <a:cs typeface="Times New Roman" pitchFamily="18" charset="0"/>
              </a:rPr>
              <a:t>которое показывает учитель на карточке.</a:t>
            </a:r>
          </a:p>
          <a:p>
            <a:pPr>
              <a:buNone/>
            </a:pPr>
            <a:r>
              <a:rPr lang="ru-RU" sz="2800" dirty="0" smtClean="0">
                <a:latin typeface="Times New Roman" pitchFamily="18" charset="0"/>
                <a:cs typeface="Times New Roman" pitchFamily="18" charset="0"/>
              </a:rPr>
              <a:t>Слово посадки образовано при помощи приставки </a:t>
            </a:r>
            <a:r>
              <a:rPr lang="ru-RU" sz="2800" b="1" dirty="0" smtClean="0">
                <a:latin typeface="Times New Roman" pitchFamily="18" charset="0"/>
                <a:cs typeface="Times New Roman" pitchFamily="18" charset="0"/>
              </a:rPr>
              <a:t>по-</a:t>
            </a:r>
            <a:r>
              <a:rPr lang="ru-RU" sz="2800" dirty="0" smtClean="0">
                <a:latin typeface="Times New Roman" pitchFamily="18" charset="0"/>
                <a:cs typeface="Times New Roman" pitchFamily="18" charset="0"/>
              </a:rPr>
              <a:t>,</a:t>
            </a:r>
            <a:r>
              <a:rPr lang="ru-RU" sz="2800" b="1" dirty="0" smtClean="0">
                <a:latin typeface="Times New Roman" pitchFamily="18" charset="0"/>
                <a:cs typeface="Times New Roman" pitchFamily="18" charset="0"/>
              </a:rPr>
              <a:t> </a:t>
            </a:r>
            <a:r>
              <a:rPr lang="ru-RU" sz="2800" dirty="0" smtClean="0">
                <a:latin typeface="Times New Roman" pitchFamily="18" charset="0"/>
                <a:cs typeface="Times New Roman" pitchFamily="18" charset="0"/>
              </a:rPr>
              <a:t>которая пишется с безударной гласной </a:t>
            </a:r>
            <a:r>
              <a:rPr lang="ru-RU" sz="2800" b="1" dirty="0" smtClean="0">
                <a:latin typeface="Times New Roman" pitchFamily="18" charset="0"/>
                <a:cs typeface="Times New Roman" pitchFamily="18" charset="0"/>
              </a:rPr>
              <a:t>о</a:t>
            </a:r>
            <a:r>
              <a:rPr lang="ru-RU" sz="2800" dirty="0" smtClean="0">
                <a:latin typeface="Times New Roman" pitchFamily="18" charset="0"/>
                <a:cs typeface="Times New Roman" pitchFamily="18" charset="0"/>
              </a:rPr>
              <a:t>.</a:t>
            </a:r>
          </a:p>
          <a:p>
            <a:pPr>
              <a:buNone/>
            </a:pPr>
            <a:r>
              <a:rPr lang="ru-RU" sz="2800" dirty="0" smtClean="0">
                <a:latin typeface="Times New Roman" pitchFamily="18" charset="0"/>
                <a:cs typeface="Times New Roman" pitchFamily="18" charset="0"/>
              </a:rPr>
              <a:t>В тетради дети записывают соединение букв </a:t>
            </a:r>
            <a:r>
              <a:rPr lang="ru-RU" sz="2800" b="1" dirty="0" smtClean="0">
                <a:latin typeface="Times New Roman" pitchFamily="18" charset="0"/>
                <a:cs typeface="Times New Roman" pitchFamily="18" charset="0"/>
              </a:rPr>
              <a:t>по</a:t>
            </a:r>
            <a:r>
              <a:rPr lang="ru-RU" sz="2800" dirty="0" smtClean="0">
                <a:latin typeface="Times New Roman" pitchFamily="18" charset="0"/>
                <a:cs typeface="Times New Roman" pitchFamily="18" charset="0"/>
              </a:rPr>
              <a:t>,</a:t>
            </a:r>
            <a:r>
              <a:rPr lang="ru-RU" sz="2800" b="1" dirty="0" smtClean="0">
                <a:latin typeface="Times New Roman" pitchFamily="18" charset="0"/>
                <a:cs typeface="Times New Roman" pitchFamily="18" charset="0"/>
              </a:rPr>
              <a:t> </a:t>
            </a:r>
            <a:r>
              <a:rPr lang="ru-RU" sz="2800" dirty="0" smtClean="0">
                <a:latin typeface="Times New Roman" pitchFamily="18" charset="0"/>
                <a:cs typeface="Times New Roman" pitchFamily="18" charset="0"/>
              </a:rPr>
              <a:t>которое учитель показывает на карточке.</a:t>
            </a:r>
          </a:p>
          <a:p>
            <a:pPr>
              <a:buNone/>
            </a:pPr>
            <a:r>
              <a:rPr lang="ru-RU" sz="2800" b="1" dirty="0" smtClean="0">
                <a:latin typeface="Times New Roman" pitchFamily="18" charset="0"/>
                <a:cs typeface="Times New Roman" pitchFamily="18" charset="0"/>
              </a:rPr>
              <a:t> </a:t>
            </a:r>
            <a:r>
              <a:rPr lang="ru-RU" sz="2800" dirty="0" smtClean="0">
                <a:latin typeface="Times New Roman" pitchFamily="18" charset="0"/>
                <a:cs typeface="Times New Roman" pitchFamily="18" charset="0"/>
              </a:rPr>
              <a:t>Какая орфограмма находится в корне слова посадки?</a:t>
            </a:r>
          </a:p>
          <a:p>
            <a:pPr>
              <a:buNone/>
            </a:pPr>
            <a:r>
              <a:rPr lang="ru-RU" sz="2800" b="1" dirty="0" smtClean="0">
                <a:latin typeface="Times New Roman" pitchFamily="18" charset="0"/>
                <a:cs typeface="Times New Roman" pitchFamily="18" charset="0"/>
              </a:rPr>
              <a:t> </a:t>
            </a:r>
            <a:r>
              <a:rPr lang="ru-RU" sz="2800" dirty="0" smtClean="0">
                <a:latin typeface="Times New Roman" pitchFamily="18" charset="0"/>
                <a:cs typeface="Times New Roman" pitchFamily="18" charset="0"/>
              </a:rPr>
              <a:t>Парная звонкая согласная </a:t>
            </a:r>
            <a:r>
              <a:rPr lang="ru-RU" sz="2800" b="1" dirty="0" smtClean="0">
                <a:latin typeface="Times New Roman" pitchFamily="18" charset="0"/>
                <a:cs typeface="Times New Roman" pitchFamily="18" charset="0"/>
              </a:rPr>
              <a:t>д. </a:t>
            </a:r>
            <a:r>
              <a:rPr lang="ru-RU" sz="2800" dirty="0" smtClean="0">
                <a:latin typeface="Times New Roman" pitchFamily="18" charset="0"/>
                <a:cs typeface="Times New Roman" pitchFamily="18" charset="0"/>
              </a:rPr>
              <a:t>Проверим словом посадил.</a:t>
            </a:r>
          </a:p>
          <a:p>
            <a:pPr>
              <a:buNone/>
            </a:pPr>
            <a:r>
              <a:rPr lang="ru-RU" sz="2800" dirty="0" smtClean="0">
                <a:latin typeface="Times New Roman" pitchFamily="18" charset="0"/>
                <a:cs typeface="Times New Roman" pitchFamily="18" charset="0"/>
              </a:rPr>
              <a:t>В тетради дети записывают соединение </a:t>
            </a:r>
            <a:r>
              <a:rPr lang="ru-RU" sz="2800" b="1" dirty="0" err="1" smtClean="0">
                <a:latin typeface="Times New Roman" pitchFamily="18" charset="0"/>
                <a:cs typeface="Times New Roman" pitchFamily="18" charset="0"/>
              </a:rPr>
              <a:t>дк</a:t>
            </a:r>
            <a:r>
              <a:rPr lang="ru-RU" sz="2800" dirty="0" smtClean="0">
                <a:latin typeface="Times New Roman" pitchFamily="18" charset="0"/>
                <a:cs typeface="Times New Roman" pitchFamily="18" charset="0"/>
              </a:rPr>
              <a:t>.</a:t>
            </a:r>
          </a:p>
          <a:p>
            <a:pPr>
              <a:buNone/>
            </a:pPr>
            <a:r>
              <a:rPr lang="ru-RU" sz="2800" dirty="0" smtClean="0">
                <a:latin typeface="Times New Roman" pitchFamily="18" charset="0"/>
                <a:cs typeface="Times New Roman" pitchFamily="18" charset="0"/>
              </a:rPr>
              <a:t>Слово садовод состоит из двух корней, а безударная гласная </a:t>
            </a:r>
            <a:r>
              <a:rPr lang="ru-RU" sz="2800" b="1" dirty="0" smtClean="0">
                <a:latin typeface="Times New Roman" pitchFamily="18" charset="0"/>
                <a:cs typeface="Times New Roman" pitchFamily="18" charset="0"/>
              </a:rPr>
              <a:t>о </a:t>
            </a:r>
            <a:r>
              <a:rPr lang="ru-RU" sz="2800" dirty="0" smtClean="0">
                <a:latin typeface="Times New Roman" pitchFamily="18" charset="0"/>
                <a:cs typeface="Times New Roman" pitchFamily="18" charset="0"/>
              </a:rPr>
              <a:t>соединила эти корни.</a:t>
            </a:r>
          </a:p>
          <a:p>
            <a:pPr>
              <a:buNone/>
            </a:pPr>
            <a:r>
              <a:rPr lang="ru-RU" sz="2800" dirty="0" smtClean="0">
                <a:latin typeface="Times New Roman" pitchFamily="18" charset="0"/>
                <a:cs typeface="Times New Roman" pitchFamily="18" charset="0"/>
              </a:rPr>
              <a:t>Дети записывают в тетради соединение </a:t>
            </a:r>
            <a:r>
              <a:rPr lang="ru-RU" sz="2800" b="1" dirty="0" err="1" smtClean="0">
                <a:latin typeface="Times New Roman" pitchFamily="18" charset="0"/>
                <a:cs typeface="Times New Roman" pitchFamily="18" charset="0"/>
              </a:rPr>
              <a:t>ов</a:t>
            </a:r>
            <a:r>
              <a:rPr lang="ru-RU" sz="2800" dirty="0" smtClean="0">
                <a:latin typeface="Times New Roman" pitchFamily="18" charset="0"/>
                <a:cs typeface="Times New Roman" pitchFamily="18" charset="0"/>
              </a:rPr>
              <a:t>.</a:t>
            </a:r>
          </a:p>
          <a:p>
            <a:pPr>
              <a:buNone/>
            </a:pPr>
            <a:r>
              <a:rPr lang="ru-RU" sz="2800" dirty="0" smtClean="0">
                <a:latin typeface="Times New Roman" pitchFamily="18" charset="0"/>
                <a:cs typeface="Times New Roman" pitchFamily="18" charset="0"/>
              </a:rPr>
              <a:t>Слово садовник образовано при помощи суффиксов -</a:t>
            </a:r>
            <a:r>
              <a:rPr lang="ru-RU" sz="2800" b="1" dirty="0" err="1" smtClean="0">
                <a:latin typeface="Times New Roman" pitchFamily="18" charset="0"/>
                <a:cs typeface="Times New Roman" pitchFamily="18" charset="0"/>
              </a:rPr>
              <a:t>ов</a:t>
            </a:r>
            <a:r>
              <a:rPr lang="ru-RU" sz="2800" b="1" dirty="0" smtClean="0">
                <a:latin typeface="Times New Roman" pitchFamily="18" charset="0"/>
                <a:cs typeface="Times New Roman" pitchFamily="18" charset="0"/>
              </a:rPr>
              <a:t>-</a:t>
            </a:r>
            <a:r>
              <a:rPr lang="ru-RU" sz="2800" dirty="0" smtClean="0">
                <a:latin typeface="Times New Roman" pitchFamily="18" charset="0"/>
                <a:cs typeface="Times New Roman" pitchFamily="18" charset="0"/>
              </a:rPr>
              <a:t> и -</a:t>
            </a:r>
            <a:r>
              <a:rPr lang="ru-RU" sz="2800" b="1" dirty="0" smtClean="0">
                <a:latin typeface="Times New Roman" pitchFamily="18" charset="0"/>
                <a:cs typeface="Times New Roman" pitchFamily="18" charset="0"/>
              </a:rPr>
              <a:t>ник.</a:t>
            </a:r>
            <a:r>
              <a:rPr lang="ru-RU" sz="2800" dirty="0" smtClean="0">
                <a:latin typeface="Times New Roman" pitchFamily="18" charset="0"/>
                <a:cs typeface="Times New Roman" pitchFamily="18" charset="0"/>
              </a:rPr>
              <a:t> В суффиксе -</a:t>
            </a:r>
            <a:r>
              <a:rPr lang="ru-RU" sz="2800" b="1" dirty="0" smtClean="0">
                <a:latin typeface="Times New Roman" pitchFamily="18" charset="0"/>
                <a:cs typeface="Times New Roman" pitchFamily="18" charset="0"/>
              </a:rPr>
              <a:t>ник-</a:t>
            </a:r>
            <a:r>
              <a:rPr lang="ru-RU" sz="2800" dirty="0" smtClean="0">
                <a:latin typeface="Times New Roman" pitchFamily="18" charset="0"/>
                <a:cs typeface="Times New Roman" pitchFamily="18" charset="0"/>
              </a:rPr>
              <a:t> безударная гласная </a:t>
            </a:r>
            <a:r>
              <a:rPr lang="ru-RU" sz="2800" b="1" dirty="0" smtClean="0">
                <a:latin typeface="Times New Roman" pitchFamily="18" charset="0"/>
                <a:cs typeface="Times New Roman" pitchFamily="18" charset="0"/>
              </a:rPr>
              <a:t>и</a:t>
            </a:r>
            <a:r>
              <a:rPr lang="ru-RU" sz="2800"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85720" y="285728"/>
            <a:ext cx="8183880" cy="1051560"/>
          </a:xfrm>
        </p:spPr>
        <p:txBody>
          <a:bodyPr>
            <a:normAutofit/>
          </a:bodyPr>
          <a:lstStyle/>
          <a:p>
            <a:pPr algn="ctr"/>
            <a:r>
              <a:rPr lang="ru-RU" sz="2900" b="1" dirty="0" smtClean="0">
                <a:solidFill>
                  <a:srgbClr val="FF0000"/>
                </a:solidFill>
                <a:latin typeface="Times New Roman" pitchFamily="18" charset="0"/>
                <a:cs typeface="Times New Roman" pitchFamily="18" charset="0"/>
              </a:rPr>
              <a:t>Однокоренные слова, не  являющиеся родственными</a:t>
            </a:r>
            <a:endParaRPr lang="ru-RU" sz="2900" dirty="0">
              <a:solidFill>
                <a:srgbClr val="FF0000"/>
              </a:solidFill>
              <a:latin typeface="Times New Roman" pitchFamily="18" charset="0"/>
              <a:cs typeface="Times New Roman" pitchFamily="18" charset="0"/>
            </a:endParaRPr>
          </a:p>
        </p:txBody>
      </p:sp>
      <p:sp>
        <p:nvSpPr>
          <p:cNvPr id="3" name="Содержимое 2"/>
          <p:cNvSpPr>
            <a:spLocks noGrp="1"/>
          </p:cNvSpPr>
          <p:nvPr>
            <p:ph idx="1"/>
          </p:nvPr>
        </p:nvSpPr>
        <p:spPr>
          <a:xfrm>
            <a:off x="571472" y="1357298"/>
            <a:ext cx="8183880" cy="4187952"/>
          </a:xfrm>
        </p:spPr>
        <p:txBody>
          <a:bodyPr>
            <a:normAutofit/>
          </a:bodyPr>
          <a:lstStyle/>
          <a:p>
            <a:pPr>
              <a:buNone/>
            </a:pPr>
            <a:r>
              <a:rPr lang="ru-RU" sz="2800" i="1" dirty="0" smtClean="0">
                <a:latin typeface="Times New Roman" pitchFamily="18" charset="0"/>
                <a:cs typeface="Times New Roman" pitchFamily="18" charset="0"/>
              </a:rPr>
              <a:t>Найдите общую часть в словах.   Выделите корень</a:t>
            </a:r>
          </a:p>
          <a:p>
            <a:pPr>
              <a:buNone/>
            </a:pPr>
            <a:r>
              <a:rPr lang="ru-RU" sz="2800" i="1" dirty="0" smtClean="0">
                <a:latin typeface="Times New Roman" pitchFamily="18" charset="0"/>
                <a:cs typeface="Times New Roman" pitchFamily="18" charset="0"/>
              </a:rPr>
              <a:t>слова</a:t>
            </a:r>
          </a:p>
          <a:p>
            <a:pPr>
              <a:buNone/>
            </a:pPr>
            <a:r>
              <a:rPr lang="ru-RU" sz="2800" b="1" dirty="0" smtClean="0">
                <a:latin typeface="Times New Roman" pitchFamily="18" charset="0"/>
                <a:cs typeface="Times New Roman" pitchFamily="18" charset="0"/>
              </a:rPr>
              <a:t>       рис – рисунок      </a:t>
            </a:r>
          </a:p>
          <a:p>
            <a:pPr>
              <a:buNone/>
            </a:pPr>
            <a:r>
              <a:rPr lang="ru-RU" sz="2800" b="1" dirty="0" smtClean="0">
                <a:latin typeface="Times New Roman" pitchFamily="18" charset="0"/>
                <a:cs typeface="Times New Roman" pitchFamily="18" charset="0"/>
              </a:rPr>
              <a:t>       гора – горевать   </a:t>
            </a:r>
          </a:p>
          <a:p>
            <a:pPr>
              <a:buNone/>
            </a:pPr>
            <a:r>
              <a:rPr lang="ru-RU" sz="2800" b="1" dirty="0" smtClean="0">
                <a:latin typeface="Times New Roman" pitchFamily="18" charset="0"/>
                <a:cs typeface="Times New Roman" pitchFamily="18" charset="0"/>
              </a:rPr>
              <a:t>       водитель – вода</a:t>
            </a:r>
          </a:p>
          <a:p>
            <a:pPr>
              <a:buNone/>
            </a:pPr>
            <a:r>
              <a:rPr lang="ru-RU" sz="2800" i="1" dirty="0" smtClean="0">
                <a:latin typeface="Times New Roman" pitchFamily="18" charset="0"/>
                <a:cs typeface="Times New Roman" pitchFamily="18" charset="0"/>
              </a:rPr>
              <a:t>Сравните пары слов по смыслу. </a:t>
            </a:r>
          </a:p>
          <a:p>
            <a:pPr>
              <a:buNone/>
            </a:pPr>
            <a:r>
              <a:rPr lang="ru-RU" sz="2800" i="1" dirty="0" smtClean="0">
                <a:latin typeface="Times New Roman" pitchFamily="18" charset="0"/>
                <a:cs typeface="Times New Roman" pitchFamily="18" charset="0"/>
              </a:rPr>
              <a:t>Являются эти слова родственными? Почему?    </a:t>
            </a:r>
          </a:p>
          <a:p>
            <a:pPr>
              <a:buNone/>
            </a:pPr>
            <a:r>
              <a:rPr lang="ru-RU" sz="2000" i="1" dirty="0" smtClean="0">
                <a:latin typeface="Times New Roman" pitchFamily="18" charset="0"/>
                <a:cs typeface="Times New Roman" pitchFamily="18" charset="0"/>
              </a:rPr>
              <a:t> </a:t>
            </a:r>
            <a:r>
              <a:rPr lang="ru-RU" sz="1600" dirty="0" smtClean="0">
                <a:latin typeface="Times New Roman" pitchFamily="18" charset="0"/>
                <a:cs typeface="Times New Roman" pitchFamily="18" charset="0"/>
              </a:rPr>
              <a:t>                   </a:t>
            </a:r>
            <a:endParaRPr lang="ru-RU" sz="16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357158" y="428604"/>
            <a:ext cx="8183880" cy="1051560"/>
          </a:xfrm>
        </p:spPr>
        <p:txBody>
          <a:bodyPr>
            <a:normAutofit fontScale="90000"/>
          </a:bodyPr>
          <a:lstStyle/>
          <a:p>
            <a:pPr algn="ctr"/>
            <a:r>
              <a:rPr lang="ru-RU" sz="4400" i="1" dirty="0" smtClean="0">
                <a:solidFill>
                  <a:srgbClr val="FF0000"/>
                </a:solidFill>
              </a:rPr>
              <a:t>Задания:</a:t>
            </a:r>
            <a:br>
              <a:rPr lang="ru-RU" sz="4400" i="1" dirty="0" smtClean="0">
                <a:solidFill>
                  <a:srgbClr val="FF0000"/>
                </a:solidFill>
              </a:rPr>
            </a:br>
            <a:endParaRPr lang="ru-RU" dirty="0">
              <a:solidFill>
                <a:srgbClr val="FF0000"/>
              </a:solidFill>
            </a:endParaRPr>
          </a:p>
        </p:txBody>
      </p:sp>
      <p:sp>
        <p:nvSpPr>
          <p:cNvPr id="2" name="Содержимое 1"/>
          <p:cNvSpPr>
            <a:spLocks noGrp="1"/>
          </p:cNvSpPr>
          <p:nvPr>
            <p:ph idx="1"/>
          </p:nvPr>
        </p:nvSpPr>
        <p:spPr>
          <a:xfrm>
            <a:off x="428596" y="1357298"/>
            <a:ext cx="8183880" cy="4187952"/>
          </a:xfrm>
        </p:spPr>
        <p:txBody>
          <a:bodyPr>
            <a:normAutofit fontScale="92500"/>
          </a:bodyPr>
          <a:lstStyle/>
          <a:p>
            <a:r>
              <a:rPr lang="ru-RU" sz="2800" i="1" dirty="0" smtClean="0">
                <a:latin typeface="Times New Roman" pitchFamily="18" charset="0"/>
                <a:cs typeface="Times New Roman" pitchFamily="18" charset="0"/>
              </a:rPr>
              <a:t>Подобрать к словам родственные слова</a:t>
            </a:r>
          </a:p>
          <a:p>
            <a:pPr>
              <a:buNone/>
            </a:pPr>
            <a:r>
              <a:rPr lang="ru-RU" sz="2800" b="1" dirty="0" smtClean="0">
                <a:latin typeface="Times New Roman" pitchFamily="18" charset="0"/>
                <a:cs typeface="Times New Roman" pitchFamily="18" charset="0"/>
              </a:rPr>
              <a:t>               горе      </a:t>
            </a:r>
            <a:r>
              <a:rPr lang="ru-RU" sz="2800" b="1" i="1" dirty="0" smtClean="0">
                <a:latin typeface="Times New Roman" pitchFamily="18" charset="0"/>
                <a:cs typeface="Times New Roman" pitchFamily="18" charset="0"/>
              </a:rPr>
              <a:t>                                            гора   </a:t>
            </a:r>
          </a:p>
          <a:p>
            <a:pPr>
              <a:buNone/>
            </a:pPr>
            <a:r>
              <a:rPr lang="ru-RU" sz="2000" dirty="0" smtClean="0">
                <a:latin typeface="Times New Roman" pitchFamily="18" charset="0"/>
                <a:cs typeface="Times New Roman" pitchFamily="18" charset="0"/>
              </a:rPr>
              <a:t>горный,</a:t>
            </a:r>
            <a:r>
              <a:rPr lang="ru-RU" sz="2000" b="1" i="1" dirty="0" smtClean="0">
                <a:latin typeface="Times New Roman" pitchFamily="18" charset="0"/>
                <a:cs typeface="Times New Roman" pitchFamily="18" charset="0"/>
              </a:rPr>
              <a:t> </a:t>
            </a:r>
            <a:r>
              <a:rPr lang="ru-RU" sz="2000" dirty="0" smtClean="0">
                <a:latin typeface="Times New Roman" pitchFamily="18" charset="0"/>
                <a:cs typeface="Times New Roman" pitchFamily="18" charset="0"/>
              </a:rPr>
              <a:t>горюшко, пригорок, горевать, гористый, горький, горочка, пригорюнился  </a:t>
            </a:r>
          </a:p>
          <a:p>
            <a:pPr>
              <a:buNone/>
            </a:pPr>
            <a:r>
              <a:rPr lang="ru-RU" sz="2800" b="1" dirty="0" smtClean="0">
                <a:latin typeface="Times New Roman" pitchFamily="18" charset="0"/>
                <a:cs typeface="Times New Roman" pitchFamily="18" charset="0"/>
              </a:rPr>
              <a:t>              вода                                                  водит</a:t>
            </a:r>
          </a:p>
          <a:p>
            <a:pPr>
              <a:buNone/>
            </a:pPr>
            <a:r>
              <a:rPr lang="ru-RU" sz="2000" dirty="0" smtClean="0">
                <a:latin typeface="Times New Roman" pitchFamily="18" charset="0"/>
                <a:cs typeface="Times New Roman" pitchFamily="18" charset="0"/>
              </a:rPr>
              <a:t>водить, подводник, привод, водянистый, проводник, водяной, водица, заводная</a:t>
            </a:r>
          </a:p>
          <a:p>
            <a:pPr>
              <a:buNone/>
            </a:pPr>
            <a:r>
              <a:rPr lang="ru-RU" sz="2800" b="1" dirty="0" smtClean="0">
                <a:latin typeface="Times New Roman" pitchFamily="18" charset="0"/>
                <a:cs typeface="Times New Roman" pitchFamily="18" charset="0"/>
              </a:rPr>
              <a:t>              пол                                                    поле</a:t>
            </a:r>
          </a:p>
          <a:p>
            <a:pPr>
              <a:buNone/>
            </a:pPr>
            <a:r>
              <a:rPr lang="ru-RU" sz="2000" dirty="0" smtClean="0">
                <a:latin typeface="Times New Roman" pitchFamily="18" charset="0"/>
                <a:cs typeface="Times New Roman" pitchFamily="18" charset="0"/>
              </a:rPr>
              <a:t>половая, полевой, напольная, полюшко, половик, половица      </a:t>
            </a:r>
          </a:p>
          <a:p>
            <a:pPr>
              <a:buNone/>
            </a:pPr>
            <a:r>
              <a:rPr lang="ru-RU" sz="2800" b="1" dirty="0" smtClean="0">
                <a:latin typeface="Times New Roman" pitchFamily="18" charset="0"/>
                <a:cs typeface="Times New Roman" pitchFamily="18" charset="0"/>
              </a:rPr>
              <a:t>             рис                                                     рисунок</a:t>
            </a:r>
          </a:p>
          <a:p>
            <a:pPr>
              <a:buNone/>
            </a:pPr>
            <a:r>
              <a:rPr lang="ru-RU" sz="2000" dirty="0" smtClean="0">
                <a:latin typeface="Times New Roman" pitchFamily="18" charset="0"/>
                <a:cs typeface="Times New Roman" pitchFamily="18" charset="0"/>
              </a:rPr>
              <a:t>рисование, рисовый, зарисовка, разрисовать, </a:t>
            </a:r>
            <a:r>
              <a:rPr lang="ru-RU" sz="2000" dirty="0" err="1" smtClean="0">
                <a:latin typeface="Times New Roman" pitchFamily="18" charset="0"/>
                <a:cs typeface="Times New Roman" pitchFamily="18" charset="0"/>
              </a:rPr>
              <a:t>рисинка</a:t>
            </a:r>
            <a:r>
              <a:rPr lang="ru-RU" sz="2000" dirty="0" smtClean="0">
                <a:latin typeface="Times New Roman" pitchFamily="18" charset="0"/>
                <a:cs typeface="Times New Roman" pitchFamily="18" charset="0"/>
              </a:rPr>
              <a:t>, рисуночек, рисовод                   </a:t>
            </a:r>
          </a:p>
          <a:p>
            <a:endParaRPr lang="ru-RU"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endParaRPr lang="ru-RU" sz="2800" dirty="0"/>
          </a:p>
        </p:txBody>
      </p:sp>
      <p:sp>
        <p:nvSpPr>
          <p:cNvPr id="3" name="Содержимое 2"/>
          <p:cNvSpPr>
            <a:spLocks noGrp="1"/>
          </p:cNvSpPr>
          <p:nvPr>
            <p:ph idx="1"/>
          </p:nvPr>
        </p:nvSpPr>
        <p:spPr/>
        <p:txBody>
          <a:bodyPr>
            <a:normAutofit/>
          </a:bodyPr>
          <a:lstStyle/>
          <a:p>
            <a:r>
              <a:rPr lang="ru-RU" sz="2800" i="1" dirty="0" smtClean="0">
                <a:latin typeface="Times New Roman" pitchFamily="18" charset="0"/>
                <a:cs typeface="Times New Roman" pitchFamily="18" charset="0"/>
              </a:rPr>
              <a:t>Найдите лишнее, не подходящее по смыслу, слово</a:t>
            </a:r>
            <a:r>
              <a:rPr lang="ru-RU" sz="2800" dirty="0" smtClean="0">
                <a:latin typeface="Times New Roman" pitchFamily="18" charset="0"/>
                <a:cs typeface="Times New Roman" pitchFamily="18" charset="0"/>
              </a:rPr>
              <a:t>.</a:t>
            </a:r>
          </a:p>
          <a:p>
            <a:pPr>
              <a:buNone/>
            </a:pPr>
            <a:r>
              <a:rPr lang="ru-RU" sz="2800" dirty="0" smtClean="0">
                <a:latin typeface="Times New Roman" pitchFamily="18" charset="0"/>
                <a:cs typeface="Times New Roman" pitchFamily="18" charset="0"/>
              </a:rPr>
              <a:t>Шиповник, шипы, шипит, шиповки;</a:t>
            </a:r>
          </a:p>
          <a:p>
            <a:pPr>
              <a:buNone/>
            </a:pPr>
            <a:r>
              <a:rPr lang="ru-RU" sz="2800" dirty="0" smtClean="0">
                <a:latin typeface="Times New Roman" pitchFamily="18" charset="0"/>
                <a:cs typeface="Times New Roman" pitchFamily="18" charset="0"/>
              </a:rPr>
              <a:t>Маленький, малыш, малевать, малявка;</a:t>
            </a:r>
          </a:p>
          <a:p>
            <a:pPr>
              <a:buNone/>
            </a:pPr>
            <a:r>
              <a:rPr lang="ru-RU" sz="2800" dirty="0" smtClean="0">
                <a:latin typeface="Times New Roman" pitchFamily="18" charset="0"/>
                <a:cs typeface="Times New Roman" pitchFamily="18" charset="0"/>
              </a:rPr>
              <a:t>Шипучка, шиповник, шипящий, зашипел.</a:t>
            </a:r>
            <a:endParaRPr lang="ru-RU" sz="28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34" y="285728"/>
            <a:ext cx="8183880" cy="1051560"/>
          </a:xfrm>
        </p:spPr>
        <p:txBody>
          <a:bodyPr>
            <a:normAutofit/>
          </a:bodyPr>
          <a:lstStyle/>
          <a:p>
            <a:pPr algn="ctr"/>
            <a:r>
              <a:rPr lang="ru-RU" sz="2800" dirty="0" smtClean="0">
                <a:solidFill>
                  <a:srgbClr val="FF0000"/>
                </a:solidFill>
                <a:latin typeface="Times New Roman" pitchFamily="18" charset="0"/>
                <a:cs typeface="Times New Roman" pitchFamily="18" charset="0"/>
              </a:rPr>
              <a:t>Работа с текстом:</a:t>
            </a:r>
            <a:r>
              <a:rPr lang="ru-RU" sz="2800" dirty="0" smtClean="0">
                <a:latin typeface="Times New Roman" pitchFamily="18" charset="0"/>
                <a:cs typeface="Times New Roman" pitchFamily="18" charset="0"/>
              </a:rPr>
              <a:t/>
            </a:r>
            <a:br>
              <a:rPr lang="ru-RU" sz="2800" dirty="0" smtClean="0">
                <a:latin typeface="Times New Roman" pitchFamily="18" charset="0"/>
                <a:cs typeface="Times New Roman" pitchFamily="18" charset="0"/>
              </a:rPr>
            </a:br>
            <a:endParaRPr lang="ru-RU" sz="2800" b="1" dirty="0">
              <a:latin typeface="Times New Roman" pitchFamily="18" charset="0"/>
              <a:cs typeface="Times New Roman" pitchFamily="18" charset="0"/>
            </a:endParaRPr>
          </a:p>
        </p:txBody>
      </p:sp>
      <p:sp>
        <p:nvSpPr>
          <p:cNvPr id="3" name="Содержимое 2"/>
          <p:cNvSpPr>
            <a:spLocks noGrp="1"/>
          </p:cNvSpPr>
          <p:nvPr>
            <p:ph idx="1"/>
          </p:nvPr>
        </p:nvSpPr>
        <p:spPr>
          <a:xfrm>
            <a:off x="642910" y="1071546"/>
            <a:ext cx="8183880" cy="5357850"/>
          </a:xfrm>
        </p:spPr>
        <p:txBody>
          <a:bodyPr>
            <a:normAutofit fontScale="92500" lnSpcReduction="10000"/>
          </a:bodyPr>
          <a:lstStyle/>
          <a:p>
            <a:pPr algn="ctr">
              <a:buNone/>
            </a:pPr>
            <a:r>
              <a:rPr lang="ru-RU" sz="1900" dirty="0" smtClean="0">
                <a:latin typeface="Times New Roman" pitchFamily="18" charset="0"/>
                <a:cs typeface="Times New Roman" pitchFamily="18" charset="0"/>
              </a:rPr>
              <a:t> </a:t>
            </a:r>
            <a:r>
              <a:rPr lang="ru-RU" sz="1900" b="1" dirty="0" smtClean="0">
                <a:latin typeface="Times New Roman" pitchFamily="18" charset="0"/>
                <a:cs typeface="Times New Roman" pitchFamily="18" charset="0"/>
              </a:rPr>
              <a:t>Крепыш и Скрепка</a:t>
            </a:r>
          </a:p>
          <a:p>
            <a:pPr>
              <a:buNone/>
            </a:pPr>
            <a:r>
              <a:rPr lang="ru-RU" sz="1500" dirty="0" smtClean="0">
                <a:latin typeface="Times New Roman" pitchFamily="18" charset="0"/>
                <a:cs typeface="Times New Roman" pitchFamily="18" charset="0"/>
              </a:rPr>
              <a:t>Это случилось в библиотеке, где столько книг, что одному человеку не прочесть за всю жизнь.</a:t>
            </a:r>
          </a:p>
          <a:p>
            <a:pPr>
              <a:buNone/>
            </a:pPr>
            <a:r>
              <a:rPr lang="ru-RU" sz="1500" dirty="0" smtClean="0">
                <a:latin typeface="Times New Roman" pitchFamily="18" charset="0"/>
                <a:cs typeface="Times New Roman" pitchFamily="18" charset="0"/>
              </a:rPr>
              <a:t>  Там у дальней стены на верхней полке стоял Словарь. На его страницах были напечатаны все слова, какие есть в русском языке.</a:t>
            </a:r>
          </a:p>
          <a:p>
            <a:pPr>
              <a:buNone/>
            </a:pPr>
            <a:r>
              <a:rPr lang="ru-RU" sz="1500" dirty="0" smtClean="0">
                <a:latin typeface="Times New Roman" pitchFamily="18" charset="0"/>
                <a:cs typeface="Times New Roman" pitchFamily="18" charset="0"/>
              </a:rPr>
              <a:t>  Однажды к Словарю стали подбираться мыши, чтобы сгрызть его. Страшно стало Словарю. Начал он думать, как спастись от гибели. Думал, думал и вспомнил, что у него в самой середине есть крепкая страница. На ней напечатаны слова с корнем </a:t>
            </a:r>
            <a:r>
              <a:rPr lang="ru-RU" sz="1500" b="1" dirty="0" smtClean="0">
                <a:latin typeface="Times New Roman" pitchFamily="18" charset="0"/>
                <a:cs typeface="Times New Roman" pitchFamily="18" charset="0"/>
              </a:rPr>
              <a:t>креп. </a:t>
            </a:r>
            <a:r>
              <a:rPr lang="ru-RU" sz="1500" dirty="0" smtClean="0">
                <a:latin typeface="Times New Roman" pitchFamily="18" charset="0"/>
                <a:cs typeface="Times New Roman" pitchFamily="18" charset="0"/>
              </a:rPr>
              <a:t>Потряс Словарь эту страницу, и вывалились из неё </a:t>
            </a:r>
            <a:r>
              <a:rPr lang="ru-RU" sz="1500" b="1" dirty="0" smtClean="0">
                <a:latin typeface="Times New Roman" pitchFamily="18" charset="0"/>
                <a:cs typeface="Times New Roman" pitchFamily="18" charset="0"/>
              </a:rPr>
              <a:t>крепость</a:t>
            </a:r>
            <a:r>
              <a:rPr lang="ru-RU" sz="1500" dirty="0" smtClean="0">
                <a:latin typeface="Times New Roman" pitchFamily="18" charset="0"/>
                <a:cs typeface="Times New Roman" pitchFamily="18" charset="0"/>
              </a:rPr>
              <a:t>, выпрыгнул </a:t>
            </a:r>
            <a:r>
              <a:rPr lang="ru-RU" sz="1500" b="1" dirty="0" smtClean="0">
                <a:latin typeface="Times New Roman" pitchFamily="18" charset="0"/>
                <a:cs typeface="Times New Roman" pitchFamily="18" charset="0"/>
              </a:rPr>
              <a:t>Крепыш</a:t>
            </a:r>
            <a:r>
              <a:rPr lang="ru-RU" sz="1500" dirty="0" smtClean="0">
                <a:latin typeface="Times New Roman" pitchFamily="18" charset="0"/>
                <a:cs typeface="Times New Roman" pitchFamily="18" charset="0"/>
              </a:rPr>
              <a:t>, а вслед за ними вывалилась </a:t>
            </a:r>
            <a:r>
              <a:rPr lang="ru-RU" sz="1500" b="1" dirty="0" smtClean="0">
                <a:latin typeface="Times New Roman" pitchFamily="18" charset="0"/>
                <a:cs typeface="Times New Roman" pitchFamily="18" charset="0"/>
              </a:rPr>
              <a:t>Скрепка.</a:t>
            </a:r>
          </a:p>
          <a:p>
            <a:pPr>
              <a:buNone/>
            </a:pPr>
            <a:r>
              <a:rPr lang="ru-RU" sz="1500" b="1" dirty="0" smtClean="0">
                <a:latin typeface="Times New Roman" pitchFamily="18" charset="0"/>
                <a:cs typeface="Times New Roman" pitchFamily="18" charset="0"/>
              </a:rPr>
              <a:t>  Крепость </a:t>
            </a:r>
            <a:r>
              <a:rPr lang="ru-RU" sz="1500" dirty="0" smtClean="0">
                <a:latin typeface="Times New Roman" pitchFamily="18" charset="0"/>
                <a:cs typeface="Times New Roman" pitchFamily="18" charset="0"/>
              </a:rPr>
              <a:t>с бойницами, рвами, башнями окружила Словарь. У ворот на мосту  встал </a:t>
            </a:r>
            <a:r>
              <a:rPr lang="ru-RU" sz="1500" b="1" dirty="0" smtClean="0">
                <a:latin typeface="Times New Roman" pitchFamily="18" charset="0"/>
                <a:cs typeface="Times New Roman" pitchFamily="18" charset="0"/>
              </a:rPr>
              <a:t>Крепыш. </a:t>
            </a:r>
            <a:r>
              <a:rPr lang="ru-RU" sz="1500" dirty="0" smtClean="0">
                <a:latin typeface="Times New Roman" pitchFamily="18" charset="0"/>
                <a:cs typeface="Times New Roman" pitchFamily="18" charset="0"/>
              </a:rPr>
              <a:t> В  крепостные ворота по мосту направилась </a:t>
            </a:r>
            <a:r>
              <a:rPr lang="ru-RU" sz="1500" b="1" dirty="0" smtClean="0">
                <a:latin typeface="Times New Roman" pitchFamily="18" charset="0"/>
                <a:cs typeface="Times New Roman" pitchFamily="18" charset="0"/>
              </a:rPr>
              <a:t>Скрепка</a:t>
            </a:r>
            <a:r>
              <a:rPr lang="ru-RU" sz="1500" dirty="0" smtClean="0">
                <a:latin typeface="Times New Roman" pitchFamily="18" charset="0"/>
                <a:cs typeface="Times New Roman" pitchFamily="18" charset="0"/>
              </a:rPr>
              <a:t>. Увидел её Крепыш и засмеялся: «Ты зачем сюда такая тонкая? Без тебя обойдемся». Хотел он Скрепку копьем подцепить, да она успела прошмыгнуть.</a:t>
            </a:r>
          </a:p>
          <a:p>
            <a:pPr>
              <a:buNone/>
            </a:pPr>
            <a:r>
              <a:rPr lang="ru-RU" sz="1500" dirty="0" smtClean="0">
                <a:latin typeface="Times New Roman" pitchFamily="18" charset="0"/>
                <a:cs typeface="Times New Roman" pitchFamily="18" charset="0"/>
              </a:rPr>
              <a:t>  Разозлились мыши, никак к Словарю не подобраться. Под </a:t>
            </a:r>
            <a:r>
              <a:rPr lang="ru-RU" sz="1500" b="1" dirty="0" smtClean="0">
                <a:latin typeface="Times New Roman" pitchFamily="18" charset="0"/>
                <a:cs typeface="Times New Roman" pitchFamily="18" charset="0"/>
              </a:rPr>
              <a:t>крепостными</a:t>
            </a:r>
            <a:r>
              <a:rPr lang="ru-RU" sz="1500" dirty="0" smtClean="0">
                <a:latin typeface="Times New Roman" pitchFamily="18" charset="0"/>
                <a:cs typeface="Times New Roman" pitchFamily="18" charset="0"/>
              </a:rPr>
              <a:t> стенами собрались они на военный совет и начали думать, как </a:t>
            </a:r>
            <a:r>
              <a:rPr lang="ru-RU" sz="1500" b="1" dirty="0" smtClean="0">
                <a:latin typeface="Times New Roman" pitchFamily="18" charset="0"/>
                <a:cs typeface="Times New Roman" pitchFamily="18" charset="0"/>
              </a:rPr>
              <a:t>крепость</a:t>
            </a:r>
            <a:r>
              <a:rPr lang="ru-RU" sz="1500" dirty="0" smtClean="0">
                <a:latin typeface="Times New Roman" pitchFamily="18" charset="0"/>
                <a:cs typeface="Times New Roman" pitchFamily="18" charset="0"/>
              </a:rPr>
              <a:t> захватить. Вернулись мыши-разведчики. «</a:t>
            </a:r>
            <a:r>
              <a:rPr lang="ru-RU" sz="1500" b="1" dirty="0" smtClean="0">
                <a:latin typeface="Times New Roman" pitchFamily="18" charset="0"/>
                <a:cs typeface="Times New Roman" pitchFamily="18" charset="0"/>
              </a:rPr>
              <a:t>Крепка</a:t>
            </a:r>
            <a:r>
              <a:rPr lang="ru-RU" sz="1500" dirty="0" smtClean="0">
                <a:latin typeface="Times New Roman" pitchFamily="18" charset="0"/>
                <a:cs typeface="Times New Roman" pitchFamily="18" charset="0"/>
              </a:rPr>
              <a:t> </a:t>
            </a:r>
            <a:r>
              <a:rPr lang="ru-RU" sz="1500" b="1" dirty="0" smtClean="0">
                <a:latin typeface="Times New Roman" pitchFamily="18" charset="0"/>
                <a:cs typeface="Times New Roman" pitchFamily="18" charset="0"/>
              </a:rPr>
              <a:t>крепость</a:t>
            </a:r>
            <a:r>
              <a:rPr lang="ru-RU" sz="1500" dirty="0" smtClean="0">
                <a:latin typeface="Times New Roman" pitchFamily="18" charset="0"/>
                <a:cs typeface="Times New Roman" pitchFamily="18" charset="0"/>
              </a:rPr>
              <a:t>, - сказали они, </a:t>
            </a:r>
            <a:r>
              <a:rPr lang="ru-RU" sz="1500" b="1" dirty="0" smtClean="0">
                <a:latin typeface="Times New Roman" pitchFamily="18" charset="0"/>
                <a:cs typeface="Times New Roman" pitchFamily="18" charset="0"/>
              </a:rPr>
              <a:t>- укрепления </a:t>
            </a:r>
            <a:r>
              <a:rPr lang="ru-RU" sz="1500" dirty="0" smtClean="0">
                <a:latin typeface="Times New Roman" pitchFamily="18" charset="0"/>
                <a:cs typeface="Times New Roman" pitchFamily="18" charset="0"/>
              </a:rPr>
              <a:t>такие, что </a:t>
            </a:r>
            <a:r>
              <a:rPr lang="ru-RU" sz="1500" b="1" dirty="0" smtClean="0">
                <a:latin typeface="Times New Roman" pitchFamily="18" charset="0"/>
                <a:cs typeface="Times New Roman" pitchFamily="18" charset="0"/>
              </a:rPr>
              <a:t>Крепышу</a:t>
            </a:r>
            <a:r>
              <a:rPr lang="ru-RU" sz="1500" dirty="0" smtClean="0">
                <a:latin typeface="Times New Roman" pitchFamily="18" charset="0"/>
                <a:cs typeface="Times New Roman" pitchFamily="18" charset="0"/>
              </a:rPr>
              <a:t> никаких </a:t>
            </a:r>
            <a:r>
              <a:rPr lang="ru-RU" sz="1500" b="1" dirty="0" smtClean="0">
                <a:latin typeface="Times New Roman" pitchFamily="18" charset="0"/>
                <a:cs typeface="Times New Roman" pitchFamily="18" charset="0"/>
              </a:rPr>
              <a:t>подкреплений</a:t>
            </a:r>
            <a:r>
              <a:rPr lang="ru-RU" sz="1500" dirty="0" smtClean="0">
                <a:latin typeface="Times New Roman" pitchFamily="18" charset="0"/>
                <a:cs typeface="Times New Roman" pitchFamily="18" charset="0"/>
              </a:rPr>
              <a:t> не надо. Только один способ есть: ворваться в </a:t>
            </a:r>
            <a:r>
              <a:rPr lang="ru-RU" sz="1500" b="1" dirty="0" smtClean="0">
                <a:latin typeface="Times New Roman" pitchFamily="18" charset="0"/>
                <a:cs typeface="Times New Roman" pitchFamily="18" charset="0"/>
              </a:rPr>
              <a:t>крепость</a:t>
            </a:r>
            <a:r>
              <a:rPr lang="ru-RU" sz="1500" dirty="0" smtClean="0">
                <a:latin typeface="Times New Roman" pitchFamily="18" charset="0"/>
                <a:cs typeface="Times New Roman" pitchFamily="18" charset="0"/>
              </a:rPr>
              <a:t> по подземному ходу. Но надо иметь чертежи и планы, а они на столе в угловой башне. Окна там открыты, ветер подует, чертежи и планы сами к нам прилетят».</a:t>
            </a:r>
          </a:p>
          <a:p>
            <a:pPr>
              <a:buNone/>
            </a:pPr>
            <a:r>
              <a:rPr lang="ru-RU" sz="1500" dirty="0" smtClean="0">
                <a:latin typeface="Times New Roman" pitchFamily="18" charset="0"/>
                <a:cs typeface="Times New Roman" pitchFamily="18" charset="0"/>
              </a:rPr>
              <a:t>  Стали мыши ждать ветра. Тут ветер подул. Это библиотекарь открыл форточку. Мыши стали радоваться, а чертежи и планы не летят, потому что их </a:t>
            </a:r>
            <a:r>
              <a:rPr lang="ru-RU" sz="1500" b="1" dirty="0" smtClean="0">
                <a:latin typeface="Times New Roman" pitchFamily="18" charset="0"/>
                <a:cs typeface="Times New Roman" pitchFamily="18" charset="0"/>
              </a:rPr>
              <a:t>скрепила</a:t>
            </a:r>
            <a:r>
              <a:rPr lang="ru-RU" sz="1500" dirty="0" smtClean="0">
                <a:latin typeface="Times New Roman" pitchFamily="18" charset="0"/>
                <a:cs typeface="Times New Roman" pitchFamily="18" charset="0"/>
              </a:rPr>
              <a:t> тоненькая </a:t>
            </a:r>
            <a:r>
              <a:rPr lang="ru-RU" sz="1500" b="1" dirty="0" smtClean="0">
                <a:latin typeface="Times New Roman" pitchFamily="18" charset="0"/>
                <a:cs typeface="Times New Roman" pitchFamily="18" charset="0"/>
              </a:rPr>
              <a:t>Скрепка</a:t>
            </a:r>
            <a:r>
              <a:rPr lang="ru-RU" sz="1500" dirty="0" smtClean="0">
                <a:latin typeface="Times New Roman" pitchFamily="18" charset="0"/>
                <a:cs typeface="Times New Roman" pitchFamily="18" charset="0"/>
              </a:rPr>
              <a:t>.</a:t>
            </a:r>
          </a:p>
          <a:p>
            <a:pPr>
              <a:buNone/>
            </a:pPr>
            <a:r>
              <a:rPr lang="ru-RU" sz="1500" dirty="0" smtClean="0">
                <a:latin typeface="Times New Roman" pitchFamily="18" charset="0"/>
                <a:cs typeface="Times New Roman" pitchFamily="18" charset="0"/>
              </a:rPr>
              <a:t>  Сняли мыши осаду и ушли в другой конец библиотеки. А там стояла мышеловка рядом с «Книгой о вкусной  и здоровой пище». Мыши в неё угодили.</a:t>
            </a:r>
          </a:p>
          <a:p>
            <a:pPr>
              <a:buNone/>
            </a:pPr>
            <a:r>
              <a:rPr lang="ru-RU" sz="1500" dirty="0" smtClean="0">
                <a:latin typeface="Times New Roman" pitchFamily="18" charset="0"/>
                <a:cs typeface="Times New Roman" pitchFamily="18" charset="0"/>
              </a:rPr>
              <a:t>  Отпраздновал </a:t>
            </a:r>
            <a:r>
              <a:rPr lang="ru-RU" sz="1500" b="1" dirty="0" smtClean="0">
                <a:latin typeface="Times New Roman" pitchFamily="18" charset="0"/>
                <a:cs typeface="Times New Roman" pitchFamily="18" charset="0"/>
              </a:rPr>
              <a:t>Крепыш</a:t>
            </a:r>
            <a:r>
              <a:rPr lang="ru-RU" sz="1500" dirty="0" smtClean="0">
                <a:latin typeface="Times New Roman" pitchFamily="18" charset="0"/>
                <a:cs typeface="Times New Roman" pitchFamily="18" charset="0"/>
              </a:rPr>
              <a:t> победу. Себя наградил орденом  </a:t>
            </a:r>
            <a:r>
              <a:rPr lang="ru-RU" sz="1500" b="1" dirty="0" smtClean="0">
                <a:latin typeface="Times New Roman" pitchFamily="18" charset="0"/>
                <a:cs typeface="Times New Roman" pitchFamily="18" charset="0"/>
              </a:rPr>
              <a:t>укрепления</a:t>
            </a:r>
            <a:r>
              <a:rPr lang="ru-RU" sz="1500" dirty="0" smtClean="0">
                <a:latin typeface="Times New Roman" pitchFamily="18" charset="0"/>
                <a:cs typeface="Times New Roman" pitchFamily="18" charset="0"/>
              </a:rPr>
              <a:t> </a:t>
            </a:r>
            <a:r>
              <a:rPr lang="en-US" sz="1500" dirty="0" smtClean="0">
                <a:latin typeface="Times New Roman" pitchFamily="18" charset="0"/>
                <a:cs typeface="Times New Roman" pitchFamily="18" charset="0"/>
              </a:rPr>
              <a:t> I </a:t>
            </a:r>
            <a:r>
              <a:rPr lang="ru-RU" sz="1500" dirty="0" smtClean="0">
                <a:latin typeface="Times New Roman" pitchFamily="18" charset="0"/>
                <a:cs typeface="Times New Roman" pitchFamily="18" charset="0"/>
              </a:rPr>
              <a:t>степени, крепости дал название  </a:t>
            </a:r>
            <a:r>
              <a:rPr lang="ru-RU" sz="1500" b="1" dirty="0" smtClean="0">
                <a:latin typeface="Times New Roman" pitchFamily="18" charset="0"/>
                <a:cs typeface="Times New Roman" pitchFamily="18" charset="0"/>
              </a:rPr>
              <a:t>Крепчайшая</a:t>
            </a:r>
            <a:r>
              <a:rPr lang="ru-RU" sz="1500" dirty="0" smtClean="0">
                <a:latin typeface="Times New Roman" pitchFamily="18" charset="0"/>
                <a:cs typeface="Times New Roman" pitchFamily="18" charset="0"/>
              </a:rPr>
              <a:t> и вернулся в Словарь. Скрепка тоже заняла свое место в Словаре.</a:t>
            </a:r>
          </a:p>
          <a:p>
            <a:pPr>
              <a:buNone/>
            </a:pPr>
            <a:r>
              <a:rPr lang="ru-RU" sz="1500" dirty="0" smtClean="0">
                <a:latin typeface="Times New Roman" pitchFamily="18" charset="0"/>
                <a:cs typeface="Times New Roman" pitchFamily="18" charset="0"/>
              </a:rPr>
              <a:t>  И  до сих пор никто не знает. Что Скрепка Словарь спасла. Тонкая она, незаметная.</a:t>
            </a:r>
          </a:p>
          <a:p>
            <a:endParaRPr lang="ru-RU" sz="1400" b="1"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85720" y="428604"/>
            <a:ext cx="8183880" cy="1051560"/>
          </a:xfrm>
        </p:spPr>
        <p:txBody>
          <a:bodyPr>
            <a:normAutofit/>
          </a:bodyPr>
          <a:lstStyle/>
          <a:p>
            <a:pPr algn="ctr"/>
            <a:r>
              <a:rPr lang="ru-RU" sz="2800" dirty="0" smtClean="0">
                <a:latin typeface="Times New Roman" pitchFamily="18" charset="0"/>
                <a:cs typeface="Times New Roman" pitchFamily="18" charset="0"/>
              </a:rPr>
              <a:t>Вопросы:</a:t>
            </a:r>
            <a:endParaRPr lang="ru-RU" sz="2800" dirty="0">
              <a:latin typeface="Times New Roman" pitchFamily="18" charset="0"/>
              <a:cs typeface="Times New Roman" pitchFamily="18" charset="0"/>
            </a:endParaRPr>
          </a:p>
        </p:txBody>
      </p:sp>
      <p:sp>
        <p:nvSpPr>
          <p:cNvPr id="4" name="Содержимое 3"/>
          <p:cNvSpPr>
            <a:spLocks noGrp="1"/>
          </p:cNvSpPr>
          <p:nvPr>
            <p:ph idx="1"/>
          </p:nvPr>
        </p:nvSpPr>
        <p:spPr>
          <a:xfrm>
            <a:off x="500034" y="1857364"/>
            <a:ext cx="8183880" cy="4187952"/>
          </a:xfrm>
        </p:spPr>
        <p:txBody>
          <a:bodyPr>
            <a:normAutofit/>
          </a:bodyPr>
          <a:lstStyle/>
          <a:p>
            <a:pPr>
              <a:buNone/>
            </a:pPr>
            <a:r>
              <a:rPr lang="ru-RU" sz="2000" dirty="0" smtClean="0">
                <a:latin typeface="Times New Roman" pitchFamily="18" charset="0"/>
                <a:cs typeface="Times New Roman" pitchFamily="18" charset="0"/>
              </a:rPr>
              <a:t>1. Кого испугался Словарь?</a:t>
            </a:r>
          </a:p>
          <a:p>
            <a:pPr>
              <a:buNone/>
            </a:pPr>
            <a:r>
              <a:rPr lang="ru-RU" sz="2000" dirty="0" smtClean="0">
                <a:latin typeface="Times New Roman" pitchFamily="18" charset="0"/>
                <a:cs typeface="Times New Roman" pitchFamily="18" charset="0"/>
              </a:rPr>
              <a:t>2. Что предпринял Словарь для своей защиты?</a:t>
            </a:r>
          </a:p>
          <a:p>
            <a:pPr>
              <a:buNone/>
            </a:pPr>
            <a:r>
              <a:rPr lang="ru-RU" sz="2000" dirty="0" smtClean="0">
                <a:latin typeface="Times New Roman" pitchFamily="18" charset="0"/>
                <a:cs typeface="Times New Roman" pitchFamily="18" charset="0"/>
              </a:rPr>
              <a:t>3. Почему мыши не смогли подобраться к Словарю?</a:t>
            </a:r>
          </a:p>
          <a:p>
            <a:pPr>
              <a:buNone/>
            </a:pPr>
            <a:r>
              <a:rPr lang="ru-RU" sz="2000" dirty="0" smtClean="0">
                <a:latin typeface="Times New Roman" pitchFamily="18" charset="0"/>
                <a:cs typeface="Times New Roman" pitchFamily="18" charset="0"/>
              </a:rPr>
              <a:t>4. Почему мыши не получили чертежей и планов?</a:t>
            </a:r>
          </a:p>
          <a:p>
            <a:pPr>
              <a:buNone/>
            </a:pPr>
            <a:r>
              <a:rPr lang="ru-RU" sz="2000" dirty="0" smtClean="0">
                <a:latin typeface="Times New Roman" pitchFamily="18" charset="0"/>
                <a:cs typeface="Times New Roman" pitchFamily="18" charset="0"/>
              </a:rPr>
              <a:t>5. Что спасло Словарь?</a:t>
            </a:r>
          </a:p>
          <a:p>
            <a:pPr>
              <a:buNone/>
            </a:pPr>
            <a:r>
              <a:rPr lang="ru-RU" sz="2000" dirty="0" smtClean="0">
                <a:latin typeface="Times New Roman" pitchFamily="18" charset="0"/>
                <a:cs typeface="Times New Roman" pitchFamily="18" charset="0"/>
              </a:rPr>
              <a:t>6. Кто оказался сильнее при защите Словаря?</a:t>
            </a:r>
          </a:p>
          <a:p>
            <a:pPr>
              <a:buNone/>
            </a:pPr>
            <a:endParaRPr lang="ru-RU" sz="20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8596" y="428604"/>
            <a:ext cx="8183880" cy="1051560"/>
          </a:xfrm>
        </p:spPr>
        <p:txBody>
          <a:bodyPr>
            <a:normAutofit/>
          </a:bodyPr>
          <a:lstStyle/>
          <a:p>
            <a:pPr algn="ctr"/>
            <a:r>
              <a:rPr lang="ru-RU" sz="2800" dirty="0" smtClean="0">
                <a:latin typeface="Times New Roman" pitchFamily="18" charset="0"/>
                <a:cs typeface="Times New Roman" pitchFamily="18" charset="0"/>
              </a:rPr>
              <a:t>Задания:</a:t>
            </a:r>
            <a:endParaRPr lang="ru-RU" sz="2800" dirty="0">
              <a:latin typeface="Times New Roman" pitchFamily="18" charset="0"/>
              <a:cs typeface="Times New Roman" pitchFamily="18" charset="0"/>
            </a:endParaRPr>
          </a:p>
        </p:txBody>
      </p:sp>
      <p:sp>
        <p:nvSpPr>
          <p:cNvPr id="3" name="Содержимое 2"/>
          <p:cNvSpPr>
            <a:spLocks noGrp="1"/>
          </p:cNvSpPr>
          <p:nvPr>
            <p:ph idx="1"/>
          </p:nvPr>
        </p:nvSpPr>
        <p:spPr>
          <a:xfrm>
            <a:off x="500034" y="1643050"/>
            <a:ext cx="8183880" cy="4187952"/>
          </a:xfrm>
        </p:spPr>
        <p:txBody>
          <a:bodyPr>
            <a:normAutofit/>
          </a:bodyPr>
          <a:lstStyle/>
          <a:p>
            <a:r>
              <a:rPr lang="ru-RU" sz="2000" dirty="0" smtClean="0">
                <a:latin typeface="Times New Roman" pitchFamily="18" charset="0"/>
                <a:cs typeface="Times New Roman" pitchFamily="18" charset="0"/>
              </a:rPr>
              <a:t>Вспомните и назовите слова, которые вывалились с крепкой страницы.</a:t>
            </a:r>
          </a:p>
          <a:p>
            <a:r>
              <a:rPr lang="ru-RU" sz="2000" dirty="0" smtClean="0">
                <a:latin typeface="Times New Roman" pitchFamily="18" charset="0"/>
                <a:cs typeface="Times New Roman" pitchFamily="18" charset="0"/>
              </a:rPr>
              <a:t>Назовите похожие слова, которые вы слышали в сказке.</a:t>
            </a:r>
          </a:p>
          <a:p>
            <a:r>
              <a:rPr lang="ru-RU" sz="2000" dirty="0" smtClean="0">
                <a:latin typeface="Times New Roman" pitchFamily="18" charset="0"/>
                <a:cs typeface="Times New Roman" pitchFamily="18" charset="0"/>
              </a:rPr>
              <a:t>Как называются эти слова?</a:t>
            </a:r>
          </a:p>
          <a:p>
            <a:r>
              <a:rPr lang="ru-RU" sz="2000" dirty="0" smtClean="0">
                <a:latin typeface="Times New Roman" pitchFamily="18" charset="0"/>
                <a:cs typeface="Times New Roman" pitchFamily="18" charset="0"/>
              </a:rPr>
              <a:t>Из какого корня образовались все эти слова?</a:t>
            </a:r>
            <a:endParaRPr lang="ru-RU" sz="20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андождь"/>
          <p:cNvPicPr>
            <a:picLocks noChangeAspect="1" noChangeArrowheads="1" noCrop="1"/>
          </p:cNvPicPr>
          <p:nvPr/>
        </p:nvPicPr>
        <p:blipFill>
          <a:blip r:embed="rId3" cstate="print"/>
          <a:srcRect/>
          <a:stretch>
            <a:fillRect/>
          </a:stretch>
        </p:blipFill>
        <p:spPr bwMode="auto">
          <a:xfrm>
            <a:off x="6588125" y="3716338"/>
            <a:ext cx="1223963" cy="2519362"/>
          </a:xfrm>
          <a:prstGeom prst="rect">
            <a:avLst/>
          </a:prstGeom>
          <a:noFill/>
        </p:spPr>
      </p:pic>
      <p:pic>
        <p:nvPicPr>
          <p:cNvPr id="20483" name="Picture 3" descr="андождь"/>
          <p:cNvPicPr>
            <a:picLocks noChangeAspect="1" noChangeArrowheads="1" noCrop="1"/>
          </p:cNvPicPr>
          <p:nvPr/>
        </p:nvPicPr>
        <p:blipFill>
          <a:blip r:embed="rId3" cstate="print"/>
          <a:srcRect/>
          <a:stretch>
            <a:fillRect/>
          </a:stretch>
        </p:blipFill>
        <p:spPr bwMode="auto">
          <a:xfrm>
            <a:off x="5867400" y="549275"/>
            <a:ext cx="1223963" cy="2519363"/>
          </a:xfrm>
          <a:prstGeom prst="rect">
            <a:avLst/>
          </a:prstGeom>
          <a:noFill/>
        </p:spPr>
      </p:pic>
      <p:sp>
        <p:nvSpPr>
          <p:cNvPr id="20484" name="Text Box 4"/>
          <p:cNvSpPr txBox="1">
            <a:spLocks noChangeArrowheads="1"/>
          </p:cNvSpPr>
          <p:nvPr/>
        </p:nvSpPr>
        <p:spPr bwMode="auto">
          <a:xfrm>
            <a:off x="5508625" y="333375"/>
            <a:ext cx="3240088" cy="641350"/>
          </a:xfrm>
          <a:prstGeom prst="rect">
            <a:avLst/>
          </a:prstGeom>
          <a:noFill/>
          <a:ln w="9525">
            <a:noFill/>
            <a:miter lim="800000"/>
            <a:headEnd/>
            <a:tailEnd/>
          </a:ln>
          <a:effectLst/>
        </p:spPr>
        <p:txBody>
          <a:bodyPr>
            <a:spAutoFit/>
          </a:bodyPr>
          <a:lstStyle/>
          <a:p>
            <a:pPr algn="ctr">
              <a:spcBef>
                <a:spcPct val="50000"/>
              </a:spcBef>
            </a:pPr>
            <a:r>
              <a:rPr lang="ru-RU" sz="3600" b="1">
                <a:solidFill>
                  <a:srgbClr val="000099"/>
                </a:solidFill>
              </a:rPr>
              <a:t>подводник</a:t>
            </a:r>
          </a:p>
        </p:txBody>
      </p:sp>
      <p:sp>
        <p:nvSpPr>
          <p:cNvPr id="20485" name="Text Box 5"/>
          <p:cNvSpPr txBox="1">
            <a:spLocks noChangeArrowheads="1"/>
          </p:cNvSpPr>
          <p:nvPr/>
        </p:nvSpPr>
        <p:spPr bwMode="auto">
          <a:xfrm>
            <a:off x="5795963" y="981075"/>
            <a:ext cx="2562251" cy="641350"/>
          </a:xfrm>
          <a:prstGeom prst="rect">
            <a:avLst/>
          </a:prstGeom>
          <a:noFill/>
          <a:ln w="9525">
            <a:noFill/>
            <a:miter lim="800000"/>
            <a:headEnd/>
            <a:tailEnd/>
          </a:ln>
          <a:effectLst/>
        </p:spPr>
        <p:txBody>
          <a:bodyPr wrap="square">
            <a:spAutoFit/>
          </a:bodyPr>
          <a:lstStyle/>
          <a:p>
            <a:pPr>
              <a:spcBef>
                <a:spcPct val="50000"/>
              </a:spcBef>
            </a:pPr>
            <a:r>
              <a:rPr lang="ru-RU" sz="3600" b="1" dirty="0">
                <a:solidFill>
                  <a:srgbClr val="000099"/>
                </a:solidFill>
              </a:rPr>
              <a:t>водица</a:t>
            </a:r>
          </a:p>
        </p:txBody>
      </p:sp>
      <p:sp>
        <p:nvSpPr>
          <p:cNvPr id="20486" name="Text Box 6"/>
          <p:cNvSpPr txBox="1">
            <a:spLocks noChangeArrowheads="1"/>
          </p:cNvSpPr>
          <p:nvPr/>
        </p:nvSpPr>
        <p:spPr bwMode="auto">
          <a:xfrm>
            <a:off x="5795963" y="4508500"/>
            <a:ext cx="3348037" cy="641350"/>
          </a:xfrm>
          <a:prstGeom prst="rect">
            <a:avLst/>
          </a:prstGeom>
          <a:noFill/>
          <a:ln w="9525">
            <a:noFill/>
            <a:miter lim="800000"/>
            <a:headEnd/>
            <a:tailEnd/>
          </a:ln>
          <a:effectLst/>
        </p:spPr>
        <p:txBody>
          <a:bodyPr wrap="square">
            <a:spAutoFit/>
          </a:bodyPr>
          <a:lstStyle/>
          <a:p>
            <a:pPr>
              <a:spcBef>
                <a:spcPct val="50000"/>
              </a:spcBef>
            </a:pPr>
            <a:r>
              <a:rPr lang="ru-RU" sz="3600" b="1" dirty="0">
                <a:solidFill>
                  <a:srgbClr val="000099"/>
                </a:solidFill>
              </a:rPr>
              <a:t>водоросли</a:t>
            </a:r>
          </a:p>
        </p:txBody>
      </p:sp>
      <p:sp>
        <p:nvSpPr>
          <p:cNvPr id="20487" name="Text Box 7"/>
          <p:cNvSpPr txBox="1">
            <a:spLocks noChangeArrowheads="1"/>
          </p:cNvSpPr>
          <p:nvPr/>
        </p:nvSpPr>
        <p:spPr bwMode="auto">
          <a:xfrm>
            <a:off x="5795963" y="2349500"/>
            <a:ext cx="3095625" cy="641350"/>
          </a:xfrm>
          <a:prstGeom prst="rect">
            <a:avLst/>
          </a:prstGeom>
          <a:noFill/>
          <a:ln w="9525">
            <a:noFill/>
            <a:miter lim="800000"/>
            <a:headEnd/>
            <a:tailEnd/>
          </a:ln>
          <a:effectLst/>
        </p:spPr>
        <p:txBody>
          <a:bodyPr>
            <a:spAutoFit/>
          </a:bodyPr>
          <a:lstStyle/>
          <a:p>
            <a:pPr>
              <a:spcBef>
                <a:spcPct val="50000"/>
              </a:spcBef>
            </a:pPr>
            <a:r>
              <a:rPr lang="ru-RU" sz="3600" b="1">
                <a:solidFill>
                  <a:srgbClr val="000099"/>
                </a:solidFill>
              </a:rPr>
              <a:t>водопад</a:t>
            </a:r>
          </a:p>
        </p:txBody>
      </p:sp>
      <p:sp>
        <p:nvSpPr>
          <p:cNvPr id="20488" name="Text Box 8"/>
          <p:cNvSpPr txBox="1">
            <a:spLocks noChangeArrowheads="1"/>
          </p:cNvSpPr>
          <p:nvPr/>
        </p:nvSpPr>
        <p:spPr bwMode="auto">
          <a:xfrm>
            <a:off x="5795963" y="2997200"/>
            <a:ext cx="2776565" cy="641350"/>
          </a:xfrm>
          <a:prstGeom prst="rect">
            <a:avLst/>
          </a:prstGeom>
          <a:noFill/>
          <a:ln w="9525">
            <a:noFill/>
            <a:miter lim="800000"/>
            <a:headEnd/>
            <a:tailEnd/>
          </a:ln>
          <a:effectLst/>
        </p:spPr>
        <p:txBody>
          <a:bodyPr wrap="square">
            <a:spAutoFit/>
          </a:bodyPr>
          <a:lstStyle/>
          <a:p>
            <a:pPr>
              <a:spcBef>
                <a:spcPct val="50000"/>
              </a:spcBef>
            </a:pPr>
            <a:r>
              <a:rPr lang="ru-RU" sz="3600" b="1" dirty="0">
                <a:solidFill>
                  <a:srgbClr val="000099"/>
                </a:solidFill>
              </a:rPr>
              <a:t>водитель</a:t>
            </a:r>
          </a:p>
        </p:txBody>
      </p:sp>
      <p:sp>
        <p:nvSpPr>
          <p:cNvPr id="20489" name="Text Box 9"/>
          <p:cNvSpPr txBox="1">
            <a:spLocks noChangeArrowheads="1"/>
          </p:cNvSpPr>
          <p:nvPr/>
        </p:nvSpPr>
        <p:spPr bwMode="auto">
          <a:xfrm>
            <a:off x="5795962" y="3716338"/>
            <a:ext cx="3205194" cy="646331"/>
          </a:xfrm>
          <a:prstGeom prst="rect">
            <a:avLst/>
          </a:prstGeom>
          <a:noFill/>
          <a:ln w="9525">
            <a:noFill/>
            <a:miter lim="800000"/>
            <a:headEnd/>
            <a:tailEnd/>
          </a:ln>
          <a:effectLst/>
        </p:spPr>
        <p:txBody>
          <a:bodyPr wrap="square">
            <a:spAutoFit/>
          </a:bodyPr>
          <a:lstStyle/>
          <a:p>
            <a:pPr>
              <a:spcBef>
                <a:spcPct val="50000"/>
              </a:spcBef>
            </a:pPr>
            <a:r>
              <a:rPr lang="ru-RU" sz="3600" b="1" dirty="0">
                <a:solidFill>
                  <a:srgbClr val="000099"/>
                </a:solidFill>
              </a:rPr>
              <a:t>водомерка</a:t>
            </a:r>
          </a:p>
        </p:txBody>
      </p:sp>
      <p:sp>
        <p:nvSpPr>
          <p:cNvPr id="20490" name="Text Box 10"/>
          <p:cNvSpPr txBox="1">
            <a:spLocks noChangeArrowheads="1"/>
          </p:cNvSpPr>
          <p:nvPr/>
        </p:nvSpPr>
        <p:spPr bwMode="auto">
          <a:xfrm>
            <a:off x="5795963" y="1700213"/>
            <a:ext cx="2376487" cy="641350"/>
          </a:xfrm>
          <a:prstGeom prst="rect">
            <a:avLst/>
          </a:prstGeom>
          <a:noFill/>
          <a:ln w="9525">
            <a:noFill/>
            <a:miter lim="800000"/>
            <a:headEnd/>
            <a:tailEnd/>
          </a:ln>
          <a:effectLst/>
        </p:spPr>
        <p:txBody>
          <a:bodyPr>
            <a:spAutoFit/>
          </a:bodyPr>
          <a:lstStyle/>
          <a:p>
            <a:pPr>
              <a:spcBef>
                <a:spcPct val="50000"/>
              </a:spcBef>
            </a:pPr>
            <a:r>
              <a:rPr lang="ru-RU" sz="3600" b="1">
                <a:solidFill>
                  <a:srgbClr val="000099"/>
                </a:solidFill>
              </a:rPr>
              <a:t>водолаз</a:t>
            </a:r>
          </a:p>
        </p:txBody>
      </p:sp>
      <p:sp>
        <p:nvSpPr>
          <p:cNvPr id="20491" name="Text Box 11"/>
          <p:cNvSpPr txBox="1">
            <a:spLocks noChangeArrowheads="1"/>
          </p:cNvSpPr>
          <p:nvPr/>
        </p:nvSpPr>
        <p:spPr bwMode="auto">
          <a:xfrm>
            <a:off x="5795963" y="5229225"/>
            <a:ext cx="2705127" cy="641350"/>
          </a:xfrm>
          <a:prstGeom prst="rect">
            <a:avLst/>
          </a:prstGeom>
          <a:noFill/>
          <a:ln w="9525">
            <a:noFill/>
            <a:miter lim="800000"/>
            <a:headEnd/>
            <a:tailEnd/>
          </a:ln>
          <a:effectLst/>
        </p:spPr>
        <p:txBody>
          <a:bodyPr wrap="square">
            <a:spAutoFit/>
          </a:bodyPr>
          <a:lstStyle/>
          <a:p>
            <a:pPr>
              <a:spcBef>
                <a:spcPct val="50000"/>
              </a:spcBef>
            </a:pPr>
            <a:r>
              <a:rPr lang="ru-RU" sz="3600" b="1" dirty="0">
                <a:solidFill>
                  <a:srgbClr val="000099"/>
                </a:solidFill>
              </a:rPr>
              <a:t>водичка</a:t>
            </a:r>
          </a:p>
        </p:txBody>
      </p:sp>
      <p:sp>
        <p:nvSpPr>
          <p:cNvPr id="20492" name="Text Box 12"/>
          <p:cNvSpPr txBox="1">
            <a:spLocks noChangeArrowheads="1"/>
          </p:cNvSpPr>
          <p:nvPr/>
        </p:nvSpPr>
        <p:spPr bwMode="auto">
          <a:xfrm>
            <a:off x="5795963" y="5949950"/>
            <a:ext cx="2776565" cy="641350"/>
          </a:xfrm>
          <a:prstGeom prst="rect">
            <a:avLst/>
          </a:prstGeom>
          <a:noFill/>
          <a:ln w="9525">
            <a:noFill/>
            <a:miter lim="800000"/>
            <a:headEnd/>
            <a:tailEnd/>
          </a:ln>
          <a:effectLst/>
        </p:spPr>
        <p:txBody>
          <a:bodyPr wrap="square">
            <a:spAutoFit/>
          </a:bodyPr>
          <a:lstStyle/>
          <a:p>
            <a:pPr>
              <a:spcBef>
                <a:spcPct val="50000"/>
              </a:spcBef>
            </a:pPr>
            <a:r>
              <a:rPr lang="ru-RU" sz="3600" b="1" dirty="0">
                <a:solidFill>
                  <a:srgbClr val="000099"/>
                </a:solidFill>
              </a:rPr>
              <a:t>водяной</a:t>
            </a:r>
          </a:p>
        </p:txBody>
      </p:sp>
      <p:pic>
        <p:nvPicPr>
          <p:cNvPr id="20493" name="Picture 13" descr="J0233467"/>
          <p:cNvPicPr>
            <a:picLocks noChangeAspect="1" noChangeArrowheads="1"/>
          </p:cNvPicPr>
          <p:nvPr/>
        </p:nvPicPr>
        <p:blipFill>
          <a:blip r:embed="rId4" cstate="print"/>
          <a:srcRect/>
          <a:stretch>
            <a:fillRect/>
          </a:stretch>
        </p:blipFill>
        <p:spPr bwMode="auto">
          <a:xfrm>
            <a:off x="323850" y="5013325"/>
            <a:ext cx="3022600" cy="1536700"/>
          </a:xfrm>
          <a:prstGeom prst="rect">
            <a:avLst/>
          </a:prstGeom>
          <a:noFill/>
        </p:spPr>
      </p:pic>
      <p:sp>
        <p:nvSpPr>
          <p:cNvPr id="20494" name="Text Box 14"/>
          <p:cNvSpPr txBox="1">
            <a:spLocks noChangeArrowheads="1"/>
          </p:cNvSpPr>
          <p:nvPr/>
        </p:nvSpPr>
        <p:spPr bwMode="auto">
          <a:xfrm>
            <a:off x="179388" y="260350"/>
            <a:ext cx="8064500" cy="5451475"/>
          </a:xfrm>
          <a:prstGeom prst="rect">
            <a:avLst/>
          </a:prstGeom>
          <a:noFill/>
          <a:ln w="9525">
            <a:noFill/>
            <a:miter lim="800000"/>
            <a:headEnd/>
            <a:tailEnd/>
          </a:ln>
          <a:effectLst/>
        </p:spPr>
        <p:txBody>
          <a:bodyPr>
            <a:spAutoFit/>
          </a:bodyPr>
          <a:lstStyle/>
          <a:p>
            <a:pPr>
              <a:spcBef>
                <a:spcPct val="50000"/>
              </a:spcBef>
            </a:pPr>
            <a:r>
              <a:rPr lang="ru-RU" sz="4000" b="1" i="1" dirty="0">
                <a:solidFill>
                  <a:srgbClr val="990000"/>
                </a:solidFill>
                <a:latin typeface="Times New Roman" pitchFamily="18" charset="0"/>
              </a:rPr>
              <a:t>1 признак</a:t>
            </a:r>
            <a:r>
              <a:rPr lang="ru-RU" sz="4000" b="1" dirty="0">
                <a:solidFill>
                  <a:srgbClr val="990000"/>
                </a:solidFill>
                <a:latin typeface="Times New Roman" pitchFamily="18" charset="0"/>
              </a:rPr>
              <a:t>:</a:t>
            </a:r>
          </a:p>
          <a:p>
            <a:pPr>
              <a:spcBef>
                <a:spcPct val="50000"/>
              </a:spcBef>
            </a:pPr>
            <a:r>
              <a:rPr lang="ru-RU" sz="4400" b="1" dirty="0">
                <a:solidFill>
                  <a:srgbClr val="663300"/>
                </a:solidFill>
                <a:latin typeface="Times New Roman" pitchFamily="18" charset="0"/>
              </a:rPr>
              <a:t>имеют общую часть,</a:t>
            </a:r>
          </a:p>
          <a:p>
            <a:pPr>
              <a:spcBef>
                <a:spcPct val="50000"/>
              </a:spcBef>
            </a:pPr>
            <a:r>
              <a:rPr lang="ru-RU" sz="4400" b="1" dirty="0">
                <a:solidFill>
                  <a:srgbClr val="663300"/>
                </a:solidFill>
                <a:latin typeface="Times New Roman" pitchFamily="18" charset="0"/>
              </a:rPr>
              <a:t> корень –</a:t>
            </a:r>
            <a:r>
              <a:rPr lang="ru-RU" sz="4400" b="1" dirty="0">
                <a:solidFill>
                  <a:srgbClr val="FF3300"/>
                </a:solidFill>
                <a:latin typeface="Times New Roman" pitchFamily="18" charset="0"/>
              </a:rPr>
              <a:t>вод</a:t>
            </a:r>
            <a:r>
              <a:rPr lang="ru-RU" sz="4400" b="1" dirty="0">
                <a:solidFill>
                  <a:srgbClr val="663300"/>
                </a:solidFill>
                <a:latin typeface="Times New Roman" pitchFamily="18" charset="0"/>
              </a:rPr>
              <a:t>;</a:t>
            </a:r>
          </a:p>
          <a:p>
            <a:pPr>
              <a:spcBef>
                <a:spcPct val="50000"/>
              </a:spcBef>
            </a:pPr>
            <a:r>
              <a:rPr lang="ru-RU" sz="4000" b="1" i="1" dirty="0">
                <a:solidFill>
                  <a:srgbClr val="990000"/>
                </a:solidFill>
                <a:latin typeface="Times New Roman" pitchFamily="18" charset="0"/>
              </a:rPr>
              <a:t>2 признак:</a:t>
            </a:r>
          </a:p>
          <a:p>
            <a:pPr>
              <a:spcBef>
                <a:spcPct val="50000"/>
              </a:spcBef>
            </a:pPr>
            <a:r>
              <a:rPr lang="ru-RU" sz="4400" b="1" dirty="0">
                <a:solidFill>
                  <a:srgbClr val="663300"/>
                </a:solidFill>
                <a:latin typeface="Times New Roman" pitchFamily="18" charset="0"/>
              </a:rPr>
              <a:t>все </a:t>
            </a:r>
            <a:r>
              <a:rPr lang="ru-RU" sz="4400" b="1" dirty="0" smtClean="0">
                <a:solidFill>
                  <a:srgbClr val="663300"/>
                </a:solidFill>
                <a:latin typeface="Times New Roman" pitchFamily="18" charset="0"/>
              </a:rPr>
              <a:t>слова, </a:t>
            </a:r>
            <a:r>
              <a:rPr lang="ru-RU" sz="4400" b="1" dirty="0">
                <a:solidFill>
                  <a:srgbClr val="663300"/>
                </a:solidFill>
                <a:latin typeface="Times New Roman" pitchFamily="18" charset="0"/>
              </a:rPr>
              <a:t>близкие по значению.</a:t>
            </a:r>
          </a:p>
        </p:txBody>
      </p:sp>
      <p:pic>
        <p:nvPicPr>
          <p:cNvPr id="20495" name="Picture 15">
            <a:hlinkClick r:id="" action="ppaction://media"/>
          </p:cNvPr>
          <p:cNvPicPr>
            <a:picLocks noRot="1" noChangeAspect="1" noChangeArrowheads="1"/>
          </p:cNvPicPr>
          <p:nvPr>
            <a:wavAudioFile r:embed="rId1" name="Записанный звук"/>
          </p:nvPr>
        </p:nvPicPr>
        <p:blipFill>
          <a:blip r:embed="rId5" cstate="print"/>
          <a:srcRect/>
          <a:stretch>
            <a:fillRect/>
          </a:stretch>
        </p:blipFill>
        <p:spPr bwMode="auto">
          <a:xfrm>
            <a:off x="323850" y="5300663"/>
            <a:ext cx="304800" cy="304800"/>
          </a:xfrm>
          <a:prstGeom prst="rect">
            <a:avLst/>
          </a:prstGeom>
          <a:noFill/>
        </p:spPr>
      </p:pic>
      <p:sp>
        <p:nvSpPr>
          <p:cNvPr id="20497" name="Arc 17"/>
          <p:cNvSpPr>
            <a:spLocks/>
          </p:cNvSpPr>
          <p:nvPr/>
        </p:nvSpPr>
        <p:spPr bwMode="auto">
          <a:xfrm rot="13263799" flipV="1">
            <a:off x="2771775" y="2205038"/>
            <a:ext cx="576263" cy="504825"/>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57150">
            <a:solidFill>
              <a:srgbClr val="FF3300"/>
            </a:solidFill>
            <a:round/>
            <a:headEnd/>
            <a:tailEnd/>
          </a:ln>
          <a:effectLst/>
        </p:spPr>
        <p:txBody>
          <a:bodyPr wrap="none" anchor="ctr"/>
          <a:lstStyle/>
          <a:p>
            <a:endParaRPr lang="ru-RU"/>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0495"/>
                                        </p:tgtEl>
                                      </p:cBhvr>
                                    </p:cmd>
                                  </p:childTnLst>
                                </p:cTn>
                              </p:par>
                            </p:childTnLst>
                          </p:cTn>
                        </p:par>
                      </p:childTnLst>
                    </p:cTn>
                  </p:par>
                  <p:par>
                    <p:cTn id="7" fill="hold">
                      <p:stCondLst>
                        <p:cond delay="indefinite"/>
                      </p:stCondLst>
                      <p:childTnLst>
                        <p:par>
                          <p:cTn id="8" fill="hold">
                            <p:stCondLst>
                              <p:cond delay="0"/>
                            </p:stCondLst>
                            <p:childTnLst>
                              <p:par>
                                <p:cTn id="9" presetID="53" presetClass="entr" presetSubtype="0" fill="hold" grpId="0" nodeType="clickEffect">
                                  <p:stCondLst>
                                    <p:cond delay="0"/>
                                  </p:stCondLst>
                                  <p:childTnLst>
                                    <p:set>
                                      <p:cBhvr>
                                        <p:cTn id="10" dur="1" fill="hold">
                                          <p:stCondLst>
                                            <p:cond delay="0"/>
                                          </p:stCondLst>
                                        </p:cTn>
                                        <p:tgtEl>
                                          <p:spTgt spid="20484"/>
                                        </p:tgtEl>
                                        <p:attrNameLst>
                                          <p:attrName>style.visibility</p:attrName>
                                        </p:attrNameLst>
                                      </p:cBhvr>
                                      <p:to>
                                        <p:strVal val="visible"/>
                                      </p:to>
                                    </p:set>
                                    <p:anim calcmode="lin" valueType="num">
                                      <p:cBhvr>
                                        <p:cTn id="11" dur="500" fill="hold"/>
                                        <p:tgtEl>
                                          <p:spTgt spid="20484"/>
                                        </p:tgtEl>
                                        <p:attrNameLst>
                                          <p:attrName>ppt_w</p:attrName>
                                        </p:attrNameLst>
                                      </p:cBhvr>
                                      <p:tavLst>
                                        <p:tav tm="0">
                                          <p:val>
                                            <p:fltVal val="0"/>
                                          </p:val>
                                        </p:tav>
                                        <p:tav tm="100000">
                                          <p:val>
                                            <p:strVal val="#ppt_w"/>
                                          </p:val>
                                        </p:tav>
                                      </p:tavLst>
                                    </p:anim>
                                    <p:anim calcmode="lin" valueType="num">
                                      <p:cBhvr>
                                        <p:cTn id="12" dur="500" fill="hold"/>
                                        <p:tgtEl>
                                          <p:spTgt spid="20484"/>
                                        </p:tgtEl>
                                        <p:attrNameLst>
                                          <p:attrName>ppt_h</p:attrName>
                                        </p:attrNameLst>
                                      </p:cBhvr>
                                      <p:tavLst>
                                        <p:tav tm="0">
                                          <p:val>
                                            <p:fltVal val="0"/>
                                          </p:val>
                                        </p:tav>
                                        <p:tav tm="100000">
                                          <p:val>
                                            <p:strVal val="#ppt_h"/>
                                          </p:val>
                                        </p:tav>
                                      </p:tavLst>
                                    </p:anim>
                                    <p:animEffect transition="in" filter="fade">
                                      <p:cBhvr>
                                        <p:cTn id="13" dur="500"/>
                                        <p:tgtEl>
                                          <p:spTgt spid="20484"/>
                                        </p:tgtEl>
                                      </p:cBhvr>
                                    </p:animEffect>
                                  </p:childTnLst>
                                </p:cTn>
                              </p:par>
                            </p:childTnLst>
                          </p:cTn>
                        </p:par>
                      </p:childTnLst>
                    </p:cTn>
                  </p:par>
                  <p:par>
                    <p:cTn id="14" fill="hold">
                      <p:stCondLst>
                        <p:cond delay="indefinite"/>
                      </p:stCondLst>
                      <p:childTnLst>
                        <p:par>
                          <p:cTn id="15" fill="hold">
                            <p:stCondLst>
                              <p:cond delay="0"/>
                            </p:stCondLst>
                            <p:childTnLst>
                              <p:par>
                                <p:cTn id="16" presetID="53" presetClass="entr" presetSubtype="0" fill="hold" grpId="0" nodeType="clickEffect">
                                  <p:stCondLst>
                                    <p:cond delay="0"/>
                                  </p:stCondLst>
                                  <p:childTnLst>
                                    <p:set>
                                      <p:cBhvr>
                                        <p:cTn id="17" dur="1" fill="hold">
                                          <p:stCondLst>
                                            <p:cond delay="0"/>
                                          </p:stCondLst>
                                        </p:cTn>
                                        <p:tgtEl>
                                          <p:spTgt spid="20485"/>
                                        </p:tgtEl>
                                        <p:attrNameLst>
                                          <p:attrName>style.visibility</p:attrName>
                                        </p:attrNameLst>
                                      </p:cBhvr>
                                      <p:to>
                                        <p:strVal val="visible"/>
                                      </p:to>
                                    </p:set>
                                    <p:anim calcmode="lin" valueType="num">
                                      <p:cBhvr>
                                        <p:cTn id="18" dur="500" fill="hold"/>
                                        <p:tgtEl>
                                          <p:spTgt spid="20485"/>
                                        </p:tgtEl>
                                        <p:attrNameLst>
                                          <p:attrName>ppt_w</p:attrName>
                                        </p:attrNameLst>
                                      </p:cBhvr>
                                      <p:tavLst>
                                        <p:tav tm="0">
                                          <p:val>
                                            <p:fltVal val="0"/>
                                          </p:val>
                                        </p:tav>
                                        <p:tav tm="100000">
                                          <p:val>
                                            <p:strVal val="#ppt_w"/>
                                          </p:val>
                                        </p:tav>
                                      </p:tavLst>
                                    </p:anim>
                                    <p:anim calcmode="lin" valueType="num">
                                      <p:cBhvr>
                                        <p:cTn id="19" dur="500" fill="hold"/>
                                        <p:tgtEl>
                                          <p:spTgt spid="20485"/>
                                        </p:tgtEl>
                                        <p:attrNameLst>
                                          <p:attrName>ppt_h</p:attrName>
                                        </p:attrNameLst>
                                      </p:cBhvr>
                                      <p:tavLst>
                                        <p:tav tm="0">
                                          <p:val>
                                            <p:fltVal val="0"/>
                                          </p:val>
                                        </p:tav>
                                        <p:tav tm="100000">
                                          <p:val>
                                            <p:strVal val="#ppt_h"/>
                                          </p:val>
                                        </p:tav>
                                      </p:tavLst>
                                    </p:anim>
                                    <p:animEffect transition="in" filter="fade">
                                      <p:cBhvr>
                                        <p:cTn id="20" dur="500"/>
                                        <p:tgtEl>
                                          <p:spTgt spid="20485"/>
                                        </p:tgtEl>
                                      </p:cBhvr>
                                    </p:animEffect>
                                  </p:childTnLst>
                                </p:cTn>
                              </p:par>
                            </p:childTnLst>
                          </p:cTn>
                        </p:par>
                      </p:childTnLst>
                    </p:cTn>
                  </p:par>
                  <p:par>
                    <p:cTn id="21" fill="hold">
                      <p:stCondLst>
                        <p:cond delay="indefinite"/>
                      </p:stCondLst>
                      <p:childTnLst>
                        <p:par>
                          <p:cTn id="22" fill="hold">
                            <p:stCondLst>
                              <p:cond delay="0"/>
                            </p:stCondLst>
                            <p:childTnLst>
                              <p:par>
                                <p:cTn id="23" presetID="53" presetClass="entr" presetSubtype="0" fill="hold" grpId="0" nodeType="clickEffect">
                                  <p:stCondLst>
                                    <p:cond delay="0"/>
                                  </p:stCondLst>
                                  <p:childTnLst>
                                    <p:set>
                                      <p:cBhvr>
                                        <p:cTn id="24" dur="1" fill="hold">
                                          <p:stCondLst>
                                            <p:cond delay="0"/>
                                          </p:stCondLst>
                                        </p:cTn>
                                        <p:tgtEl>
                                          <p:spTgt spid="20490"/>
                                        </p:tgtEl>
                                        <p:attrNameLst>
                                          <p:attrName>style.visibility</p:attrName>
                                        </p:attrNameLst>
                                      </p:cBhvr>
                                      <p:to>
                                        <p:strVal val="visible"/>
                                      </p:to>
                                    </p:set>
                                    <p:anim calcmode="lin" valueType="num">
                                      <p:cBhvr>
                                        <p:cTn id="25" dur="500" fill="hold"/>
                                        <p:tgtEl>
                                          <p:spTgt spid="20490"/>
                                        </p:tgtEl>
                                        <p:attrNameLst>
                                          <p:attrName>ppt_w</p:attrName>
                                        </p:attrNameLst>
                                      </p:cBhvr>
                                      <p:tavLst>
                                        <p:tav tm="0">
                                          <p:val>
                                            <p:fltVal val="0"/>
                                          </p:val>
                                        </p:tav>
                                        <p:tav tm="100000">
                                          <p:val>
                                            <p:strVal val="#ppt_w"/>
                                          </p:val>
                                        </p:tav>
                                      </p:tavLst>
                                    </p:anim>
                                    <p:anim calcmode="lin" valueType="num">
                                      <p:cBhvr>
                                        <p:cTn id="26" dur="500" fill="hold"/>
                                        <p:tgtEl>
                                          <p:spTgt spid="20490"/>
                                        </p:tgtEl>
                                        <p:attrNameLst>
                                          <p:attrName>ppt_h</p:attrName>
                                        </p:attrNameLst>
                                      </p:cBhvr>
                                      <p:tavLst>
                                        <p:tav tm="0">
                                          <p:val>
                                            <p:fltVal val="0"/>
                                          </p:val>
                                        </p:tav>
                                        <p:tav tm="100000">
                                          <p:val>
                                            <p:strVal val="#ppt_h"/>
                                          </p:val>
                                        </p:tav>
                                      </p:tavLst>
                                    </p:anim>
                                    <p:animEffect transition="in" filter="fade">
                                      <p:cBhvr>
                                        <p:cTn id="27" dur="500"/>
                                        <p:tgtEl>
                                          <p:spTgt spid="20490"/>
                                        </p:tgtEl>
                                      </p:cBhvr>
                                    </p:animEffect>
                                  </p:childTnLst>
                                </p:cTn>
                              </p:par>
                            </p:childTnLst>
                          </p:cTn>
                        </p:par>
                      </p:childTnLst>
                    </p:cTn>
                  </p:par>
                  <p:par>
                    <p:cTn id="28" fill="hold">
                      <p:stCondLst>
                        <p:cond delay="indefinite"/>
                      </p:stCondLst>
                      <p:childTnLst>
                        <p:par>
                          <p:cTn id="29" fill="hold">
                            <p:stCondLst>
                              <p:cond delay="0"/>
                            </p:stCondLst>
                            <p:childTnLst>
                              <p:par>
                                <p:cTn id="30" presetID="53" presetClass="entr" presetSubtype="0" fill="hold" grpId="0" nodeType="clickEffect">
                                  <p:stCondLst>
                                    <p:cond delay="0"/>
                                  </p:stCondLst>
                                  <p:childTnLst>
                                    <p:set>
                                      <p:cBhvr>
                                        <p:cTn id="31" dur="1" fill="hold">
                                          <p:stCondLst>
                                            <p:cond delay="0"/>
                                          </p:stCondLst>
                                        </p:cTn>
                                        <p:tgtEl>
                                          <p:spTgt spid="20487"/>
                                        </p:tgtEl>
                                        <p:attrNameLst>
                                          <p:attrName>style.visibility</p:attrName>
                                        </p:attrNameLst>
                                      </p:cBhvr>
                                      <p:to>
                                        <p:strVal val="visible"/>
                                      </p:to>
                                    </p:set>
                                    <p:anim calcmode="lin" valueType="num">
                                      <p:cBhvr>
                                        <p:cTn id="32" dur="500" fill="hold"/>
                                        <p:tgtEl>
                                          <p:spTgt spid="20487"/>
                                        </p:tgtEl>
                                        <p:attrNameLst>
                                          <p:attrName>ppt_w</p:attrName>
                                        </p:attrNameLst>
                                      </p:cBhvr>
                                      <p:tavLst>
                                        <p:tav tm="0">
                                          <p:val>
                                            <p:fltVal val="0"/>
                                          </p:val>
                                        </p:tav>
                                        <p:tav tm="100000">
                                          <p:val>
                                            <p:strVal val="#ppt_w"/>
                                          </p:val>
                                        </p:tav>
                                      </p:tavLst>
                                    </p:anim>
                                    <p:anim calcmode="lin" valueType="num">
                                      <p:cBhvr>
                                        <p:cTn id="33" dur="500" fill="hold"/>
                                        <p:tgtEl>
                                          <p:spTgt spid="20487"/>
                                        </p:tgtEl>
                                        <p:attrNameLst>
                                          <p:attrName>ppt_h</p:attrName>
                                        </p:attrNameLst>
                                      </p:cBhvr>
                                      <p:tavLst>
                                        <p:tav tm="0">
                                          <p:val>
                                            <p:fltVal val="0"/>
                                          </p:val>
                                        </p:tav>
                                        <p:tav tm="100000">
                                          <p:val>
                                            <p:strVal val="#ppt_h"/>
                                          </p:val>
                                        </p:tav>
                                      </p:tavLst>
                                    </p:anim>
                                    <p:animEffect transition="in" filter="fade">
                                      <p:cBhvr>
                                        <p:cTn id="34" dur="500"/>
                                        <p:tgtEl>
                                          <p:spTgt spid="20487"/>
                                        </p:tgtEl>
                                      </p:cBhvr>
                                    </p:animEffect>
                                  </p:childTnLst>
                                </p:cTn>
                              </p:par>
                            </p:childTnLst>
                          </p:cTn>
                        </p:par>
                      </p:childTnLst>
                    </p:cTn>
                  </p:par>
                  <p:par>
                    <p:cTn id="35" fill="hold">
                      <p:stCondLst>
                        <p:cond delay="indefinite"/>
                      </p:stCondLst>
                      <p:childTnLst>
                        <p:par>
                          <p:cTn id="36" fill="hold">
                            <p:stCondLst>
                              <p:cond delay="0"/>
                            </p:stCondLst>
                            <p:childTnLst>
                              <p:par>
                                <p:cTn id="37" presetID="53" presetClass="entr" presetSubtype="0" fill="hold" grpId="2" nodeType="clickEffect">
                                  <p:stCondLst>
                                    <p:cond delay="0"/>
                                  </p:stCondLst>
                                  <p:childTnLst>
                                    <p:set>
                                      <p:cBhvr>
                                        <p:cTn id="38" dur="1" fill="hold">
                                          <p:stCondLst>
                                            <p:cond delay="0"/>
                                          </p:stCondLst>
                                        </p:cTn>
                                        <p:tgtEl>
                                          <p:spTgt spid="20488"/>
                                        </p:tgtEl>
                                        <p:attrNameLst>
                                          <p:attrName>style.visibility</p:attrName>
                                        </p:attrNameLst>
                                      </p:cBhvr>
                                      <p:to>
                                        <p:strVal val="visible"/>
                                      </p:to>
                                    </p:set>
                                    <p:anim calcmode="lin" valueType="num">
                                      <p:cBhvr>
                                        <p:cTn id="39" dur="500" fill="hold"/>
                                        <p:tgtEl>
                                          <p:spTgt spid="20488"/>
                                        </p:tgtEl>
                                        <p:attrNameLst>
                                          <p:attrName>ppt_w</p:attrName>
                                        </p:attrNameLst>
                                      </p:cBhvr>
                                      <p:tavLst>
                                        <p:tav tm="0">
                                          <p:val>
                                            <p:fltVal val="0"/>
                                          </p:val>
                                        </p:tav>
                                        <p:tav tm="100000">
                                          <p:val>
                                            <p:strVal val="#ppt_w"/>
                                          </p:val>
                                        </p:tav>
                                      </p:tavLst>
                                    </p:anim>
                                    <p:anim calcmode="lin" valueType="num">
                                      <p:cBhvr>
                                        <p:cTn id="40" dur="500" fill="hold"/>
                                        <p:tgtEl>
                                          <p:spTgt spid="20488"/>
                                        </p:tgtEl>
                                        <p:attrNameLst>
                                          <p:attrName>ppt_h</p:attrName>
                                        </p:attrNameLst>
                                      </p:cBhvr>
                                      <p:tavLst>
                                        <p:tav tm="0">
                                          <p:val>
                                            <p:fltVal val="0"/>
                                          </p:val>
                                        </p:tav>
                                        <p:tav tm="100000">
                                          <p:val>
                                            <p:strVal val="#ppt_h"/>
                                          </p:val>
                                        </p:tav>
                                      </p:tavLst>
                                    </p:anim>
                                    <p:animEffect transition="in" filter="fade">
                                      <p:cBhvr>
                                        <p:cTn id="41" dur="500"/>
                                        <p:tgtEl>
                                          <p:spTgt spid="20488"/>
                                        </p:tgtEl>
                                      </p:cBhvr>
                                    </p:animEffect>
                                  </p:childTnLst>
                                </p:cTn>
                              </p:par>
                            </p:childTnLst>
                          </p:cTn>
                        </p:par>
                      </p:childTnLst>
                    </p:cTn>
                  </p:par>
                  <p:par>
                    <p:cTn id="42" fill="hold">
                      <p:stCondLst>
                        <p:cond delay="indefinite"/>
                      </p:stCondLst>
                      <p:childTnLst>
                        <p:par>
                          <p:cTn id="43" fill="hold">
                            <p:stCondLst>
                              <p:cond delay="0"/>
                            </p:stCondLst>
                            <p:childTnLst>
                              <p:par>
                                <p:cTn id="44" presetID="53" presetClass="entr" presetSubtype="0" fill="hold" grpId="0" nodeType="clickEffect">
                                  <p:stCondLst>
                                    <p:cond delay="0"/>
                                  </p:stCondLst>
                                  <p:childTnLst>
                                    <p:set>
                                      <p:cBhvr>
                                        <p:cTn id="45" dur="1" fill="hold">
                                          <p:stCondLst>
                                            <p:cond delay="0"/>
                                          </p:stCondLst>
                                        </p:cTn>
                                        <p:tgtEl>
                                          <p:spTgt spid="20489"/>
                                        </p:tgtEl>
                                        <p:attrNameLst>
                                          <p:attrName>style.visibility</p:attrName>
                                        </p:attrNameLst>
                                      </p:cBhvr>
                                      <p:to>
                                        <p:strVal val="visible"/>
                                      </p:to>
                                    </p:set>
                                    <p:anim calcmode="lin" valueType="num">
                                      <p:cBhvr>
                                        <p:cTn id="46" dur="500" fill="hold"/>
                                        <p:tgtEl>
                                          <p:spTgt spid="20489"/>
                                        </p:tgtEl>
                                        <p:attrNameLst>
                                          <p:attrName>ppt_w</p:attrName>
                                        </p:attrNameLst>
                                      </p:cBhvr>
                                      <p:tavLst>
                                        <p:tav tm="0">
                                          <p:val>
                                            <p:fltVal val="0"/>
                                          </p:val>
                                        </p:tav>
                                        <p:tav tm="100000">
                                          <p:val>
                                            <p:strVal val="#ppt_w"/>
                                          </p:val>
                                        </p:tav>
                                      </p:tavLst>
                                    </p:anim>
                                    <p:anim calcmode="lin" valueType="num">
                                      <p:cBhvr>
                                        <p:cTn id="47" dur="500" fill="hold"/>
                                        <p:tgtEl>
                                          <p:spTgt spid="20489"/>
                                        </p:tgtEl>
                                        <p:attrNameLst>
                                          <p:attrName>ppt_h</p:attrName>
                                        </p:attrNameLst>
                                      </p:cBhvr>
                                      <p:tavLst>
                                        <p:tav tm="0">
                                          <p:val>
                                            <p:fltVal val="0"/>
                                          </p:val>
                                        </p:tav>
                                        <p:tav tm="100000">
                                          <p:val>
                                            <p:strVal val="#ppt_h"/>
                                          </p:val>
                                        </p:tav>
                                      </p:tavLst>
                                    </p:anim>
                                    <p:animEffect transition="in" filter="fade">
                                      <p:cBhvr>
                                        <p:cTn id="48" dur="500"/>
                                        <p:tgtEl>
                                          <p:spTgt spid="20489"/>
                                        </p:tgtEl>
                                      </p:cBhvr>
                                    </p:animEffect>
                                  </p:childTnLst>
                                </p:cTn>
                              </p:par>
                            </p:childTnLst>
                          </p:cTn>
                        </p:par>
                      </p:childTnLst>
                    </p:cTn>
                  </p:par>
                  <p:par>
                    <p:cTn id="49" fill="hold">
                      <p:stCondLst>
                        <p:cond delay="indefinite"/>
                      </p:stCondLst>
                      <p:childTnLst>
                        <p:par>
                          <p:cTn id="50" fill="hold">
                            <p:stCondLst>
                              <p:cond delay="0"/>
                            </p:stCondLst>
                            <p:childTnLst>
                              <p:par>
                                <p:cTn id="51" presetID="53" presetClass="entr" presetSubtype="0" fill="hold" grpId="0" nodeType="clickEffect">
                                  <p:stCondLst>
                                    <p:cond delay="0"/>
                                  </p:stCondLst>
                                  <p:childTnLst>
                                    <p:set>
                                      <p:cBhvr>
                                        <p:cTn id="52" dur="1" fill="hold">
                                          <p:stCondLst>
                                            <p:cond delay="0"/>
                                          </p:stCondLst>
                                        </p:cTn>
                                        <p:tgtEl>
                                          <p:spTgt spid="20486"/>
                                        </p:tgtEl>
                                        <p:attrNameLst>
                                          <p:attrName>style.visibility</p:attrName>
                                        </p:attrNameLst>
                                      </p:cBhvr>
                                      <p:to>
                                        <p:strVal val="visible"/>
                                      </p:to>
                                    </p:set>
                                    <p:anim calcmode="lin" valueType="num">
                                      <p:cBhvr>
                                        <p:cTn id="53" dur="500" fill="hold"/>
                                        <p:tgtEl>
                                          <p:spTgt spid="20486"/>
                                        </p:tgtEl>
                                        <p:attrNameLst>
                                          <p:attrName>ppt_w</p:attrName>
                                        </p:attrNameLst>
                                      </p:cBhvr>
                                      <p:tavLst>
                                        <p:tav tm="0">
                                          <p:val>
                                            <p:fltVal val="0"/>
                                          </p:val>
                                        </p:tav>
                                        <p:tav tm="100000">
                                          <p:val>
                                            <p:strVal val="#ppt_w"/>
                                          </p:val>
                                        </p:tav>
                                      </p:tavLst>
                                    </p:anim>
                                    <p:anim calcmode="lin" valueType="num">
                                      <p:cBhvr>
                                        <p:cTn id="54" dur="500" fill="hold"/>
                                        <p:tgtEl>
                                          <p:spTgt spid="20486"/>
                                        </p:tgtEl>
                                        <p:attrNameLst>
                                          <p:attrName>ppt_h</p:attrName>
                                        </p:attrNameLst>
                                      </p:cBhvr>
                                      <p:tavLst>
                                        <p:tav tm="0">
                                          <p:val>
                                            <p:fltVal val="0"/>
                                          </p:val>
                                        </p:tav>
                                        <p:tav tm="100000">
                                          <p:val>
                                            <p:strVal val="#ppt_h"/>
                                          </p:val>
                                        </p:tav>
                                      </p:tavLst>
                                    </p:anim>
                                    <p:animEffect transition="in" filter="fade">
                                      <p:cBhvr>
                                        <p:cTn id="55" dur="500"/>
                                        <p:tgtEl>
                                          <p:spTgt spid="20486"/>
                                        </p:tgtEl>
                                      </p:cBhvr>
                                    </p:animEffect>
                                  </p:childTnLst>
                                </p:cTn>
                              </p:par>
                            </p:childTnLst>
                          </p:cTn>
                        </p:par>
                      </p:childTnLst>
                    </p:cTn>
                  </p:par>
                  <p:par>
                    <p:cTn id="56" fill="hold">
                      <p:stCondLst>
                        <p:cond delay="indefinite"/>
                      </p:stCondLst>
                      <p:childTnLst>
                        <p:par>
                          <p:cTn id="57" fill="hold">
                            <p:stCondLst>
                              <p:cond delay="0"/>
                            </p:stCondLst>
                            <p:childTnLst>
                              <p:par>
                                <p:cTn id="58" presetID="53" presetClass="entr" presetSubtype="0" fill="hold" grpId="0" nodeType="clickEffect">
                                  <p:stCondLst>
                                    <p:cond delay="0"/>
                                  </p:stCondLst>
                                  <p:childTnLst>
                                    <p:set>
                                      <p:cBhvr>
                                        <p:cTn id="59" dur="1" fill="hold">
                                          <p:stCondLst>
                                            <p:cond delay="0"/>
                                          </p:stCondLst>
                                        </p:cTn>
                                        <p:tgtEl>
                                          <p:spTgt spid="20491"/>
                                        </p:tgtEl>
                                        <p:attrNameLst>
                                          <p:attrName>style.visibility</p:attrName>
                                        </p:attrNameLst>
                                      </p:cBhvr>
                                      <p:to>
                                        <p:strVal val="visible"/>
                                      </p:to>
                                    </p:set>
                                    <p:anim calcmode="lin" valueType="num">
                                      <p:cBhvr>
                                        <p:cTn id="60" dur="500" fill="hold"/>
                                        <p:tgtEl>
                                          <p:spTgt spid="20491"/>
                                        </p:tgtEl>
                                        <p:attrNameLst>
                                          <p:attrName>ppt_w</p:attrName>
                                        </p:attrNameLst>
                                      </p:cBhvr>
                                      <p:tavLst>
                                        <p:tav tm="0">
                                          <p:val>
                                            <p:fltVal val="0"/>
                                          </p:val>
                                        </p:tav>
                                        <p:tav tm="100000">
                                          <p:val>
                                            <p:strVal val="#ppt_w"/>
                                          </p:val>
                                        </p:tav>
                                      </p:tavLst>
                                    </p:anim>
                                    <p:anim calcmode="lin" valueType="num">
                                      <p:cBhvr>
                                        <p:cTn id="61" dur="500" fill="hold"/>
                                        <p:tgtEl>
                                          <p:spTgt spid="20491"/>
                                        </p:tgtEl>
                                        <p:attrNameLst>
                                          <p:attrName>ppt_h</p:attrName>
                                        </p:attrNameLst>
                                      </p:cBhvr>
                                      <p:tavLst>
                                        <p:tav tm="0">
                                          <p:val>
                                            <p:fltVal val="0"/>
                                          </p:val>
                                        </p:tav>
                                        <p:tav tm="100000">
                                          <p:val>
                                            <p:strVal val="#ppt_h"/>
                                          </p:val>
                                        </p:tav>
                                      </p:tavLst>
                                    </p:anim>
                                    <p:animEffect transition="in" filter="fade">
                                      <p:cBhvr>
                                        <p:cTn id="62" dur="500"/>
                                        <p:tgtEl>
                                          <p:spTgt spid="20491"/>
                                        </p:tgtEl>
                                      </p:cBhvr>
                                    </p:animEffect>
                                  </p:childTnLst>
                                </p:cTn>
                              </p:par>
                            </p:childTnLst>
                          </p:cTn>
                        </p:par>
                      </p:childTnLst>
                    </p:cTn>
                  </p:par>
                  <p:par>
                    <p:cTn id="63" fill="hold">
                      <p:stCondLst>
                        <p:cond delay="indefinite"/>
                      </p:stCondLst>
                      <p:childTnLst>
                        <p:par>
                          <p:cTn id="64" fill="hold">
                            <p:stCondLst>
                              <p:cond delay="0"/>
                            </p:stCondLst>
                            <p:childTnLst>
                              <p:par>
                                <p:cTn id="65" presetID="53" presetClass="entr" presetSubtype="0" fill="hold" grpId="0" nodeType="clickEffect">
                                  <p:stCondLst>
                                    <p:cond delay="0"/>
                                  </p:stCondLst>
                                  <p:childTnLst>
                                    <p:set>
                                      <p:cBhvr>
                                        <p:cTn id="66" dur="1" fill="hold">
                                          <p:stCondLst>
                                            <p:cond delay="0"/>
                                          </p:stCondLst>
                                        </p:cTn>
                                        <p:tgtEl>
                                          <p:spTgt spid="20492"/>
                                        </p:tgtEl>
                                        <p:attrNameLst>
                                          <p:attrName>style.visibility</p:attrName>
                                        </p:attrNameLst>
                                      </p:cBhvr>
                                      <p:to>
                                        <p:strVal val="visible"/>
                                      </p:to>
                                    </p:set>
                                    <p:anim calcmode="lin" valueType="num">
                                      <p:cBhvr>
                                        <p:cTn id="67" dur="500" fill="hold"/>
                                        <p:tgtEl>
                                          <p:spTgt spid="20492"/>
                                        </p:tgtEl>
                                        <p:attrNameLst>
                                          <p:attrName>ppt_w</p:attrName>
                                        </p:attrNameLst>
                                      </p:cBhvr>
                                      <p:tavLst>
                                        <p:tav tm="0">
                                          <p:val>
                                            <p:fltVal val="0"/>
                                          </p:val>
                                        </p:tav>
                                        <p:tav tm="100000">
                                          <p:val>
                                            <p:strVal val="#ppt_w"/>
                                          </p:val>
                                        </p:tav>
                                      </p:tavLst>
                                    </p:anim>
                                    <p:anim calcmode="lin" valueType="num">
                                      <p:cBhvr>
                                        <p:cTn id="68" dur="500" fill="hold"/>
                                        <p:tgtEl>
                                          <p:spTgt spid="20492"/>
                                        </p:tgtEl>
                                        <p:attrNameLst>
                                          <p:attrName>ppt_h</p:attrName>
                                        </p:attrNameLst>
                                      </p:cBhvr>
                                      <p:tavLst>
                                        <p:tav tm="0">
                                          <p:val>
                                            <p:fltVal val="0"/>
                                          </p:val>
                                        </p:tav>
                                        <p:tav tm="100000">
                                          <p:val>
                                            <p:strVal val="#ppt_h"/>
                                          </p:val>
                                        </p:tav>
                                      </p:tavLst>
                                    </p:anim>
                                    <p:animEffect transition="in" filter="fade">
                                      <p:cBhvr>
                                        <p:cTn id="69" dur="500"/>
                                        <p:tgtEl>
                                          <p:spTgt spid="20492"/>
                                        </p:tgtEl>
                                      </p:cBhvr>
                                    </p:animEffect>
                                  </p:childTnLst>
                                </p:cTn>
                              </p:par>
                            </p:childTnLst>
                          </p:cTn>
                        </p:par>
                      </p:childTnLst>
                    </p:cTn>
                  </p:par>
                  <p:par>
                    <p:cTn id="70" fill="hold">
                      <p:stCondLst>
                        <p:cond delay="indefinite"/>
                      </p:stCondLst>
                      <p:childTnLst>
                        <p:par>
                          <p:cTn id="71" fill="hold">
                            <p:stCondLst>
                              <p:cond delay="0"/>
                            </p:stCondLst>
                            <p:childTnLst>
                              <p:par>
                                <p:cTn id="72" presetID="35" presetClass="path" presetSubtype="0" accel="50000" decel="50000" fill="hold" grpId="0" nodeType="clickEffect">
                                  <p:stCondLst>
                                    <p:cond delay="0"/>
                                  </p:stCondLst>
                                  <p:childTnLst>
                                    <p:animMotion origin="layout" path="M -8.33333E-7 3.00578E-6 L -0.53542 0.18404 " pathEditMode="relative" rAng="0" ptsTypes="AA">
                                      <p:cBhvr>
                                        <p:cTn id="73" dur="2000" fill="hold"/>
                                        <p:tgtEl>
                                          <p:spTgt spid="20488"/>
                                        </p:tgtEl>
                                        <p:attrNameLst>
                                          <p:attrName>ppt_x</p:attrName>
                                          <p:attrName>ppt_y</p:attrName>
                                        </p:attrNameLst>
                                      </p:cBhvr>
                                      <p:rCtr x="-26800" y="9200"/>
                                    </p:animMotion>
                                  </p:childTnLst>
                                </p:cTn>
                              </p:par>
                            </p:childTnLst>
                          </p:cTn>
                        </p:par>
                      </p:childTnLst>
                    </p:cTn>
                  </p:par>
                  <p:par>
                    <p:cTn id="74" fill="hold">
                      <p:stCondLst>
                        <p:cond delay="indefinite"/>
                      </p:stCondLst>
                      <p:childTnLst>
                        <p:par>
                          <p:cTn id="75" fill="hold">
                            <p:stCondLst>
                              <p:cond delay="0"/>
                            </p:stCondLst>
                            <p:childTnLst>
                              <p:par>
                                <p:cTn id="76" presetID="9" presetClass="exit" presetSubtype="0" fill="hold" grpId="1" nodeType="clickEffect">
                                  <p:stCondLst>
                                    <p:cond delay="0"/>
                                  </p:stCondLst>
                                  <p:childTnLst>
                                    <p:animEffect transition="out" filter="dissolve">
                                      <p:cBhvr>
                                        <p:cTn id="77" dur="500"/>
                                        <p:tgtEl>
                                          <p:spTgt spid="20488"/>
                                        </p:tgtEl>
                                      </p:cBhvr>
                                    </p:animEffect>
                                    <p:set>
                                      <p:cBhvr>
                                        <p:cTn id="78" dur="1" fill="hold">
                                          <p:stCondLst>
                                            <p:cond delay="499"/>
                                          </p:stCondLst>
                                        </p:cTn>
                                        <p:tgtEl>
                                          <p:spTgt spid="20488"/>
                                        </p:tgtEl>
                                        <p:attrNameLst>
                                          <p:attrName>style.visibility</p:attrName>
                                        </p:attrNameLst>
                                      </p:cBhvr>
                                      <p:to>
                                        <p:strVal val="hidden"/>
                                      </p:to>
                                    </p:set>
                                  </p:childTnLst>
                                </p:cTn>
                              </p:par>
                            </p:childTnLst>
                          </p:cTn>
                        </p:par>
                      </p:childTnLst>
                    </p:cTn>
                  </p:par>
                  <p:par>
                    <p:cTn id="79" fill="hold">
                      <p:stCondLst>
                        <p:cond delay="indefinite"/>
                      </p:stCondLst>
                      <p:childTnLst>
                        <p:par>
                          <p:cTn id="80" fill="hold">
                            <p:stCondLst>
                              <p:cond delay="0"/>
                            </p:stCondLst>
                            <p:childTnLst>
                              <p:par>
                                <p:cTn id="81" presetID="22" presetClass="entr" presetSubtype="8" fill="hold" nodeType="clickEffect">
                                  <p:stCondLst>
                                    <p:cond delay="0"/>
                                  </p:stCondLst>
                                  <p:childTnLst>
                                    <p:set>
                                      <p:cBhvr>
                                        <p:cTn id="82" dur="1" fill="hold">
                                          <p:stCondLst>
                                            <p:cond delay="0"/>
                                          </p:stCondLst>
                                        </p:cTn>
                                        <p:tgtEl>
                                          <p:spTgt spid="20493"/>
                                        </p:tgtEl>
                                        <p:attrNameLst>
                                          <p:attrName>style.visibility</p:attrName>
                                        </p:attrNameLst>
                                      </p:cBhvr>
                                      <p:to>
                                        <p:strVal val="visible"/>
                                      </p:to>
                                    </p:set>
                                    <p:animEffect transition="in" filter="wipe(left)">
                                      <p:cBhvr>
                                        <p:cTn id="83" dur="500"/>
                                        <p:tgtEl>
                                          <p:spTgt spid="20493"/>
                                        </p:tgtEl>
                                      </p:cBhvr>
                                    </p:animEffect>
                                  </p:childTnLst>
                                </p:cTn>
                              </p:par>
                            </p:childTnLst>
                          </p:cTn>
                        </p:par>
                      </p:childTnLst>
                    </p:cTn>
                  </p:par>
                  <p:par>
                    <p:cTn id="84" fill="hold">
                      <p:stCondLst>
                        <p:cond delay="indefinite"/>
                      </p:stCondLst>
                      <p:childTnLst>
                        <p:par>
                          <p:cTn id="85" fill="hold">
                            <p:stCondLst>
                              <p:cond delay="0"/>
                            </p:stCondLst>
                            <p:childTnLst>
                              <p:par>
                                <p:cTn id="86" presetID="63" presetClass="path" presetSubtype="0" accel="50000" decel="50000" fill="hold" nodeType="clickEffect">
                                  <p:stCondLst>
                                    <p:cond delay="0"/>
                                  </p:stCondLst>
                                  <p:childTnLst>
                                    <p:animMotion origin="layout" path="M -4.44444E-6 -9.24855E-7 L 0.76389 0.00347 " pathEditMode="relative" rAng="0" ptsTypes="AA">
                                      <p:cBhvr>
                                        <p:cTn id="87" dur="2000" fill="hold"/>
                                        <p:tgtEl>
                                          <p:spTgt spid="20493"/>
                                        </p:tgtEl>
                                        <p:attrNameLst>
                                          <p:attrName>ppt_x</p:attrName>
                                          <p:attrName>ppt_y</p:attrName>
                                        </p:attrNameLst>
                                      </p:cBhvr>
                                      <p:rCtr x="38200" y="200"/>
                                    </p:animMotion>
                                  </p:childTnLst>
                                </p:cTn>
                              </p:par>
                            </p:childTnLst>
                          </p:cTn>
                        </p:par>
                        <p:par>
                          <p:cTn id="88" fill="hold">
                            <p:stCondLst>
                              <p:cond delay="2000"/>
                            </p:stCondLst>
                            <p:childTnLst>
                              <p:par>
                                <p:cTn id="89" presetID="9" presetClass="exit" presetSubtype="0" fill="hold" nodeType="afterEffect">
                                  <p:stCondLst>
                                    <p:cond delay="0"/>
                                  </p:stCondLst>
                                  <p:childTnLst>
                                    <p:animEffect transition="out" filter="dissolve">
                                      <p:cBhvr>
                                        <p:cTn id="90" dur="500"/>
                                        <p:tgtEl>
                                          <p:spTgt spid="20493"/>
                                        </p:tgtEl>
                                      </p:cBhvr>
                                    </p:animEffect>
                                    <p:set>
                                      <p:cBhvr>
                                        <p:cTn id="91" dur="1" fill="hold">
                                          <p:stCondLst>
                                            <p:cond delay="499"/>
                                          </p:stCondLst>
                                        </p:cTn>
                                        <p:tgtEl>
                                          <p:spTgt spid="20493"/>
                                        </p:tgtEl>
                                        <p:attrNameLst>
                                          <p:attrName>style.visibility</p:attrName>
                                        </p:attrNameLst>
                                      </p:cBhvr>
                                      <p:to>
                                        <p:strVal val="hidden"/>
                                      </p:to>
                                    </p:set>
                                  </p:childTnLst>
                                </p:cTn>
                              </p:par>
                            </p:childTnLst>
                          </p:cTn>
                        </p:par>
                      </p:childTnLst>
                    </p:cTn>
                  </p:par>
                  <p:par>
                    <p:cTn id="92" fill="hold">
                      <p:stCondLst>
                        <p:cond delay="indefinite"/>
                      </p:stCondLst>
                      <p:childTnLst>
                        <p:par>
                          <p:cTn id="93" fill="hold">
                            <p:stCondLst>
                              <p:cond delay="0"/>
                            </p:stCondLst>
                            <p:childTnLst>
                              <p:par>
                                <p:cTn id="94" presetID="27" presetClass="entr" presetSubtype="0" fill="hold" grpId="0" nodeType="clickEffect">
                                  <p:stCondLst>
                                    <p:cond delay="0"/>
                                  </p:stCondLst>
                                  <p:iterate type="lt">
                                    <p:tmPct val="50000"/>
                                  </p:iterate>
                                  <p:childTnLst>
                                    <p:set>
                                      <p:cBhvr>
                                        <p:cTn id="95" dur="1" fill="hold">
                                          <p:stCondLst>
                                            <p:cond delay="0"/>
                                          </p:stCondLst>
                                        </p:cTn>
                                        <p:tgtEl>
                                          <p:spTgt spid="20494"/>
                                        </p:tgtEl>
                                        <p:attrNameLst>
                                          <p:attrName>style.visibility</p:attrName>
                                        </p:attrNameLst>
                                      </p:cBhvr>
                                      <p:to>
                                        <p:strVal val="visible"/>
                                      </p:to>
                                    </p:set>
                                    <p:anim calcmode="discrete" valueType="clr">
                                      <p:cBhvr override="childStyle">
                                        <p:cTn id="96" dur="80"/>
                                        <p:tgtEl>
                                          <p:spTgt spid="20494"/>
                                        </p:tgtEl>
                                        <p:attrNameLst>
                                          <p:attrName>style.color</p:attrName>
                                        </p:attrNameLst>
                                      </p:cBhvr>
                                      <p:tavLst>
                                        <p:tav tm="0">
                                          <p:val>
                                            <p:clrVal>
                                              <a:schemeClr val="accent2"/>
                                            </p:clrVal>
                                          </p:val>
                                        </p:tav>
                                        <p:tav tm="50000">
                                          <p:val>
                                            <p:clrVal>
                                              <a:schemeClr val="hlink"/>
                                            </p:clrVal>
                                          </p:val>
                                        </p:tav>
                                      </p:tavLst>
                                    </p:anim>
                                    <p:anim calcmode="discrete" valueType="clr">
                                      <p:cBhvr>
                                        <p:cTn id="97" dur="80"/>
                                        <p:tgtEl>
                                          <p:spTgt spid="20494"/>
                                        </p:tgtEl>
                                        <p:attrNameLst>
                                          <p:attrName>fillcolor</p:attrName>
                                        </p:attrNameLst>
                                      </p:cBhvr>
                                      <p:tavLst>
                                        <p:tav tm="0">
                                          <p:val>
                                            <p:clrVal>
                                              <a:schemeClr val="accent2"/>
                                            </p:clrVal>
                                          </p:val>
                                        </p:tav>
                                        <p:tav tm="50000">
                                          <p:val>
                                            <p:clrVal>
                                              <a:schemeClr val="hlink"/>
                                            </p:clrVal>
                                          </p:val>
                                        </p:tav>
                                      </p:tavLst>
                                    </p:anim>
                                    <p:set>
                                      <p:cBhvr>
                                        <p:cTn id="98" dur="80"/>
                                        <p:tgtEl>
                                          <p:spTgt spid="20494"/>
                                        </p:tgtEl>
                                        <p:attrNameLst>
                                          <p:attrName>fill.type</p:attrName>
                                        </p:attrNameLst>
                                      </p:cBhvr>
                                      <p:to>
                                        <p:strVal val="solid"/>
                                      </p:to>
                                    </p:set>
                                  </p:childTnLst>
                                </p:cTn>
                              </p:par>
                              <p:par>
                                <p:cTn id="99" presetID="22" presetClass="entr" presetSubtype="8" fill="hold" grpId="0" nodeType="withEffect">
                                  <p:stCondLst>
                                    <p:cond delay="0"/>
                                  </p:stCondLst>
                                  <p:childTnLst>
                                    <p:set>
                                      <p:cBhvr>
                                        <p:cTn id="100" dur="1" fill="hold">
                                          <p:stCondLst>
                                            <p:cond delay="0"/>
                                          </p:stCondLst>
                                        </p:cTn>
                                        <p:tgtEl>
                                          <p:spTgt spid="20497"/>
                                        </p:tgtEl>
                                        <p:attrNameLst>
                                          <p:attrName>style.visibility</p:attrName>
                                        </p:attrNameLst>
                                      </p:cBhvr>
                                      <p:to>
                                        <p:strVal val="visible"/>
                                      </p:to>
                                    </p:set>
                                    <p:animEffect transition="in" filter="wipe(left)">
                                      <p:cBhvr>
                                        <p:cTn id="101" dur="500"/>
                                        <p:tgtEl>
                                          <p:spTgt spid="20497"/>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p:cTn id="102" fill="hold" display="0">
                  <p:stCondLst>
                    <p:cond delay="indefinite"/>
                  </p:stCondLst>
                  <p:endCondLst>
                    <p:cond evt="onPrev" delay="0">
                      <p:tgtEl>
                        <p:sldTgt/>
                      </p:tgtEl>
                    </p:cond>
                    <p:cond evt="onStopAudio" delay="0">
                      <p:tgtEl>
                        <p:sldTgt/>
                      </p:tgtEl>
                    </p:cond>
                  </p:endCondLst>
                </p:cTn>
                <p:tgtEl>
                  <p:spTgt spid="20495"/>
                </p:tgtEl>
              </p:cMediaNode>
            </p:audio>
          </p:childTnLst>
        </p:cTn>
      </p:par>
    </p:tnLst>
    <p:bldLst>
      <p:bldP spid="20484" grpId="0"/>
      <p:bldP spid="20485" grpId="0"/>
      <p:bldP spid="20486" grpId="0"/>
      <p:bldP spid="20487" grpId="0"/>
      <p:bldP spid="20488" grpId="0"/>
      <p:bldP spid="20488" grpId="1"/>
      <p:bldP spid="20488" grpId="2"/>
      <p:bldP spid="20489" grpId="0"/>
      <p:bldP spid="20490" grpId="0"/>
      <p:bldP spid="20491" grpId="0"/>
      <p:bldP spid="20492" grpId="0"/>
      <p:bldP spid="20494" grpId="0"/>
      <p:bldP spid="2049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
          <p:cNvSpPr txBox="1">
            <a:spLocks noChangeArrowheads="1"/>
          </p:cNvSpPr>
          <p:nvPr/>
        </p:nvSpPr>
        <p:spPr bwMode="auto">
          <a:xfrm>
            <a:off x="323850" y="188913"/>
            <a:ext cx="8424863" cy="6121400"/>
          </a:xfrm>
          <a:prstGeom prst="rect">
            <a:avLst/>
          </a:prstGeom>
          <a:noFill/>
          <a:ln w="9525">
            <a:noFill/>
            <a:miter lim="800000"/>
            <a:headEnd/>
            <a:tailEnd/>
          </a:ln>
          <a:effectLst/>
        </p:spPr>
        <p:txBody>
          <a:bodyPr>
            <a:spAutoFit/>
          </a:bodyPr>
          <a:lstStyle/>
          <a:p>
            <a:pPr algn="ctr">
              <a:spcBef>
                <a:spcPct val="50000"/>
              </a:spcBef>
            </a:pPr>
            <a:r>
              <a:rPr lang="ru-RU" sz="4400" b="1" dirty="0">
                <a:solidFill>
                  <a:srgbClr val="663300"/>
                </a:solidFill>
                <a:latin typeface="Times New Roman" pitchFamily="18" charset="0"/>
              </a:rPr>
              <a:t>Слова, которые имеют общую (одинаковую) часть и общее значение, называются</a:t>
            </a:r>
            <a:r>
              <a:rPr lang="ru-RU" sz="4400" b="1" dirty="0">
                <a:latin typeface="Times New Roman" pitchFamily="18" charset="0"/>
              </a:rPr>
              <a:t> </a:t>
            </a:r>
            <a:r>
              <a:rPr lang="ru-RU" sz="4400" b="1" dirty="0">
                <a:solidFill>
                  <a:srgbClr val="FF3300"/>
                </a:solidFill>
                <a:latin typeface="Times New Roman" pitchFamily="18" charset="0"/>
              </a:rPr>
              <a:t>родственными.</a:t>
            </a:r>
          </a:p>
          <a:p>
            <a:pPr algn="ctr">
              <a:spcBef>
                <a:spcPct val="50000"/>
              </a:spcBef>
            </a:pPr>
            <a:r>
              <a:rPr lang="ru-RU" sz="4400" b="1" dirty="0">
                <a:solidFill>
                  <a:srgbClr val="663300"/>
                </a:solidFill>
                <a:latin typeface="Times New Roman" pitchFamily="18" charset="0"/>
              </a:rPr>
              <a:t>Общая часть родственных слов называется</a:t>
            </a:r>
            <a:r>
              <a:rPr lang="ru-RU" sz="4400" b="1" dirty="0">
                <a:latin typeface="Times New Roman" pitchFamily="18" charset="0"/>
              </a:rPr>
              <a:t> </a:t>
            </a:r>
            <a:r>
              <a:rPr lang="ru-RU" sz="4400" b="1" dirty="0">
                <a:solidFill>
                  <a:srgbClr val="FF3300"/>
                </a:solidFill>
                <a:latin typeface="Times New Roman" pitchFamily="18" charset="0"/>
              </a:rPr>
              <a:t>корнем.</a:t>
            </a:r>
          </a:p>
          <a:p>
            <a:pPr algn="ctr">
              <a:spcBef>
                <a:spcPct val="50000"/>
              </a:spcBef>
            </a:pPr>
            <a:r>
              <a:rPr lang="ru-RU" sz="4400" b="1" dirty="0">
                <a:solidFill>
                  <a:srgbClr val="663300"/>
                </a:solidFill>
                <a:latin typeface="Times New Roman" pitchFamily="18" charset="0"/>
              </a:rPr>
              <a:t>Родственные слова иначе называются</a:t>
            </a:r>
            <a:r>
              <a:rPr lang="ru-RU" sz="4400" b="1" dirty="0">
                <a:latin typeface="Times New Roman" pitchFamily="18" charset="0"/>
              </a:rPr>
              <a:t> </a:t>
            </a:r>
            <a:r>
              <a:rPr lang="ru-RU" sz="4400" b="1" dirty="0">
                <a:solidFill>
                  <a:srgbClr val="FF3300"/>
                </a:solidFill>
                <a:latin typeface="Times New Roman" pitchFamily="18" charset="0"/>
              </a:rPr>
              <a:t>однокоренными.</a:t>
            </a:r>
          </a:p>
        </p:txBody>
      </p:sp>
      <p:pic>
        <p:nvPicPr>
          <p:cNvPr id="8195" name="Picture 3">
            <a:hlinkClick r:id="" action="ppaction://media"/>
          </p:cNvPr>
          <p:cNvPicPr>
            <a:picLocks noRot="1" noChangeAspect="1" noChangeArrowheads="1"/>
          </p:cNvPicPr>
          <p:nvPr>
            <a:wavAudioFile r:embed="rId1" name="Записанный звук"/>
          </p:nvPr>
        </p:nvPicPr>
        <p:blipFill>
          <a:blip r:embed="rId3" cstate="print"/>
          <a:srcRect/>
          <a:stretch>
            <a:fillRect/>
          </a:stretch>
        </p:blipFill>
        <p:spPr bwMode="auto">
          <a:xfrm>
            <a:off x="395288" y="5876925"/>
            <a:ext cx="304800" cy="304800"/>
          </a:xfrm>
          <a:prstGeom prst="rect">
            <a:avLst/>
          </a:prstGeom>
          <a:noFill/>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19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7000" fill="hold"/>
                                        <p:tgtEl>
                                          <p:spTgt spid="8195"/>
                                        </p:tgtEl>
                                      </p:cBhvr>
                                    </p:cmd>
                                  </p:childTnLst>
                                </p:cTn>
                              </p:par>
                            </p:childTnLst>
                          </p:cTn>
                        </p:par>
                      </p:childTnLst>
                    </p:cTn>
                  </p:par>
                </p:childTnLst>
              </p:cTn>
              <p:nextCondLst>
                <p:cond evt="onClick" delay="0">
                  <p:tgtEl>
                    <p:spTgt spid="8195"/>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8195"/>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7158" y="285728"/>
            <a:ext cx="8183880" cy="1051560"/>
          </a:xfrm>
        </p:spPr>
        <p:txBody>
          <a:bodyPr/>
          <a:lstStyle/>
          <a:p>
            <a:pPr algn="ctr"/>
            <a:r>
              <a:rPr lang="ru-RU" dirty="0" smtClean="0">
                <a:solidFill>
                  <a:srgbClr val="FF0000"/>
                </a:solidFill>
                <a:latin typeface="Times New Roman" pitchFamily="18" charset="0"/>
                <a:cs typeface="Times New Roman" pitchFamily="18" charset="0"/>
              </a:rPr>
              <a:t>Безударные гласные</a:t>
            </a:r>
          </a:p>
        </p:txBody>
      </p:sp>
      <p:sp>
        <p:nvSpPr>
          <p:cNvPr id="3" name="Содержимое 2"/>
          <p:cNvSpPr>
            <a:spLocks noGrp="1"/>
          </p:cNvSpPr>
          <p:nvPr>
            <p:ph idx="1"/>
          </p:nvPr>
        </p:nvSpPr>
        <p:spPr>
          <a:xfrm>
            <a:off x="642910" y="1857364"/>
            <a:ext cx="8183880" cy="4187952"/>
          </a:xfrm>
        </p:spPr>
        <p:txBody>
          <a:bodyPr>
            <a:normAutofit fontScale="92500"/>
          </a:bodyPr>
          <a:lstStyle/>
          <a:p>
            <a:r>
              <a:rPr lang="ru-RU" dirty="0" smtClean="0">
                <a:latin typeface="Times New Roman" pitchFamily="18" charset="0"/>
                <a:cs typeface="Times New Roman" pitchFamily="18" charset="0"/>
              </a:rPr>
              <a:t>Гласная под ударением </a:t>
            </a:r>
            <a:r>
              <a:rPr lang="ru-RU" dirty="0" smtClean="0">
                <a:solidFill>
                  <a:srgbClr val="FF0000"/>
                </a:solidFill>
                <a:latin typeface="Times New Roman" pitchFamily="18" charset="0"/>
                <a:cs typeface="Times New Roman" pitchFamily="18" charset="0"/>
              </a:rPr>
              <a:t>– ударная.</a:t>
            </a:r>
          </a:p>
          <a:p>
            <a:r>
              <a:rPr lang="ru-RU" dirty="0" smtClean="0">
                <a:latin typeface="Times New Roman" pitchFamily="18" charset="0"/>
                <a:cs typeface="Times New Roman" pitchFamily="18" charset="0"/>
              </a:rPr>
              <a:t>Гласная без ударения </a:t>
            </a:r>
            <a:r>
              <a:rPr lang="ru-RU" dirty="0" smtClean="0">
                <a:solidFill>
                  <a:srgbClr val="FF0000"/>
                </a:solidFill>
                <a:latin typeface="Times New Roman" pitchFamily="18" charset="0"/>
                <a:cs typeface="Times New Roman" pitchFamily="18" charset="0"/>
              </a:rPr>
              <a:t>– безударная</a:t>
            </a:r>
          </a:p>
          <a:p>
            <a:pPr algn="ctr">
              <a:buNone/>
            </a:pPr>
            <a:r>
              <a:rPr lang="ru-RU" dirty="0" smtClean="0">
                <a:solidFill>
                  <a:srgbClr val="00B050"/>
                </a:solidFill>
                <a:latin typeface="Times New Roman" pitchFamily="18" charset="0"/>
                <a:cs typeface="Times New Roman" pitchFamily="18" charset="0"/>
              </a:rPr>
              <a:t>Задания:</a:t>
            </a:r>
          </a:p>
          <a:p>
            <a:pPr marL="514350" indent="-514350">
              <a:buNone/>
            </a:pPr>
            <a:r>
              <a:rPr lang="ru-RU" i="1" dirty="0" smtClean="0">
                <a:solidFill>
                  <a:srgbClr val="00B050"/>
                </a:solidFill>
                <a:latin typeface="Times New Roman" pitchFamily="18" charset="0"/>
                <a:cs typeface="Times New Roman" pitchFamily="18" charset="0"/>
              </a:rPr>
              <a:t>1. Расставь ударение</a:t>
            </a:r>
          </a:p>
          <a:p>
            <a:r>
              <a:rPr lang="ru-RU" dirty="0" smtClean="0">
                <a:latin typeface="Times New Roman" pitchFamily="18" charset="0"/>
                <a:cs typeface="Times New Roman" pitchFamily="18" charset="0"/>
              </a:rPr>
              <a:t>Бревно, глаза, дворы, зерно, кроты, мосты, ряды.</a:t>
            </a:r>
          </a:p>
          <a:p>
            <a:r>
              <a:rPr lang="ru-RU" dirty="0" smtClean="0">
                <a:latin typeface="Times New Roman" pitchFamily="18" charset="0"/>
                <a:cs typeface="Times New Roman" pitchFamily="18" charset="0"/>
              </a:rPr>
              <a:t>Ведро, гнездо, дожди, зима, леса, ножи, село, грачи.</a:t>
            </a:r>
          </a:p>
          <a:p>
            <a:r>
              <a:rPr lang="ru-RU" dirty="0" smtClean="0">
                <a:latin typeface="Times New Roman" pitchFamily="18" charset="0"/>
                <a:cs typeface="Times New Roman" pitchFamily="18" charset="0"/>
              </a:rPr>
              <a:t>Вода, гора, дома, зима, змея, лиса, нора, следы.</a:t>
            </a:r>
          </a:p>
          <a:p>
            <a:r>
              <a:rPr lang="ru-RU" dirty="0" smtClean="0">
                <a:latin typeface="Times New Roman" pitchFamily="18" charset="0"/>
                <a:cs typeface="Times New Roman" pitchFamily="18" charset="0"/>
              </a:rPr>
              <a:t>Доска, коза, листы, окно, слеза, враги, гроза, лицо.</a:t>
            </a:r>
          </a:p>
          <a:p>
            <a:endParaRPr lang="ru-RU" dirty="0" smtClean="0">
              <a:latin typeface="Times New Roman" pitchFamily="18" charset="0"/>
              <a:cs typeface="Times New Roman" pitchFamily="18" charset="0"/>
            </a:endParaRPr>
          </a:p>
          <a:p>
            <a:endParaRPr lang="ru-RU"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357158" y="357166"/>
            <a:ext cx="8183880" cy="1051560"/>
          </a:xfrm>
        </p:spPr>
        <p:txBody>
          <a:bodyPr>
            <a:normAutofit fontScale="90000"/>
          </a:bodyPr>
          <a:lstStyle/>
          <a:p>
            <a:r>
              <a:rPr lang="ru-RU" sz="2800" dirty="0" smtClean="0">
                <a:solidFill>
                  <a:srgbClr val="00B050"/>
                </a:solidFill>
                <a:latin typeface="Times New Roman" pitchFamily="18" charset="0"/>
                <a:cs typeface="Times New Roman" pitchFamily="18" charset="0"/>
              </a:rPr>
              <a:t>2.</a:t>
            </a:r>
            <a:r>
              <a:rPr lang="ru-RU" dirty="0" smtClean="0">
                <a:solidFill>
                  <a:srgbClr val="00B050"/>
                </a:solidFill>
                <a:latin typeface="Times New Roman" pitchFamily="18" charset="0"/>
                <a:cs typeface="Times New Roman" pitchFamily="18" charset="0"/>
              </a:rPr>
              <a:t> </a:t>
            </a:r>
            <a:r>
              <a:rPr lang="ru-RU" sz="2800" dirty="0" smtClean="0">
                <a:solidFill>
                  <a:srgbClr val="00B050"/>
                </a:solidFill>
                <a:latin typeface="Times New Roman" pitchFamily="18" charset="0"/>
                <a:cs typeface="Times New Roman" pitchFamily="18" charset="0"/>
              </a:rPr>
              <a:t>Подчеркните в словах буквы, написание которых надо запомнить</a:t>
            </a:r>
            <a:r>
              <a:rPr lang="ru-RU" sz="3200" dirty="0" smtClean="0">
                <a:solidFill>
                  <a:srgbClr val="00B050"/>
                </a:solidFill>
                <a:latin typeface="Times New Roman" pitchFamily="18" charset="0"/>
                <a:cs typeface="Times New Roman" pitchFamily="18" charset="0"/>
              </a:rPr>
              <a:t> </a:t>
            </a:r>
            <a:endParaRPr lang="ru-RU" sz="3200" dirty="0">
              <a:solidFill>
                <a:srgbClr val="00B050"/>
              </a:solidFill>
              <a:latin typeface="Times New Roman" pitchFamily="18" charset="0"/>
              <a:cs typeface="Times New Roman" pitchFamily="18" charset="0"/>
            </a:endParaRPr>
          </a:p>
        </p:txBody>
      </p:sp>
      <p:sp>
        <p:nvSpPr>
          <p:cNvPr id="2" name="Содержимое 1"/>
          <p:cNvSpPr>
            <a:spLocks noGrp="1"/>
          </p:cNvSpPr>
          <p:nvPr>
            <p:ph idx="1"/>
          </p:nvPr>
        </p:nvSpPr>
        <p:spPr>
          <a:xfrm>
            <a:off x="500034" y="1643050"/>
            <a:ext cx="8183880" cy="4187952"/>
          </a:xfrm>
        </p:spPr>
        <p:txBody>
          <a:bodyPr/>
          <a:lstStyle/>
          <a:p>
            <a:r>
              <a:rPr lang="ru-RU" dirty="0" smtClean="0">
                <a:latin typeface="Times New Roman" pitchFamily="18" charset="0"/>
                <a:cs typeface="Times New Roman" pitchFamily="18" charset="0"/>
              </a:rPr>
              <a:t>Заяц, деревня, медведь, капуста, коньки, сорока, ветер, дежурный, воробей, ягоды, урожай.</a:t>
            </a:r>
            <a:endParaRPr lang="ru-RU"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357158" y="285728"/>
            <a:ext cx="8183880" cy="1051560"/>
          </a:xfrm>
        </p:spPr>
        <p:txBody>
          <a:bodyPr/>
          <a:lstStyle/>
          <a:p>
            <a:pPr algn="ctr"/>
            <a:r>
              <a:rPr lang="ru-RU" dirty="0" smtClean="0">
                <a:solidFill>
                  <a:srgbClr val="FF0000"/>
                </a:solidFill>
                <a:latin typeface="Times New Roman" pitchFamily="18" charset="0"/>
                <a:cs typeface="Times New Roman" pitchFamily="18" charset="0"/>
              </a:rPr>
              <a:t>Родственные проверочные слова </a:t>
            </a:r>
            <a:endParaRPr lang="ru-RU" dirty="0">
              <a:solidFill>
                <a:srgbClr val="FF0000"/>
              </a:solidFill>
              <a:latin typeface="Times New Roman" pitchFamily="18" charset="0"/>
              <a:cs typeface="Times New Roman" pitchFamily="18" charset="0"/>
            </a:endParaRPr>
          </a:p>
        </p:txBody>
      </p:sp>
      <p:sp>
        <p:nvSpPr>
          <p:cNvPr id="2" name="Содержимое 1"/>
          <p:cNvSpPr>
            <a:spLocks noGrp="1"/>
          </p:cNvSpPr>
          <p:nvPr>
            <p:ph idx="1"/>
          </p:nvPr>
        </p:nvSpPr>
        <p:spPr>
          <a:xfrm>
            <a:off x="571472" y="1928802"/>
            <a:ext cx="8183880" cy="4187952"/>
          </a:xfrm>
        </p:spPr>
        <p:txBody>
          <a:bodyPr/>
          <a:lstStyle/>
          <a:p>
            <a:pPr>
              <a:buNone/>
            </a:pPr>
            <a:r>
              <a:rPr lang="ru-RU" dirty="0" smtClean="0">
                <a:latin typeface="Times New Roman" pitchFamily="18" charset="0"/>
                <a:cs typeface="Times New Roman" pitchFamily="18" charset="0"/>
              </a:rPr>
              <a:t>Вы затрудняетесь в написании слов с безударными гласными. Безударные гласные легко проверить. Для этого надо правильно подобрать </a:t>
            </a:r>
            <a:r>
              <a:rPr lang="ru-RU" dirty="0" smtClean="0">
                <a:solidFill>
                  <a:srgbClr val="FF0000"/>
                </a:solidFill>
                <a:latin typeface="Times New Roman" pitchFamily="18" charset="0"/>
                <a:cs typeface="Times New Roman" pitchFamily="18" charset="0"/>
              </a:rPr>
              <a:t>родственное проверочное слово.</a:t>
            </a:r>
          </a:p>
          <a:p>
            <a:pPr>
              <a:buNone/>
            </a:pPr>
            <a:r>
              <a:rPr lang="ru-RU" dirty="0" smtClean="0">
                <a:solidFill>
                  <a:srgbClr val="FF0000"/>
                </a:solidFill>
                <a:latin typeface="Times New Roman" pitchFamily="18" charset="0"/>
                <a:cs typeface="Times New Roman" pitchFamily="18" charset="0"/>
              </a:rPr>
              <a:t>Буквы   </a:t>
            </a:r>
            <a:r>
              <a:rPr lang="ru-RU" b="1" u="sng" dirty="0" smtClean="0">
                <a:solidFill>
                  <a:srgbClr val="FF0000"/>
                </a:solidFill>
                <a:latin typeface="Times New Roman" pitchFamily="18" charset="0"/>
                <a:cs typeface="Times New Roman" pitchFamily="18" charset="0"/>
              </a:rPr>
              <a:t>а, о, е, и, я</a:t>
            </a:r>
            <a:r>
              <a:rPr lang="ru-RU" dirty="0" smtClean="0">
                <a:solidFill>
                  <a:srgbClr val="FF0000"/>
                </a:solidFill>
                <a:latin typeface="Times New Roman" pitchFamily="18" charset="0"/>
                <a:cs typeface="Times New Roman" pitchFamily="18" charset="0"/>
              </a:rPr>
              <a:t>  в безударных  слогах нужно проверять. Для этого нужно изменить слово так, чтобы безударный стал ударным.</a:t>
            </a:r>
          </a:p>
          <a:p>
            <a:endParaRPr lang="ru-RU" dirty="0" smtClean="0">
              <a:solidFill>
                <a:srgbClr val="C00000"/>
              </a:solidFill>
              <a:latin typeface="Times New Roman" pitchFamily="18" charset="0"/>
              <a:cs typeface="Times New Roman" pitchFamily="18" charset="0"/>
            </a:endParaRPr>
          </a:p>
          <a:p>
            <a:pPr>
              <a:buNone/>
            </a:pPr>
            <a:endParaRPr lang="ru-RU" dirty="0">
              <a:solidFill>
                <a:srgbClr val="C0000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428596" y="642918"/>
            <a:ext cx="8301608" cy="1462608"/>
          </a:xfrm>
        </p:spPr>
        <p:txBody>
          <a:bodyPr>
            <a:normAutofit fontScale="90000"/>
          </a:bodyPr>
          <a:lstStyle/>
          <a:p>
            <a:r>
              <a:rPr lang="ru-RU" sz="2800" dirty="0" smtClean="0">
                <a:latin typeface="Times New Roman" pitchFamily="18" charset="0"/>
                <a:cs typeface="Times New Roman" pitchFamily="18" charset="0"/>
              </a:rPr>
              <a:t/>
            </a:r>
            <a:br>
              <a:rPr lang="ru-RU" sz="2800" dirty="0" smtClean="0">
                <a:latin typeface="Times New Roman" pitchFamily="18" charset="0"/>
                <a:cs typeface="Times New Roman" pitchFamily="18" charset="0"/>
              </a:rPr>
            </a:br>
            <a:r>
              <a:rPr lang="ru-RU" sz="2800" dirty="0" smtClean="0">
                <a:latin typeface="Times New Roman" pitchFamily="18" charset="0"/>
                <a:cs typeface="Times New Roman" pitchFamily="18" charset="0"/>
              </a:rPr>
              <a:t/>
            </a:r>
            <a:br>
              <a:rPr lang="ru-RU" sz="2800" dirty="0" smtClean="0">
                <a:latin typeface="Times New Roman" pitchFamily="18" charset="0"/>
                <a:cs typeface="Times New Roman" pitchFamily="18" charset="0"/>
              </a:rPr>
            </a:br>
            <a:r>
              <a:rPr lang="ru-RU" sz="2800" dirty="0" smtClean="0">
                <a:latin typeface="Times New Roman" pitchFamily="18" charset="0"/>
                <a:cs typeface="Times New Roman" pitchFamily="18" charset="0"/>
              </a:rPr>
              <a:t/>
            </a:r>
            <a:br>
              <a:rPr lang="ru-RU" sz="2800" dirty="0" smtClean="0">
                <a:latin typeface="Times New Roman" pitchFamily="18" charset="0"/>
                <a:cs typeface="Times New Roman" pitchFamily="18" charset="0"/>
              </a:rPr>
            </a:br>
            <a:r>
              <a:rPr lang="ru-RU" sz="2800" dirty="0" smtClean="0">
                <a:latin typeface="Times New Roman" pitchFamily="18" charset="0"/>
                <a:cs typeface="Times New Roman" pitchFamily="18" charset="0"/>
              </a:rPr>
              <a:t/>
            </a:r>
            <a:br>
              <a:rPr lang="ru-RU" sz="2800" dirty="0" smtClean="0">
                <a:latin typeface="Times New Roman" pitchFamily="18" charset="0"/>
                <a:cs typeface="Times New Roman" pitchFamily="18" charset="0"/>
              </a:rPr>
            </a:br>
            <a:r>
              <a:rPr lang="ru-RU" sz="2800" dirty="0" smtClean="0">
                <a:latin typeface="Times New Roman" pitchFamily="18" charset="0"/>
                <a:cs typeface="Times New Roman" pitchFamily="18" charset="0"/>
              </a:rPr>
              <a:t/>
            </a:r>
            <a:br>
              <a:rPr lang="ru-RU" sz="2800" dirty="0" smtClean="0">
                <a:latin typeface="Times New Roman" pitchFamily="18" charset="0"/>
                <a:cs typeface="Times New Roman" pitchFamily="18" charset="0"/>
              </a:rPr>
            </a:br>
            <a:r>
              <a:rPr lang="ru-RU" sz="2800" dirty="0" smtClean="0">
                <a:latin typeface="Times New Roman" pitchFamily="18" charset="0"/>
                <a:cs typeface="Times New Roman" pitchFamily="18" charset="0"/>
              </a:rPr>
              <a:t/>
            </a:r>
            <a:br>
              <a:rPr lang="ru-RU" sz="2800" dirty="0" smtClean="0">
                <a:latin typeface="Times New Roman" pitchFamily="18" charset="0"/>
                <a:cs typeface="Times New Roman" pitchFamily="18" charset="0"/>
              </a:rPr>
            </a:br>
            <a:r>
              <a:rPr lang="ru-RU" sz="2800" dirty="0" smtClean="0">
                <a:latin typeface="Times New Roman" pitchFamily="18" charset="0"/>
                <a:cs typeface="Times New Roman" pitchFamily="18" charset="0"/>
              </a:rPr>
              <a:t/>
            </a:r>
            <a:br>
              <a:rPr lang="ru-RU" sz="2800" dirty="0" smtClean="0">
                <a:latin typeface="Times New Roman" pitchFamily="18" charset="0"/>
                <a:cs typeface="Times New Roman" pitchFamily="18" charset="0"/>
              </a:rPr>
            </a:br>
            <a:r>
              <a:rPr lang="ru-RU" sz="2800" dirty="0" smtClean="0">
                <a:latin typeface="Times New Roman" pitchFamily="18" charset="0"/>
                <a:cs typeface="Times New Roman" pitchFamily="18" charset="0"/>
              </a:rPr>
              <a:t/>
            </a:r>
            <a:br>
              <a:rPr lang="ru-RU" sz="2800" dirty="0" smtClean="0">
                <a:latin typeface="Times New Roman" pitchFamily="18" charset="0"/>
                <a:cs typeface="Times New Roman" pitchFamily="18" charset="0"/>
              </a:rPr>
            </a:br>
            <a:r>
              <a:rPr lang="ru-RU" sz="2800" dirty="0" smtClean="0">
                <a:latin typeface="Times New Roman" pitchFamily="18" charset="0"/>
                <a:cs typeface="Times New Roman" pitchFamily="18" charset="0"/>
              </a:rPr>
              <a:t/>
            </a:r>
            <a:br>
              <a:rPr lang="ru-RU" sz="2800" dirty="0" smtClean="0">
                <a:latin typeface="Times New Roman" pitchFamily="18" charset="0"/>
                <a:cs typeface="Times New Roman" pitchFamily="18" charset="0"/>
              </a:rPr>
            </a:br>
            <a:r>
              <a:rPr lang="ru-RU" sz="2800" dirty="0" smtClean="0">
                <a:latin typeface="Times New Roman" pitchFamily="18" charset="0"/>
                <a:cs typeface="Times New Roman" pitchFamily="18" charset="0"/>
              </a:rPr>
              <a:t/>
            </a:r>
            <a:br>
              <a:rPr lang="ru-RU" sz="2800" dirty="0" smtClean="0">
                <a:latin typeface="Times New Roman" pitchFamily="18" charset="0"/>
                <a:cs typeface="Times New Roman" pitchFamily="18" charset="0"/>
              </a:rPr>
            </a:br>
            <a:r>
              <a:rPr lang="ru-RU" sz="2800" dirty="0" smtClean="0">
                <a:latin typeface="Times New Roman" pitchFamily="18" charset="0"/>
                <a:cs typeface="Times New Roman" pitchFamily="18" charset="0"/>
              </a:rPr>
              <a:t/>
            </a:r>
            <a:br>
              <a:rPr lang="ru-RU" sz="2800" dirty="0" smtClean="0">
                <a:latin typeface="Times New Roman" pitchFamily="18" charset="0"/>
                <a:cs typeface="Times New Roman" pitchFamily="18" charset="0"/>
              </a:rPr>
            </a:br>
            <a:r>
              <a:rPr lang="ru-RU" sz="2800" dirty="0" smtClean="0">
                <a:latin typeface="Times New Roman" pitchFamily="18" charset="0"/>
                <a:cs typeface="Times New Roman" pitchFamily="18" charset="0"/>
              </a:rPr>
              <a:t/>
            </a:r>
            <a:br>
              <a:rPr lang="ru-RU" sz="2800" dirty="0" smtClean="0">
                <a:latin typeface="Times New Roman" pitchFamily="18" charset="0"/>
                <a:cs typeface="Times New Roman" pitchFamily="18" charset="0"/>
              </a:rPr>
            </a:br>
            <a:r>
              <a:rPr lang="ru-RU" sz="2800" dirty="0" smtClean="0">
                <a:latin typeface="Times New Roman" pitchFamily="18" charset="0"/>
                <a:cs typeface="Times New Roman" pitchFamily="18" charset="0"/>
              </a:rPr>
              <a:t/>
            </a:r>
            <a:br>
              <a:rPr lang="ru-RU" sz="2800" dirty="0" smtClean="0">
                <a:latin typeface="Times New Roman" pitchFamily="18" charset="0"/>
                <a:cs typeface="Times New Roman" pitchFamily="18" charset="0"/>
              </a:rPr>
            </a:br>
            <a:r>
              <a:rPr lang="ru-RU" sz="2800" dirty="0" smtClean="0">
                <a:solidFill>
                  <a:srgbClr val="FF0000"/>
                </a:solidFill>
                <a:latin typeface="Times New Roman" pitchFamily="18" charset="0"/>
                <a:cs typeface="Times New Roman" pitchFamily="18" charset="0"/>
              </a:rPr>
              <a:t>Задание 1.</a:t>
            </a:r>
            <a:br>
              <a:rPr lang="ru-RU" sz="2800" dirty="0" smtClean="0">
                <a:solidFill>
                  <a:srgbClr val="FF0000"/>
                </a:solidFill>
                <a:latin typeface="Times New Roman" pitchFamily="18" charset="0"/>
                <a:cs typeface="Times New Roman" pitchFamily="18" charset="0"/>
              </a:rPr>
            </a:br>
            <a:r>
              <a:rPr lang="ru-RU" sz="2800" dirty="0" smtClean="0">
                <a:solidFill>
                  <a:srgbClr val="FF0000"/>
                </a:solidFill>
                <a:latin typeface="Times New Roman" pitchFamily="18" charset="0"/>
                <a:cs typeface="Times New Roman" pitchFamily="18" charset="0"/>
              </a:rPr>
              <a:t>Выделите корень, подчеркните в нем гласную. Поставьте ударение. Какие слова являются проверочными.?</a:t>
            </a:r>
            <a:br>
              <a:rPr lang="ru-RU" sz="2800" dirty="0" smtClean="0">
                <a:solidFill>
                  <a:srgbClr val="FF0000"/>
                </a:solidFill>
                <a:latin typeface="Times New Roman" pitchFamily="18" charset="0"/>
                <a:cs typeface="Times New Roman" pitchFamily="18" charset="0"/>
              </a:rPr>
            </a:br>
            <a:endParaRPr lang="ru-RU" sz="2800" dirty="0">
              <a:solidFill>
                <a:srgbClr val="FF0000"/>
              </a:solidFill>
              <a:latin typeface="Times New Roman" pitchFamily="18" charset="0"/>
              <a:cs typeface="Times New Roman" pitchFamily="18" charset="0"/>
            </a:endParaRPr>
          </a:p>
        </p:txBody>
      </p:sp>
      <p:sp>
        <p:nvSpPr>
          <p:cNvPr id="2" name="Содержимое 1"/>
          <p:cNvSpPr>
            <a:spLocks noGrp="1"/>
          </p:cNvSpPr>
          <p:nvPr>
            <p:ph idx="1"/>
          </p:nvPr>
        </p:nvSpPr>
        <p:spPr>
          <a:xfrm>
            <a:off x="457200" y="1772816"/>
            <a:ext cx="8229600" cy="4323184"/>
          </a:xfrm>
        </p:spPr>
        <p:txBody>
          <a:bodyPr>
            <a:normAutofit/>
          </a:bodyPr>
          <a:lstStyle/>
          <a:p>
            <a:pPr>
              <a:buNone/>
            </a:pPr>
            <a:r>
              <a:rPr lang="ru-RU" dirty="0" smtClean="0"/>
              <a:t>Цветок, цвет, цветник, цветной, цветут, цветочная</a:t>
            </a:r>
          </a:p>
          <a:p>
            <a:pPr>
              <a:buNone/>
            </a:pPr>
            <a:r>
              <a:rPr lang="ru-RU" dirty="0" smtClean="0"/>
              <a:t>Лёд, ледяной, леденеет, ледовый, ледник, заледенел.</a:t>
            </a:r>
          </a:p>
          <a:p>
            <a:pPr>
              <a:buNone/>
            </a:pPr>
            <a:r>
              <a:rPr lang="ru-RU" dirty="0" smtClean="0"/>
              <a:t>Нос, носик, носовой, носище, переносица.</a:t>
            </a:r>
          </a:p>
          <a:p>
            <a:pPr>
              <a:buNone/>
            </a:pPr>
            <a:r>
              <a:rPr lang="ru-RU" dirty="0" smtClean="0"/>
              <a:t>Ночь, ночной, ночую, переночевал, ночлег.</a:t>
            </a:r>
          </a:p>
          <a:p>
            <a:pPr>
              <a:buNone/>
            </a:pPr>
            <a:r>
              <a:rPr lang="ru-RU" dirty="0" smtClean="0"/>
              <a:t>Зима, зимний, зимовка,  перезимовать, зимушка.</a:t>
            </a:r>
          </a:p>
          <a:p>
            <a:endParaRPr lang="ru-RU"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428596" y="500042"/>
            <a:ext cx="8183880" cy="1051560"/>
          </a:xfrm>
        </p:spPr>
        <p:txBody>
          <a:bodyPr>
            <a:noAutofit/>
          </a:bodyPr>
          <a:lstStyle/>
          <a:p>
            <a:r>
              <a:rPr lang="ru-RU" sz="2500" dirty="0" smtClean="0">
                <a:solidFill>
                  <a:srgbClr val="FF0000"/>
                </a:solidFill>
                <a:latin typeface="Times New Roman" pitchFamily="18" charset="0"/>
                <a:cs typeface="Times New Roman" pitchFamily="18" charset="0"/>
              </a:rPr>
              <a:t>Задание 2. </a:t>
            </a:r>
            <a:br>
              <a:rPr lang="ru-RU" sz="2500" dirty="0" smtClean="0">
                <a:solidFill>
                  <a:srgbClr val="FF0000"/>
                </a:solidFill>
                <a:latin typeface="Times New Roman" pitchFamily="18" charset="0"/>
                <a:cs typeface="Times New Roman" pitchFamily="18" charset="0"/>
              </a:rPr>
            </a:br>
            <a:r>
              <a:rPr lang="ru-RU" sz="2500" dirty="0" smtClean="0">
                <a:solidFill>
                  <a:srgbClr val="FF0000"/>
                </a:solidFill>
                <a:latin typeface="Times New Roman" pitchFamily="18" charset="0"/>
                <a:cs typeface="Times New Roman" pitchFamily="18" charset="0"/>
              </a:rPr>
              <a:t>Подберите к данным словам проверочное слово. Вставьте пропущенную букву </a:t>
            </a:r>
            <a:endParaRPr lang="ru-RU" sz="2500" dirty="0">
              <a:solidFill>
                <a:srgbClr val="FF0000"/>
              </a:solidFill>
              <a:latin typeface="Times New Roman" pitchFamily="18" charset="0"/>
              <a:cs typeface="Times New Roman" pitchFamily="18" charset="0"/>
            </a:endParaRPr>
          </a:p>
        </p:txBody>
      </p:sp>
      <p:sp>
        <p:nvSpPr>
          <p:cNvPr id="5" name="Содержимое 4"/>
          <p:cNvSpPr>
            <a:spLocks noGrp="1"/>
          </p:cNvSpPr>
          <p:nvPr>
            <p:ph idx="1"/>
          </p:nvPr>
        </p:nvSpPr>
        <p:spPr>
          <a:xfrm>
            <a:off x="467544" y="1556792"/>
            <a:ext cx="8229600" cy="4572000"/>
          </a:xfrm>
          <a:ln>
            <a:solidFill>
              <a:schemeClr val="tx1"/>
            </a:solidFill>
            <a:prstDash val="solid"/>
          </a:ln>
        </p:spPr>
        <p:txBody>
          <a:bodyPr/>
          <a:lstStyle/>
          <a:p>
            <a:pPr lvl="0">
              <a:buNone/>
            </a:pPr>
            <a:r>
              <a:rPr lang="ru-RU" dirty="0" smtClean="0"/>
              <a:t>___________ </a:t>
            </a:r>
            <a:r>
              <a:rPr lang="ru-RU" dirty="0" smtClean="0">
                <a:latin typeface="Times New Roman" pitchFamily="18" charset="0"/>
                <a:cs typeface="Times New Roman" pitchFamily="18" charset="0"/>
              </a:rPr>
              <a:t> </a:t>
            </a:r>
            <a:r>
              <a:rPr lang="ru-RU" sz="2000" dirty="0" smtClean="0">
                <a:latin typeface="Times New Roman" pitchFamily="18" charset="0"/>
                <a:cs typeface="Times New Roman" pitchFamily="18" charset="0"/>
              </a:rPr>
              <a:t>- П_СЬМО, П_САТЕЛЬ, РАСП_САНИЕ, ЗАП_САЛ.</a:t>
            </a:r>
          </a:p>
          <a:p>
            <a:pPr lvl="0">
              <a:buNone/>
            </a:pPr>
            <a:r>
              <a:rPr lang="ru-RU" sz="2000" dirty="0" smtClean="0">
                <a:latin typeface="Times New Roman" pitchFamily="18" charset="0"/>
                <a:cs typeface="Times New Roman" pitchFamily="18" charset="0"/>
              </a:rPr>
              <a:t>_______________ - СТР_ЛОК, ВЫСТР_Л, СТР_ЛЬБА,СТР_ЛЯЛ.</a:t>
            </a:r>
          </a:p>
          <a:p>
            <a:pPr lvl="0">
              <a:buNone/>
            </a:pPr>
            <a:r>
              <a:rPr lang="ru-RU" sz="2000" dirty="0" smtClean="0">
                <a:latin typeface="Times New Roman" pitchFamily="18" charset="0"/>
                <a:cs typeface="Times New Roman" pitchFamily="18" charset="0"/>
              </a:rPr>
              <a:t>_______________ - М_ДОК, М_ДОВОЙ.</a:t>
            </a:r>
          </a:p>
          <a:p>
            <a:pPr lvl="0">
              <a:buNone/>
            </a:pPr>
            <a:r>
              <a:rPr lang="ru-RU" sz="2000" dirty="0" smtClean="0">
                <a:latin typeface="Times New Roman" pitchFamily="18" charset="0"/>
                <a:cs typeface="Times New Roman" pitchFamily="18" charset="0"/>
              </a:rPr>
              <a:t>_______________ - ПОСМ_ТРЕЛ, РАССМ_ТРЕЛ, ПЕРЕСМ_ТРЕЛ.</a:t>
            </a:r>
          </a:p>
          <a:p>
            <a:pPr lvl="0">
              <a:buNone/>
            </a:pPr>
            <a:r>
              <a:rPr lang="ru-RU" sz="2000" dirty="0" smtClean="0">
                <a:latin typeface="Times New Roman" pitchFamily="18" charset="0"/>
                <a:cs typeface="Times New Roman" pitchFamily="18" charset="0"/>
              </a:rPr>
              <a:t>_______________ - СЛ_ВА, СЛ_ВАРЬ, СЛ_ВЕЧКО.</a:t>
            </a:r>
          </a:p>
          <a:p>
            <a:pPr lvl="0">
              <a:buNone/>
            </a:pPr>
            <a:r>
              <a:rPr lang="ru-RU" sz="2000" dirty="0" smtClean="0">
                <a:latin typeface="Times New Roman" pitchFamily="18" charset="0"/>
                <a:cs typeface="Times New Roman" pitchFamily="18" charset="0"/>
              </a:rPr>
              <a:t>_______________ - ГЛ_ТОК, ГЛ_ТНУЛ, ПРОГЛ_ТИЛ.</a:t>
            </a:r>
            <a:endParaRPr lang="ru-RU" sz="2000" dirty="0">
              <a:latin typeface="Times New Roman" pitchFamily="18" charset="0"/>
              <a:cs typeface="Times New Roman" pitchFamily="18" charset="0"/>
            </a:endParaRPr>
          </a:p>
        </p:txBody>
      </p:sp>
      <p:sp>
        <p:nvSpPr>
          <p:cNvPr id="6" name="Содержимое 1"/>
          <p:cNvSpPr txBox="1">
            <a:spLocks/>
          </p:cNvSpPr>
          <p:nvPr/>
        </p:nvSpPr>
        <p:spPr>
          <a:xfrm>
            <a:off x="467544" y="1556792"/>
            <a:ext cx="8229600" cy="4572000"/>
          </a:xfrm>
          <a:prstGeom prst="rect">
            <a:avLst/>
          </a:prstGeom>
          <a:ln>
            <a:solidFill>
              <a:schemeClr val="accent1"/>
            </a:solidFill>
          </a:ln>
        </p:spPr>
        <p:txBody>
          <a:bodyPr vert="horz">
            <a:normAutofit/>
          </a:bodyPr>
          <a:lstStyle/>
          <a:p>
            <a:pPr marL="274320" marR="0" lvl="0" indent="-274320" algn="l" defTabSz="914400" rtl="0" eaLnBrk="1" fontAlgn="auto" latinLnBrk="0" hangingPunct="1">
              <a:lnSpc>
                <a:spcPct val="100000"/>
              </a:lnSpc>
              <a:spcBef>
                <a:spcPts val="600"/>
              </a:spcBef>
              <a:spcAft>
                <a:spcPts val="0"/>
              </a:spcAft>
              <a:buClr>
                <a:schemeClr val="accent2"/>
              </a:buClr>
              <a:buSzPct val="85000"/>
              <a:buFont typeface="Wingdings 2"/>
              <a:buNone/>
              <a:tabLst/>
              <a:defRPr/>
            </a:pPr>
            <a:endParaRPr kumimoji="0" lang="ru-RU" sz="2600" b="0" i="0" u="none" strike="noStrike" kern="1200" cap="none" spc="0" normalizeH="0" baseline="0" noProof="0" dirty="0">
              <a:ln>
                <a:noFill/>
              </a:ln>
              <a:solidFill>
                <a:schemeClr val="tx1"/>
              </a:solidFill>
              <a:effectLst/>
              <a:uLnTx/>
              <a:uFillTx/>
              <a:latin typeface="Times New Roman" pitchFamily="18" charset="0"/>
              <a:ea typeface="+mn-ea"/>
              <a:cs typeface="Times New Roman" pitchFamily="18" charset="0"/>
            </a:endParaRPr>
          </a:p>
        </p:txBody>
      </p:sp>
      <p:sp>
        <p:nvSpPr>
          <p:cNvPr id="8" name="Прямоугольник 7"/>
          <p:cNvSpPr/>
          <p:nvPr/>
        </p:nvSpPr>
        <p:spPr>
          <a:xfrm>
            <a:off x="3323902" y="3244334"/>
            <a:ext cx="184731" cy="646331"/>
          </a:xfrm>
          <a:prstGeom prst="rect">
            <a:avLst/>
          </a:prstGeom>
        </p:spPr>
        <p:txBody>
          <a:bodyPr wrap="none">
            <a:spAutoFit/>
          </a:bodyPr>
          <a:lstStyle/>
          <a:p>
            <a:endParaRPr lang="ru-RU" dirty="0" smtClean="0">
              <a:latin typeface="Times New Roman" pitchFamily="18" charset="0"/>
              <a:cs typeface="Times New Roman" pitchFamily="18" charset="0"/>
            </a:endParaRPr>
          </a:p>
          <a:p>
            <a:endParaRPr lang="ru-RU"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357158" y="357166"/>
            <a:ext cx="8183880" cy="1051560"/>
          </a:xfrm>
        </p:spPr>
        <p:txBody>
          <a:bodyPr>
            <a:noAutofit/>
          </a:bodyPr>
          <a:lstStyle/>
          <a:p>
            <a:r>
              <a:rPr lang="ru-RU" sz="2500" dirty="0" smtClean="0">
                <a:solidFill>
                  <a:srgbClr val="FF0000"/>
                </a:solidFill>
                <a:latin typeface="Times New Roman" pitchFamily="18" charset="0"/>
                <a:cs typeface="Times New Roman" pitchFamily="18" charset="0"/>
              </a:rPr>
              <a:t>Задание 3.</a:t>
            </a:r>
            <a:br>
              <a:rPr lang="ru-RU" sz="2500" dirty="0" smtClean="0">
                <a:solidFill>
                  <a:srgbClr val="FF0000"/>
                </a:solidFill>
                <a:latin typeface="Times New Roman" pitchFamily="18" charset="0"/>
                <a:cs typeface="Times New Roman" pitchFamily="18" charset="0"/>
              </a:rPr>
            </a:br>
            <a:r>
              <a:rPr lang="ru-RU" sz="2500" dirty="0" smtClean="0">
                <a:solidFill>
                  <a:srgbClr val="FF0000"/>
                </a:solidFill>
                <a:latin typeface="Times New Roman" pitchFamily="18" charset="0"/>
                <a:cs typeface="Times New Roman" pitchFamily="18" charset="0"/>
              </a:rPr>
              <a:t> Подберите проверочные слова </a:t>
            </a:r>
            <a:endParaRPr lang="ru-RU" sz="2500" dirty="0">
              <a:solidFill>
                <a:srgbClr val="FF0000"/>
              </a:solidFill>
              <a:latin typeface="Times New Roman" pitchFamily="18" charset="0"/>
              <a:cs typeface="Times New Roman" pitchFamily="18" charset="0"/>
            </a:endParaRPr>
          </a:p>
        </p:txBody>
      </p:sp>
      <p:sp>
        <p:nvSpPr>
          <p:cNvPr id="2" name="Содержимое 1"/>
          <p:cNvSpPr>
            <a:spLocks noGrp="1"/>
          </p:cNvSpPr>
          <p:nvPr>
            <p:ph idx="1"/>
          </p:nvPr>
        </p:nvSpPr>
        <p:spPr>
          <a:xfrm>
            <a:off x="500034" y="1500174"/>
            <a:ext cx="8183880" cy="4187952"/>
          </a:xfrm>
        </p:spPr>
        <p:txBody>
          <a:bodyPr>
            <a:normAutofit/>
          </a:bodyPr>
          <a:lstStyle/>
          <a:p>
            <a:pPr>
              <a:buNone/>
            </a:pPr>
            <a:r>
              <a:rPr lang="ru-RU" sz="2800" dirty="0" smtClean="0">
                <a:latin typeface="Times New Roman" pitchFamily="18" charset="0"/>
                <a:cs typeface="Times New Roman" pitchFamily="18" charset="0"/>
              </a:rPr>
              <a:t>Вода – в</a:t>
            </a:r>
            <a:r>
              <a:rPr lang="en-US" sz="2800" dirty="0" smtClean="0">
                <a:latin typeface="Times New Roman" pitchFamily="18" charset="0"/>
                <a:cs typeface="Times New Roman" pitchFamily="18" charset="0"/>
              </a:rPr>
              <a:t>ó </a:t>
            </a:r>
            <a:r>
              <a:rPr lang="ru-RU" sz="2800" dirty="0" smtClean="0">
                <a:latin typeface="Times New Roman" pitchFamily="18" charset="0"/>
                <a:cs typeface="Times New Roman" pitchFamily="18" charset="0"/>
              </a:rPr>
              <a:t>…, в</a:t>
            </a:r>
            <a:r>
              <a:rPr lang="en-US" sz="2800" dirty="0" smtClean="0">
                <a:latin typeface="Times New Roman" pitchFamily="18" charset="0"/>
                <a:cs typeface="Times New Roman" pitchFamily="18" charset="0"/>
              </a:rPr>
              <a:t>ó </a:t>
            </a:r>
            <a:r>
              <a:rPr lang="ru-RU" sz="2800" dirty="0" smtClean="0">
                <a:latin typeface="Times New Roman" pitchFamily="18" charset="0"/>
                <a:cs typeface="Times New Roman" pitchFamily="18" charset="0"/>
              </a:rPr>
              <a:t>….</a:t>
            </a:r>
          </a:p>
          <a:p>
            <a:pPr>
              <a:buNone/>
            </a:pPr>
            <a:r>
              <a:rPr lang="ru-RU" sz="2800" dirty="0" smtClean="0">
                <a:latin typeface="Times New Roman" pitchFamily="18" charset="0"/>
                <a:cs typeface="Times New Roman" pitchFamily="18" charset="0"/>
              </a:rPr>
              <a:t>Зима – </a:t>
            </a:r>
            <a:r>
              <a:rPr lang="ru-RU" sz="2800" dirty="0" err="1" smtClean="0">
                <a:latin typeface="Times New Roman" pitchFamily="18" charset="0"/>
                <a:cs typeface="Times New Roman" pitchFamily="18" charset="0"/>
              </a:rPr>
              <a:t>з</a:t>
            </a:r>
            <a:r>
              <a:rPr lang="en-US" sz="2800" dirty="0" smtClean="0">
                <a:latin typeface="Times New Roman" pitchFamily="18" charset="0"/>
                <a:cs typeface="Times New Roman" pitchFamily="18" charset="0"/>
              </a:rPr>
              <a:t>ú</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з</a:t>
            </a:r>
            <a:r>
              <a:rPr lang="en-US" sz="2800" dirty="0" smtClean="0">
                <a:latin typeface="Times New Roman" pitchFamily="18" charset="0"/>
                <a:cs typeface="Times New Roman" pitchFamily="18" charset="0"/>
              </a:rPr>
              <a:t>ú</a:t>
            </a:r>
            <a:r>
              <a:rPr lang="ru-RU" sz="2800" dirty="0" smtClean="0">
                <a:latin typeface="Times New Roman" pitchFamily="18" charset="0"/>
                <a:cs typeface="Times New Roman" pitchFamily="18" charset="0"/>
              </a:rPr>
              <a:t>….</a:t>
            </a:r>
          </a:p>
          <a:p>
            <a:pPr>
              <a:buNone/>
            </a:pPr>
            <a:r>
              <a:rPr lang="ru-RU" sz="2800" dirty="0" smtClean="0">
                <a:latin typeface="Times New Roman" pitchFamily="18" charset="0"/>
                <a:cs typeface="Times New Roman" pitchFamily="18" charset="0"/>
              </a:rPr>
              <a:t>Строка - </a:t>
            </a:r>
            <a:r>
              <a:rPr lang="ru-RU" sz="2800" dirty="0" err="1" smtClean="0">
                <a:latin typeface="Times New Roman" pitchFamily="18" charset="0"/>
                <a:cs typeface="Times New Roman" pitchFamily="18" charset="0"/>
              </a:rPr>
              <a:t>стр</a:t>
            </a:r>
            <a:r>
              <a:rPr lang="en-US" sz="2800" dirty="0" smtClean="0">
                <a:latin typeface="Times New Roman" pitchFamily="18" charset="0"/>
                <a:cs typeface="Times New Roman" pitchFamily="18" charset="0"/>
              </a:rPr>
              <a:t>ó</a:t>
            </a:r>
            <a:r>
              <a:rPr lang="ru-RU" sz="2800" dirty="0" smtClean="0">
                <a:latin typeface="Times New Roman" pitchFamily="18" charset="0"/>
                <a:cs typeface="Times New Roman" pitchFamily="18" charset="0"/>
              </a:rPr>
              <a:t>…,</a:t>
            </a:r>
            <a:r>
              <a:rPr lang="en-US"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стр</a:t>
            </a:r>
            <a:r>
              <a:rPr lang="en-US" sz="2800" dirty="0" smtClean="0">
                <a:latin typeface="Times New Roman" pitchFamily="18" charset="0"/>
                <a:cs typeface="Times New Roman" pitchFamily="18" charset="0"/>
              </a:rPr>
              <a:t>ó</a:t>
            </a:r>
            <a:r>
              <a:rPr lang="ru-RU" sz="2800" dirty="0" smtClean="0">
                <a:latin typeface="Times New Roman" pitchFamily="18" charset="0"/>
                <a:cs typeface="Times New Roman" pitchFamily="18" charset="0"/>
              </a:rPr>
              <a:t>… .</a:t>
            </a:r>
          </a:p>
          <a:p>
            <a:pPr>
              <a:buNone/>
            </a:pPr>
            <a:r>
              <a:rPr lang="ru-RU" sz="2800" dirty="0" smtClean="0">
                <a:latin typeface="Times New Roman" pitchFamily="18" charset="0"/>
                <a:cs typeface="Times New Roman" pitchFamily="18" charset="0"/>
              </a:rPr>
              <a:t>Река – </a:t>
            </a:r>
            <a:r>
              <a:rPr lang="ru-RU" sz="2800" dirty="0" err="1" smtClean="0">
                <a:latin typeface="Times New Roman" pitchFamily="18" charset="0"/>
                <a:cs typeface="Times New Roman" pitchFamily="18" charset="0"/>
              </a:rPr>
              <a:t>р</a:t>
            </a:r>
            <a:r>
              <a:rPr lang="en-US" sz="2800" dirty="0" smtClean="0">
                <a:latin typeface="Times New Roman" pitchFamily="18" charset="0"/>
                <a:cs typeface="Times New Roman" pitchFamily="18" charset="0"/>
              </a:rPr>
              <a:t>é</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р</a:t>
            </a:r>
            <a:r>
              <a:rPr lang="en-US" sz="2800" dirty="0" smtClean="0">
                <a:latin typeface="Times New Roman" pitchFamily="18" charset="0"/>
                <a:cs typeface="Times New Roman" pitchFamily="18" charset="0"/>
              </a:rPr>
              <a:t>é</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р</a:t>
            </a:r>
            <a:r>
              <a:rPr lang="en-US" sz="2800" dirty="0" smtClean="0">
                <a:latin typeface="Times New Roman" pitchFamily="18" charset="0"/>
                <a:cs typeface="Times New Roman" pitchFamily="18" charset="0"/>
              </a:rPr>
              <a:t>é</a:t>
            </a:r>
            <a:r>
              <a:rPr lang="ru-RU" sz="2800" dirty="0" smtClean="0">
                <a:latin typeface="Times New Roman" pitchFamily="18" charset="0"/>
                <a:cs typeface="Times New Roman" pitchFamily="18" charset="0"/>
              </a:rPr>
              <a:t>… .</a:t>
            </a:r>
          </a:p>
          <a:p>
            <a:pPr>
              <a:buNone/>
            </a:pPr>
            <a:r>
              <a:rPr lang="ru-RU" sz="2800" dirty="0" smtClean="0">
                <a:latin typeface="Times New Roman" pitchFamily="18" charset="0"/>
                <a:cs typeface="Times New Roman" pitchFamily="18" charset="0"/>
              </a:rPr>
              <a:t>Трава – </a:t>
            </a:r>
            <a:r>
              <a:rPr lang="ru-RU" sz="2800" dirty="0" err="1" smtClean="0">
                <a:latin typeface="Times New Roman" pitchFamily="18" charset="0"/>
                <a:cs typeface="Times New Roman" pitchFamily="18" charset="0"/>
              </a:rPr>
              <a:t>тр</a:t>
            </a:r>
            <a:r>
              <a:rPr lang="el-GR" sz="2800" dirty="0" smtClean="0">
                <a:latin typeface="Times New Roman" pitchFamily="18" charset="0"/>
                <a:cs typeface="Times New Roman" pitchFamily="18" charset="0"/>
              </a:rPr>
              <a:t>á</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тр</a:t>
            </a:r>
            <a:r>
              <a:rPr lang="el-GR" sz="2800" dirty="0" smtClean="0">
                <a:latin typeface="Times New Roman" pitchFamily="18" charset="0"/>
                <a:cs typeface="Times New Roman" pitchFamily="18" charset="0"/>
              </a:rPr>
              <a:t>á</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тр</a:t>
            </a:r>
            <a:r>
              <a:rPr lang="el-GR" sz="2800" dirty="0" smtClean="0">
                <a:latin typeface="Times New Roman" pitchFamily="18" charset="0"/>
                <a:cs typeface="Times New Roman" pitchFamily="18" charset="0"/>
              </a:rPr>
              <a:t>á</a:t>
            </a:r>
            <a:r>
              <a:rPr lang="ru-RU" sz="2800" dirty="0" smtClean="0">
                <a:latin typeface="Times New Roman" pitchFamily="18" charset="0"/>
                <a:cs typeface="Times New Roman" pitchFamily="18" charset="0"/>
              </a:rPr>
              <a:t>….</a:t>
            </a:r>
          </a:p>
          <a:p>
            <a:pPr>
              <a:buNone/>
            </a:pPr>
            <a:r>
              <a:rPr lang="ru-RU" sz="2800" dirty="0" smtClean="0">
                <a:latin typeface="Times New Roman" pitchFamily="18" charset="0"/>
                <a:cs typeface="Times New Roman" pitchFamily="18" charset="0"/>
              </a:rPr>
              <a:t>Плита – </a:t>
            </a:r>
            <a:r>
              <a:rPr lang="ru-RU" sz="2800" dirty="0" err="1" smtClean="0">
                <a:latin typeface="Times New Roman" pitchFamily="18" charset="0"/>
                <a:cs typeface="Times New Roman" pitchFamily="18" charset="0"/>
              </a:rPr>
              <a:t>пл</a:t>
            </a:r>
            <a:r>
              <a:rPr lang="en-US" sz="2800" dirty="0" smtClean="0">
                <a:latin typeface="Times New Roman" pitchFamily="18" charset="0"/>
                <a:cs typeface="Times New Roman" pitchFamily="18" charset="0"/>
              </a:rPr>
              <a:t>ú</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пл</a:t>
            </a:r>
            <a:r>
              <a:rPr lang="en-US" sz="2800" dirty="0" smtClean="0">
                <a:latin typeface="Times New Roman" pitchFamily="18" charset="0"/>
                <a:cs typeface="Times New Roman" pitchFamily="18" charset="0"/>
              </a:rPr>
              <a:t>ú</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пл</a:t>
            </a:r>
            <a:r>
              <a:rPr lang="en-US" sz="2800" dirty="0" smtClean="0">
                <a:latin typeface="Times New Roman" pitchFamily="18" charset="0"/>
                <a:cs typeface="Times New Roman" pitchFamily="18" charset="0"/>
              </a:rPr>
              <a:t>ú</a:t>
            </a:r>
            <a:r>
              <a:rPr lang="ru-RU" sz="2800" dirty="0" smtClean="0">
                <a:latin typeface="Times New Roman" pitchFamily="18" charset="0"/>
                <a:cs typeface="Times New Roman" pitchFamily="18" charset="0"/>
              </a:rPr>
              <a:t>….</a:t>
            </a:r>
          </a:p>
          <a:p>
            <a:pPr>
              <a:buNone/>
            </a:pPr>
            <a:endParaRPr lang="ru-RU" sz="28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357158" y="500042"/>
            <a:ext cx="8183880" cy="1051560"/>
          </a:xfrm>
        </p:spPr>
        <p:txBody>
          <a:bodyPr>
            <a:normAutofit fontScale="90000"/>
          </a:bodyPr>
          <a:lstStyle/>
          <a:p>
            <a:r>
              <a:rPr lang="ru-RU" sz="2800" dirty="0" smtClean="0">
                <a:solidFill>
                  <a:srgbClr val="FF0000"/>
                </a:solidFill>
                <a:latin typeface="Times New Roman" pitchFamily="18" charset="0"/>
                <a:cs typeface="Times New Roman" pitchFamily="18" charset="0"/>
              </a:rPr>
              <a:t>Задание 4.</a:t>
            </a:r>
            <a:br>
              <a:rPr lang="ru-RU" sz="2800" dirty="0" smtClean="0">
                <a:solidFill>
                  <a:srgbClr val="FF0000"/>
                </a:solidFill>
                <a:latin typeface="Times New Roman" pitchFamily="18" charset="0"/>
                <a:cs typeface="Times New Roman" pitchFamily="18" charset="0"/>
              </a:rPr>
            </a:br>
            <a:r>
              <a:rPr lang="ru-RU" sz="2800" dirty="0" smtClean="0">
                <a:solidFill>
                  <a:srgbClr val="FF0000"/>
                </a:solidFill>
                <a:latin typeface="Times New Roman" pitchFamily="18" charset="0"/>
                <a:cs typeface="Times New Roman" pitchFamily="18" charset="0"/>
              </a:rPr>
              <a:t> Прочитайте однокоренные слова. Напишите их в порядке указанных значений. Выделите корень </a:t>
            </a:r>
            <a:endParaRPr lang="ru-RU" sz="2800" dirty="0">
              <a:solidFill>
                <a:srgbClr val="FF0000"/>
              </a:solidFill>
              <a:latin typeface="Times New Roman" pitchFamily="18" charset="0"/>
              <a:cs typeface="Times New Roman" pitchFamily="18" charset="0"/>
            </a:endParaRPr>
          </a:p>
        </p:txBody>
      </p:sp>
      <p:sp>
        <p:nvSpPr>
          <p:cNvPr id="2" name="Содержимое 1"/>
          <p:cNvSpPr>
            <a:spLocks noGrp="1"/>
          </p:cNvSpPr>
          <p:nvPr>
            <p:ph idx="1"/>
          </p:nvPr>
        </p:nvSpPr>
        <p:spPr>
          <a:xfrm>
            <a:off x="500034" y="1643050"/>
            <a:ext cx="8183880" cy="4714908"/>
          </a:xfrm>
        </p:spPr>
        <p:txBody>
          <a:bodyPr/>
          <a:lstStyle/>
          <a:p>
            <a:pPr>
              <a:buNone/>
            </a:pPr>
            <a:r>
              <a:rPr lang="ru-RU" dirty="0" smtClean="0">
                <a:latin typeface="Times New Roman" pitchFamily="18" charset="0"/>
                <a:cs typeface="Times New Roman" pitchFamily="18" charset="0"/>
              </a:rPr>
              <a:t>Лесник, лесина, подлесок, перелесок, лесистый (берег)</a:t>
            </a:r>
          </a:p>
          <a:p>
            <a:pPr>
              <a:buNone/>
            </a:pPr>
            <a:r>
              <a:rPr lang="ru-RU" dirty="0" smtClean="0">
                <a:latin typeface="Times New Roman" pitchFamily="18" charset="0"/>
                <a:cs typeface="Times New Roman" pitchFamily="18" charset="0"/>
              </a:rPr>
              <a:t>________  </a:t>
            </a:r>
            <a:r>
              <a:rPr lang="ru-RU" sz="2400" dirty="0" smtClean="0">
                <a:latin typeface="Times New Roman" pitchFamily="18" charset="0"/>
                <a:cs typeface="Times New Roman" pitchFamily="18" charset="0"/>
              </a:rPr>
              <a:t>- срубленное дерево, идущее на постройку.</a:t>
            </a:r>
          </a:p>
          <a:p>
            <a:pPr>
              <a:buNone/>
            </a:pPr>
            <a:r>
              <a:rPr lang="ru-RU" sz="2400" dirty="0" smtClean="0">
                <a:latin typeface="Times New Roman" pitchFamily="18" charset="0"/>
                <a:cs typeface="Times New Roman" pitchFamily="18" charset="0"/>
              </a:rPr>
              <a:t>__________  - участок, заросший лесом.</a:t>
            </a:r>
          </a:p>
          <a:p>
            <a:pPr>
              <a:buNone/>
            </a:pPr>
            <a:r>
              <a:rPr lang="ru-RU" sz="2400" dirty="0" smtClean="0">
                <a:latin typeface="Times New Roman" pitchFamily="18" charset="0"/>
                <a:cs typeface="Times New Roman" pitchFamily="18" charset="0"/>
              </a:rPr>
              <a:t>__________ - лесной сторож.</a:t>
            </a:r>
          </a:p>
          <a:p>
            <a:pPr>
              <a:buNone/>
            </a:pPr>
            <a:r>
              <a:rPr lang="ru-RU" sz="2400" dirty="0" smtClean="0">
                <a:latin typeface="Times New Roman" pitchFamily="18" charset="0"/>
                <a:cs typeface="Times New Roman" pitchFamily="18" charset="0"/>
              </a:rPr>
              <a:t>__________ - кусты, мелкие деревья, которые растут под ветвями больших деревьев леса.</a:t>
            </a:r>
          </a:p>
          <a:p>
            <a:pPr>
              <a:buNone/>
            </a:pPr>
            <a:r>
              <a:rPr lang="ru-RU" sz="2400" dirty="0" smtClean="0">
                <a:latin typeface="Times New Roman" pitchFamily="18" charset="0"/>
                <a:cs typeface="Times New Roman" pitchFamily="18" charset="0"/>
              </a:rPr>
              <a:t>__________ - редкий лес.</a:t>
            </a:r>
            <a:endParaRPr lang="ru-RU" sz="24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214282" y="642918"/>
            <a:ext cx="8183880" cy="1034404"/>
          </a:xfrm>
        </p:spPr>
        <p:txBody>
          <a:bodyPr>
            <a:normAutofit fontScale="90000"/>
          </a:bodyPr>
          <a:lstStyle/>
          <a:p>
            <a:r>
              <a:rPr lang="ru-RU" sz="2800" dirty="0" smtClean="0">
                <a:solidFill>
                  <a:srgbClr val="FF0000"/>
                </a:solidFill>
                <a:latin typeface="Times New Roman" pitchFamily="18" charset="0"/>
                <a:cs typeface="Times New Roman" pitchFamily="18" charset="0"/>
              </a:rPr>
              <a:t>Задание 5.</a:t>
            </a:r>
            <a:br>
              <a:rPr lang="ru-RU" sz="2800" dirty="0" smtClean="0">
                <a:solidFill>
                  <a:srgbClr val="FF0000"/>
                </a:solidFill>
                <a:latin typeface="Times New Roman" pitchFamily="18" charset="0"/>
                <a:cs typeface="Times New Roman" pitchFamily="18" charset="0"/>
              </a:rPr>
            </a:br>
            <a:r>
              <a:rPr lang="ru-RU" sz="2800" dirty="0" smtClean="0">
                <a:solidFill>
                  <a:srgbClr val="FF0000"/>
                </a:solidFill>
                <a:latin typeface="Times New Roman" pitchFamily="18" charset="0"/>
                <a:cs typeface="Times New Roman" pitchFamily="18" charset="0"/>
              </a:rPr>
              <a:t> Подберите т напишите однокоренные слова с указанным корнем. Выделите его в однокоренных словах</a:t>
            </a:r>
            <a:endParaRPr lang="ru-RU" sz="2800" dirty="0">
              <a:solidFill>
                <a:srgbClr val="FF0000"/>
              </a:solidFill>
              <a:latin typeface="Times New Roman" pitchFamily="18" charset="0"/>
              <a:cs typeface="Times New Roman" pitchFamily="18" charset="0"/>
            </a:endParaRPr>
          </a:p>
        </p:txBody>
      </p:sp>
      <p:sp>
        <p:nvSpPr>
          <p:cNvPr id="2" name="Содержимое 1"/>
          <p:cNvSpPr>
            <a:spLocks noGrp="1"/>
          </p:cNvSpPr>
          <p:nvPr>
            <p:ph idx="1"/>
          </p:nvPr>
        </p:nvSpPr>
        <p:spPr>
          <a:xfrm>
            <a:off x="500034" y="1357298"/>
            <a:ext cx="8183880" cy="4187952"/>
          </a:xfrm>
        </p:spPr>
        <p:txBody>
          <a:bodyPr>
            <a:normAutofit fontScale="92500"/>
          </a:bodyPr>
          <a:lstStyle/>
          <a:p>
            <a:pPr>
              <a:buNone/>
            </a:pPr>
            <a:r>
              <a:rPr lang="ru-RU" dirty="0" smtClean="0">
                <a:latin typeface="Times New Roman" pitchFamily="18" charset="0"/>
                <a:cs typeface="Times New Roman" pitchFamily="18" charset="0"/>
              </a:rPr>
              <a:t>                     тот, кто любит собирать грибы - _________ </a:t>
            </a:r>
          </a:p>
          <a:p>
            <a:endParaRPr lang="ru-RU" dirty="0" smtClean="0">
              <a:latin typeface="Times New Roman" pitchFamily="18" charset="0"/>
              <a:cs typeface="Times New Roman" pitchFamily="18" charset="0"/>
            </a:endParaRPr>
          </a:p>
          <a:p>
            <a:pPr>
              <a:buNone/>
            </a:pPr>
            <a:r>
              <a:rPr lang="ru-RU" dirty="0" smtClean="0">
                <a:latin typeface="Times New Roman" pitchFamily="18" charset="0"/>
                <a:cs typeface="Times New Roman" pitchFamily="18" charset="0"/>
              </a:rPr>
              <a:t>  Гриб           маленький грибок  -                     _________  </a:t>
            </a:r>
          </a:p>
          <a:p>
            <a:endParaRPr lang="ru-RU" dirty="0" smtClean="0">
              <a:latin typeface="Times New Roman" pitchFamily="18" charset="0"/>
              <a:cs typeface="Times New Roman" pitchFamily="18" charset="0"/>
            </a:endParaRPr>
          </a:p>
          <a:p>
            <a:pPr>
              <a:buNone/>
            </a:pPr>
            <a:r>
              <a:rPr lang="ru-RU" dirty="0" smtClean="0">
                <a:latin typeface="Times New Roman" pitchFamily="18" charset="0"/>
                <a:cs typeface="Times New Roman" pitchFamily="18" charset="0"/>
              </a:rPr>
              <a:t>                     часть гриба под землёй -             _________</a:t>
            </a:r>
          </a:p>
          <a:p>
            <a:endParaRPr lang="ru-RU" dirty="0" smtClean="0">
              <a:latin typeface="Times New Roman" pitchFamily="18" charset="0"/>
              <a:cs typeface="Times New Roman" pitchFamily="18" charset="0"/>
            </a:endParaRPr>
          </a:p>
          <a:p>
            <a:pPr>
              <a:buNone/>
            </a:pPr>
            <a:r>
              <a:rPr lang="ru-RU" dirty="0" smtClean="0">
                <a:latin typeface="Times New Roman" pitchFamily="18" charset="0"/>
                <a:cs typeface="Times New Roman" pitchFamily="18" charset="0"/>
              </a:rPr>
              <a:t>                          мастер по починке часов -      _________ </a:t>
            </a:r>
          </a:p>
          <a:p>
            <a:pPr>
              <a:buNone/>
            </a:pPr>
            <a:r>
              <a:rPr lang="ru-RU" dirty="0" smtClean="0">
                <a:latin typeface="Times New Roman" pitchFamily="18" charset="0"/>
                <a:cs typeface="Times New Roman" pitchFamily="18" charset="0"/>
              </a:rPr>
              <a:t>Час                                                                                  </a:t>
            </a:r>
          </a:p>
          <a:p>
            <a:pPr>
              <a:buNone/>
            </a:pPr>
            <a:r>
              <a:rPr lang="ru-RU" dirty="0" smtClean="0">
                <a:latin typeface="Times New Roman" pitchFamily="18" charset="0"/>
                <a:cs typeface="Times New Roman" pitchFamily="18" charset="0"/>
              </a:rPr>
              <a:t>                        солдат, стоящий на посту -        _________ </a:t>
            </a:r>
            <a:endParaRPr lang="ru-RU" dirty="0">
              <a:latin typeface="Times New Roman" pitchFamily="18" charset="0"/>
              <a:cs typeface="Times New Roman" pitchFamily="18" charset="0"/>
            </a:endParaRPr>
          </a:p>
        </p:txBody>
      </p:sp>
      <p:sp>
        <p:nvSpPr>
          <p:cNvPr id="4" name="Выноска со стрелкой вправо 3"/>
          <p:cNvSpPr/>
          <p:nvPr/>
        </p:nvSpPr>
        <p:spPr>
          <a:xfrm>
            <a:off x="1691680" y="1628800"/>
            <a:ext cx="914400" cy="2232248"/>
          </a:xfrm>
          <a:prstGeom prst="rightArrowCallout">
            <a:avLst>
              <a:gd name="adj1" fmla="val 25000"/>
              <a:gd name="adj2" fmla="val 25000"/>
              <a:gd name="adj3" fmla="val 25000"/>
              <a:gd name="adj4" fmla="val 6497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Выноска со стрелкой вправо 5"/>
          <p:cNvSpPr/>
          <p:nvPr/>
        </p:nvSpPr>
        <p:spPr>
          <a:xfrm>
            <a:off x="1691680" y="4365104"/>
            <a:ext cx="842392" cy="1584176"/>
          </a:xfrm>
          <a:prstGeom prst="rightArrow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357158" y="1000108"/>
            <a:ext cx="8183880" cy="1051560"/>
          </a:xfrm>
        </p:spPr>
        <p:txBody>
          <a:bodyPr>
            <a:normAutofit fontScale="90000"/>
          </a:bodyPr>
          <a:lstStyle/>
          <a:p>
            <a:r>
              <a:rPr lang="ru-RU" sz="2800" dirty="0" smtClean="0">
                <a:solidFill>
                  <a:srgbClr val="FF0000"/>
                </a:solidFill>
                <a:latin typeface="Times New Roman" pitchFamily="18" charset="0"/>
                <a:cs typeface="Times New Roman" pitchFamily="18" charset="0"/>
              </a:rPr>
              <a:t>Задание 6.</a:t>
            </a:r>
            <a:br>
              <a:rPr lang="ru-RU" sz="2800" dirty="0" smtClean="0">
                <a:solidFill>
                  <a:srgbClr val="FF0000"/>
                </a:solidFill>
                <a:latin typeface="Times New Roman" pitchFamily="18" charset="0"/>
                <a:cs typeface="Times New Roman" pitchFamily="18" charset="0"/>
              </a:rPr>
            </a:br>
            <a:r>
              <a:rPr lang="ru-RU" sz="2800" dirty="0" smtClean="0">
                <a:solidFill>
                  <a:srgbClr val="FF0000"/>
                </a:solidFill>
                <a:latin typeface="Times New Roman" pitchFamily="18" charset="0"/>
                <a:cs typeface="Times New Roman" pitchFamily="18" charset="0"/>
              </a:rPr>
              <a:t> Прочитайте пословицы и поговорки. Объясните их смысл. Подчеркните однокоренные слова. Выделите в них корень </a:t>
            </a:r>
            <a:endParaRPr lang="ru-RU" sz="2800" dirty="0">
              <a:solidFill>
                <a:srgbClr val="FF0000"/>
              </a:solidFill>
              <a:latin typeface="Times New Roman" pitchFamily="18" charset="0"/>
              <a:cs typeface="Times New Roman" pitchFamily="18" charset="0"/>
            </a:endParaRPr>
          </a:p>
        </p:txBody>
      </p:sp>
      <p:sp>
        <p:nvSpPr>
          <p:cNvPr id="2" name="Содержимое 1"/>
          <p:cNvSpPr>
            <a:spLocks noGrp="1"/>
          </p:cNvSpPr>
          <p:nvPr>
            <p:ph idx="1"/>
          </p:nvPr>
        </p:nvSpPr>
        <p:spPr>
          <a:xfrm>
            <a:off x="500034" y="2000240"/>
            <a:ext cx="8183880" cy="4187952"/>
          </a:xfrm>
        </p:spPr>
        <p:txBody>
          <a:bodyPr/>
          <a:lstStyle/>
          <a:p>
            <a:pPr>
              <a:buNone/>
            </a:pPr>
            <a:r>
              <a:rPr lang="ru-RU" dirty="0" smtClean="0">
                <a:latin typeface="Times New Roman" pitchFamily="18" charset="0"/>
                <a:cs typeface="Times New Roman" pitchFamily="18" charset="0"/>
              </a:rPr>
              <a:t>  С ложью правда не дружит.</a:t>
            </a:r>
          </a:p>
          <a:p>
            <a:pPr>
              <a:buNone/>
            </a:pPr>
            <a:r>
              <a:rPr lang="ru-RU" dirty="0" smtClean="0">
                <a:latin typeface="Times New Roman" pitchFamily="18" charset="0"/>
                <a:cs typeface="Times New Roman" pitchFamily="18" charset="0"/>
              </a:rPr>
              <a:t>  В дружном коллективе дела спорятся.</a:t>
            </a:r>
          </a:p>
          <a:p>
            <a:pPr>
              <a:buNone/>
            </a:pPr>
            <a:r>
              <a:rPr lang="ru-RU" dirty="0" smtClean="0">
                <a:latin typeface="Times New Roman" pitchFamily="18" charset="0"/>
                <a:cs typeface="Times New Roman" pitchFamily="18" charset="0"/>
              </a:rPr>
              <a:t>  Прочёл книжку – с другом встретился.</a:t>
            </a:r>
          </a:p>
          <a:p>
            <a:pPr>
              <a:buNone/>
            </a:pPr>
            <a:r>
              <a:rPr lang="ru-RU" dirty="0" smtClean="0">
                <a:latin typeface="Times New Roman" pitchFamily="18" charset="0"/>
                <a:cs typeface="Times New Roman" pitchFamily="18" charset="0"/>
              </a:rPr>
              <a:t>  Умей дорожить дружбой.</a:t>
            </a:r>
            <a:endParaRPr lang="ru-RU"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285720" y="357166"/>
            <a:ext cx="8183880" cy="1051560"/>
          </a:xfrm>
        </p:spPr>
        <p:txBody>
          <a:bodyPr>
            <a:normAutofit fontScale="90000"/>
          </a:bodyPr>
          <a:lstStyle/>
          <a:p>
            <a:r>
              <a:rPr lang="ru-RU" sz="2800" dirty="0" smtClean="0">
                <a:solidFill>
                  <a:srgbClr val="FF0000"/>
                </a:solidFill>
                <a:latin typeface="Times New Roman" pitchFamily="18" charset="0"/>
                <a:cs typeface="Times New Roman" pitchFamily="18" charset="0"/>
              </a:rPr>
              <a:t>Задание 7.</a:t>
            </a:r>
            <a:br>
              <a:rPr lang="ru-RU" sz="2800" dirty="0" smtClean="0">
                <a:solidFill>
                  <a:srgbClr val="FF0000"/>
                </a:solidFill>
                <a:latin typeface="Times New Roman" pitchFamily="18" charset="0"/>
                <a:cs typeface="Times New Roman" pitchFamily="18" charset="0"/>
              </a:rPr>
            </a:br>
            <a:r>
              <a:rPr lang="ru-RU" sz="2800" dirty="0" smtClean="0">
                <a:solidFill>
                  <a:srgbClr val="FF0000"/>
                </a:solidFill>
                <a:latin typeface="Times New Roman" pitchFamily="18" charset="0"/>
                <a:cs typeface="Times New Roman" pitchFamily="18" charset="0"/>
              </a:rPr>
              <a:t> Спишите слова. Выделите корень. Подчеркните проверочные слова </a:t>
            </a:r>
            <a:endParaRPr lang="ru-RU" sz="2800" dirty="0">
              <a:solidFill>
                <a:srgbClr val="FF0000"/>
              </a:solidFill>
              <a:latin typeface="Times New Roman" pitchFamily="18" charset="0"/>
              <a:cs typeface="Times New Roman" pitchFamily="18" charset="0"/>
            </a:endParaRPr>
          </a:p>
        </p:txBody>
      </p:sp>
      <p:sp>
        <p:nvSpPr>
          <p:cNvPr id="2" name="Содержимое 1"/>
          <p:cNvSpPr>
            <a:spLocks noGrp="1"/>
          </p:cNvSpPr>
          <p:nvPr>
            <p:ph idx="1"/>
          </p:nvPr>
        </p:nvSpPr>
        <p:spPr>
          <a:xfrm>
            <a:off x="428596" y="1500174"/>
            <a:ext cx="8183880" cy="4187952"/>
          </a:xfrm>
        </p:spPr>
        <p:txBody>
          <a:bodyPr/>
          <a:lstStyle/>
          <a:p>
            <a:pPr>
              <a:buNone/>
            </a:pPr>
            <a:r>
              <a:rPr lang="ru-RU" dirty="0" smtClean="0">
                <a:latin typeface="Times New Roman" pitchFamily="18" charset="0"/>
                <a:cs typeface="Times New Roman" pitchFamily="18" charset="0"/>
              </a:rPr>
              <a:t>* Ледник, лёд, ледниковый, ледяной, надлёдный (лов), наледь, заледенеть.</a:t>
            </a:r>
          </a:p>
          <a:p>
            <a:endParaRPr lang="ru-RU" dirty="0" smtClean="0">
              <a:latin typeface="Times New Roman" pitchFamily="18" charset="0"/>
              <a:cs typeface="Times New Roman" pitchFamily="18" charset="0"/>
            </a:endParaRPr>
          </a:p>
          <a:p>
            <a:pPr>
              <a:buNone/>
            </a:pPr>
            <a:r>
              <a:rPr lang="ru-RU" dirty="0" smtClean="0">
                <a:latin typeface="Times New Roman" pitchFamily="18" charset="0"/>
                <a:cs typeface="Times New Roman" pitchFamily="18" charset="0"/>
              </a:rPr>
              <a:t>* Белить, беляк, белок, белизна, побелка, белила, белый, беловой, белеть.</a:t>
            </a:r>
          </a:p>
          <a:p>
            <a:endParaRPr lang="ru-RU" dirty="0" smtClean="0">
              <a:latin typeface="Times New Roman" pitchFamily="18" charset="0"/>
              <a:cs typeface="Times New Roman" pitchFamily="18" charset="0"/>
            </a:endParaRPr>
          </a:p>
          <a:p>
            <a:pPr>
              <a:buNone/>
            </a:pPr>
            <a:r>
              <a:rPr lang="ru-RU" dirty="0" smtClean="0">
                <a:latin typeface="Times New Roman" pitchFamily="18" charset="0"/>
                <a:cs typeface="Times New Roman" pitchFamily="18" charset="0"/>
              </a:rPr>
              <a:t>* Тишина, тихий, затишье, тихоня, тихо, потихоньку, исподтишка.</a:t>
            </a:r>
            <a:endParaRPr lang="ru-RU"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357158" y="428604"/>
            <a:ext cx="8183880" cy="1051560"/>
          </a:xfrm>
        </p:spPr>
        <p:txBody>
          <a:bodyPr>
            <a:normAutofit/>
          </a:bodyPr>
          <a:lstStyle/>
          <a:p>
            <a:r>
              <a:rPr lang="ru-RU" sz="2400" dirty="0" smtClean="0">
                <a:solidFill>
                  <a:srgbClr val="FF0000"/>
                </a:solidFill>
                <a:latin typeface="Times New Roman" pitchFamily="18" charset="0"/>
                <a:cs typeface="Times New Roman" pitchFamily="18" charset="0"/>
              </a:rPr>
              <a:t>Задание 8.</a:t>
            </a:r>
            <a:br>
              <a:rPr lang="ru-RU" sz="2400" dirty="0" smtClean="0">
                <a:solidFill>
                  <a:srgbClr val="FF0000"/>
                </a:solidFill>
                <a:latin typeface="Times New Roman" pitchFamily="18" charset="0"/>
                <a:cs typeface="Times New Roman" pitchFamily="18" charset="0"/>
              </a:rPr>
            </a:br>
            <a:r>
              <a:rPr lang="ru-RU" sz="2400" dirty="0" smtClean="0">
                <a:solidFill>
                  <a:srgbClr val="FF0000"/>
                </a:solidFill>
                <a:latin typeface="Times New Roman" pitchFamily="18" charset="0"/>
                <a:cs typeface="Times New Roman" pitchFamily="18" charset="0"/>
              </a:rPr>
              <a:t> Прочитайте, найдите лишнее слово</a:t>
            </a:r>
            <a:endParaRPr lang="ru-RU" sz="2400" dirty="0">
              <a:solidFill>
                <a:srgbClr val="FF0000"/>
              </a:solidFill>
              <a:latin typeface="Times New Roman" pitchFamily="18" charset="0"/>
              <a:cs typeface="Times New Roman" pitchFamily="18" charset="0"/>
            </a:endParaRPr>
          </a:p>
        </p:txBody>
      </p:sp>
      <p:sp>
        <p:nvSpPr>
          <p:cNvPr id="2" name="Содержимое 1"/>
          <p:cNvSpPr>
            <a:spLocks noGrp="1"/>
          </p:cNvSpPr>
          <p:nvPr>
            <p:ph idx="1"/>
          </p:nvPr>
        </p:nvSpPr>
        <p:spPr>
          <a:xfrm>
            <a:off x="428596" y="1500174"/>
            <a:ext cx="8183880" cy="4187952"/>
          </a:xfrm>
        </p:spPr>
        <p:txBody>
          <a:bodyPr/>
          <a:lstStyle/>
          <a:p>
            <a:pPr>
              <a:buNone/>
            </a:pPr>
            <a:r>
              <a:rPr lang="ru-RU" dirty="0" smtClean="0">
                <a:latin typeface="Times New Roman" pitchFamily="18" charset="0"/>
                <a:cs typeface="Times New Roman" pitchFamily="18" charset="0"/>
              </a:rPr>
              <a:t>  Борьба, борец, бороться, воевать.</a:t>
            </a:r>
          </a:p>
          <a:p>
            <a:pPr>
              <a:buNone/>
            </a:pPr>
            <a:r>
              <a:rPr lang="ru-RU" dirty="0" smtClean="0">
                <a:latin typeface="Times New Roman" pitchFamily="18" charset="0"/>
                <a:cs typeface="Times New Roman" pitchFamily="18" charset="0"/>
              </a:rPr>
              <a:t>  Весельчак, весёлый, радостный, веселье.</a:t>
            </a:r>
          </a:p>
          <a:p>
            <a:pPr>
              <a:buNone/>
            </a:pPr>
            <a:r>
              <a:rPr lang="ru-RU" dirty="0" smtClean="0">
                <a:latin typeface="Times New Roman" pitchFamily="18" charset="0"/>
                <a:cs typeface="Times New Roman" pitchFamily="18" charset="0"/>
              </a:rPr>
              <a:t>  Вражда, враг, противник, вражеский.</a:t>
            </a:r>
          </a:p>
          <a:p>
            <a:pPr>
              <a:buNone/>
            </a:pPr>
            <a:r>
              <a:rPr lang="ru-RU" dirty="0" smtClean="0">
                <a:latin typeface="Times New Roman" pitchFamily="18" charset="0"/>
                <a:cs typeface="Times New Roman" pitchFamily="18" charset="0"/>
              </a:rPr>
              <a:t>  Дорога, путь, подорожник, дорожный.</a:t>
            </a:r>
          </a:p>
          <a:p>
            <a:pPr>
              <a:buNone/>
            </a:pPr>
            <a:r>
              <a:rPr lang="ru-RU" dirty="0" smtClean="0">
                <a:latin typeface="Times New Roman" pitchFamily="18" charset="0"/>
                <a:cs typeface="Times New Roman" pitchFamily="18" charset="0"/>
              </a:rPr>
              <a:t>  Ходить, ходьба, переход, шагать.</a:t>
            </a:r>
          </a:p>
          <a:p>
            <a:pPr>
              <a:buNone/>
            </a:pPr>
            <a:r>
              <a:rPr lang="ru-RU" dirty="0" smtClean="0">
                <a:latin typeface="Times New Roman" pitchFamily="18" charset="0"/>
                <a:cs typeface="Times New Roman" pitchFamily="18" charset="0"/>
              </a:rPr>
              <a:t>  Сторожить, сторожка, сторож, охранять.</a:t>
            </a:r>
            <a:endParaRPr lang="ru-RU"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357158" y="428604"/>
            <a:ext cx="8183880" cy="1051560"/>
          </a:xfrm>
        </p:spPr>
        <p:txBody>
          <a:bodyPr>
            <a:normAutofit/>
          </a:bodyPr>
          <a:lstStyle/>
          <a:p>
            <a:r>
              <a:rPr lang="ru-RU" sz="2400" dirty="0" smtClean="0">
                <a:solidFill>
                  <a:srgbClr val="FF0000"/>
                </a:solidFill>
                <a:latin typeface="Times New Roman" pitchFamily="18" charset="0"/>
                <a:cs typeface="Times New Roman" pitchFamily="18" charset="0"/>
              </a:rPr>
              <a:t>Задание 9.</a:t>
            </a:r>
            <a:br>
              <a:rPr lang="ru-RU" sz="2400" dirty="0" smtClean="0">
                <a:solidFill>
                  <a:srgbClr val="FF0000"/>
                </a:solidFill>
                <a:latin typeface="Times New Roman" pitchFamily="18" charset="0"/>
                <a:cs typeface="Times New Roman" pitchFamily="18" charset="0"/>
              </a:rPr>
            </a:br>
            <a:r>
              <a:rPr lang="ru-RU" sz="2400" dirty="0" smtClean="0">
                <a:solidFill>
                  <a:srgbClr val="FF0000"/>
                </a:solidFill>
                <a:latin typeface="Times New Roman" pitchFamily="18" charset="0"/>
                <a:cs typeface="Times New Roman" pitchFamily="18" charset="0"/>
              </a:rPr>
              <a:t> Собери в домик «родственников» слова «ЧИТАТЬ».</a:t>
            </a:r>
            <a:endParaRPr lang="ru-RU" sz="2400" dirty="0">
              <a:solidFill>
                <a:srgbClr val="FF0000"/>
              </a:solidFill>
              <a:latin typeface="Times New Roman" pitchFamily="18" charset="0"/>
              <a:cs typeface="Times New Roman" pitchFamily="18" charset="0"/>
            </a:endParaRPr>
          </a:p>
        </p:txBody>
      </p:sp>
      <p:sp>
        <p:nvSpPr>
          <p:cNvPr id="2" name="Содержимое 1"/>
          <p:cNvSpPr>
            <a:spLocks noGrp="1"/>
          </p:cNvSpPr>
          <p:nvPr>
            <p:ph idx="1"/>
          </p:nvPr>
        </p:nvSpPr>
        <p:spPr>
          <a:xfrm>
            <a:off x="428596" y="1928802"/>
            <a:ext cx="8183880" cy="4187952"/>
          </a:xfrm>
        </p:spPr>
        <p:txBody>
          <a:bodyPr/>
          <a:lstStyle/>
          <a:p>
            <a:pPr>
              <a:buNone/>
            </a:pPr>
            <a:r>
              <a:rPr lang="ru-RU" dirty="0" smtClean="0">
                <a:latin typeface="Times New Roman" pitchFamily="18" charset="0"/>
                <a:cs typeface="Times New Roman" pitchFamily="18" charset="0"/>
              </a:rPr>
              <a:t>* тот, кто читает -                       ____________ </a:t>
            </a:r>
          </a:p>
          <a:p>
            <a:pPr>
              <a:buNone/>
            </a:pPr>
            <a:r>
              <a:rPr lang="ru-RU" dirty="0" smtClean="0">
                <a:latin typeface="Times New Roman" pitchFamily="18" charset="0"/>
                <a:cs typeface="Times New Roman" pitchFamily="18" charset="0"/>
              </a:rPr>
              <a:t>* зал, в котором читают -          _____________ </a:t>
            </a:r>
          </a:p>
          <a:p>
            <a:pPr>
              <a:buNone/>
            </a:pPr>
            <a:r>
              <a:rPr lang="ru-RU" dirty="0" smtClean="0">
                <a:latin typeface="Times New Roman" pitchFamily="18" charset="0"/>
                <a:cs typeface="Times New Roman" pitchFamily="18" charset="0"/>
              </a:rPr>
              <a:t>* книга, которую прочитали -   _____________</a:t>
            </a:r>
            <a:endParaRPr lang="ru-RU"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357158" y="500042"/>
            <a:ext cx="8183880" cy="1051560"/>
          </a:xfrm>
        </p:spPr>
        <p:txBody>
          <a:bodyPr>
            <a:normAutofit fontScale="90000"/>
          </a:bodyPr>
          <a:lstStyle/>
          <a:p>
            <a:r>
              <a:rPr lang="ru-RU" sz="2800" dirty="0" smtClean="0">
                <a:solidFill>
                  <a:srgbClr val="FF0000"/>
                </a:solidFill>
                <a:latin typeface="Times New Roman" pitchFamily="18" charset="0"/>
                <a:cs typeface="Times New Roman" pitchFamily="18" charset="0"/>
              </a:rPr>
              <a:t>Задание 10.</a:t>
            </a:r>
            <a:br>
              <a:rPr lang="ru-RU" sz="2800" dirty="0" smtClean="0">
                <a:solidFill>
                  <a:srgbClr val="FF0000"/>
                </a:solidFill>
                <a:latin typeface="Times New Roman" pitchFamily="18" charset="0"/>
                <a:cs typeface="Times New Roman" pitchFamily="18" charset="0"/>
              </a:rPr>
            </a:br>
            <a:r>
              <a:rPr lang="ru-RU" sz="2800" dirty="0" smtClean="0">
                <a:solidFill>
                  <a:srgbClr val="FF0000"/>
                </a:solidFill>
                <a:latin typeface="Times New Roman" pitchFamily="18" charset="0"/>
                <a:cs typeface="Times New Roman" pitchFamily="18" charset="0"/>
              </a:rPr>
              <a:t>  Спиши слова, вставляя пропущенную букву. Подбери проверочное слово</a:t>
            </a:r>
            <a:endParaRPr lang="ru-RU" sz="2800" dirty="0">
              <a:solidFill>
                <a:srgbClr val="FF0000"/>
              </a:solidFill>
              <a:latin typeface="Times New Roman" pitchFamily="18" charset="0"/>
              <a:cs typeface="Times New Roman" pitchFamily="18" charset="0"/>
            </a:endParaRPr>
          </a:p>
        </p:txBody>
      </p:sp>
      <p:sp>
        <p:nvSpPr>
          <p:cNvPr id="2" name="Содержимое 1"/>
          <p:cNvSpPr>
            <a:spLocks noGrp="1"/>
          </p:cNvSpPr>
          <p:nvPr>
            <p:ph idx="1"/>
          </p:nvPr>
        </p:nvSpPr>
        <p:spPr>
          <a:xfrm>
            <a:off x="395536" y="1556792"/>
            <a:ext cx="8034116" cy="4301100"/>
          </a:xfrm>
        </p:spPr>
        <p:txBody>
          <a:bodyPr>
            <a:normAutofit fontScale="92500" lnSpcReduction="10000"/>
          </a:bodyPr>
          <a:lstStyle/>
          <a:p>
            <a:pPr>
              <a:buNone/>
            </a:pPr>
            <a:r>
              <a:rPr lang="ru-RU" dirty="0" err="1" smtClean="0">
                <a:latin typeface="Times New Roman" pitchFamily="18" charset="0"/>
                <a:cs typeface="Times New Roman" pitchFamily="18" charset="0"/>
              </a:rPr>
              <a:t>Н_члег</a:t>
            </a:r>
            <a:r>
              <a:rPr lang="ru-RU" dirty="0" smtClean="0">
                <a:latin typeface="Times New Roman" pitchFamily="18" charset="0"/>
                <a:cs typeface="Times New Roman" pitchFamily="18" charset="0"/>
              </a:rPr>
              <a:t> -               </a:t>
            </a:r>
            <a:r>
              <a:rPr lang="ru-RU" dirty="0" err="1" smtClean="0">
                <a:latin typeface="Times New Roman" pitchFamily="18" charset="0"/>
                <a:cs typeface="Times New Roman" pitchFamily="18" charset="0"/>
              </a:rPr>
              <a:t>Сн_говик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Бл_стеть</a:t>
            </a:r>
            <a:r>
              <a:rPr lang="ru-RU" dirty="0" smtClean="0">
                <a:latin typeface="Times New Roman" pitchFamily="18" charset="0"/>
                <a:cs typeface="Times New Roman" pitchFamily="18" charset="0"/>
              </a:rPr>
              <a:t> -</a:t>
            </a:r>
          </a:p>
          <a:p>
            <a:pPr>
              <a:buNone/>
            </a:pPr>
            <a:r>
              <a:rPr lang="ru-RU" dirty="0" err="1" smtClean="0">
                <a:latin typeface="Times New Roman" pitchFamily="18" charset="0"/>
                <a:cs typeface="Times New Roman" pitchFamily="18" charset="0"/>
              </a:rPr>
              <a:t>Б_ец</a:t>
            </a:r>
            <a:r>
              <a:rPr lang="ru-RU" dirty="0" smtClean="0">
                <a:latin typeface="Times New Roman" pitchFamily="18" charset="0"/>
                <a:cs typeface="Times New Roman" pitchFamily="18" charset="0"/>
              </a:rPr>
              <a:t> -                   </a:t>
            </a:r>
            <a:r>
              <a:rPr lang="ru-RU" dirty="0" err="1" smtClean="0">
                <a:latin typeface="Times New Roman" pitchFamily="18" charset="0"/>
                <a:cs typeface="Times New Roman" pitchFamily="18" charset="0"/>
              </a:rPr>
              <a:t>Д_лина</a:t>
            </a:r>
            <a:r>
              <a:rPr lang="ru-RU" dirty="0" smtClean="0">
                <a:latin typeface="Times New Roman" pitchFamily="18" charset="0"/>
                <a:cs typeface="Times New Roman" pitchFamily="18" charset="0"/>
              </a:rPr>
              <a:t> -                  </a:t>
            </a:r>
            <a:r>
              <a:rPr lang="ru-RU" dirty="0" err="1" smtClean="0">
                <a:latin typeface="Times New Roman" pitchFamily="18" charset="0"/>
                <a:cs typeface="Times New Roman" pitchFamily="18" charset="0"/>
              </a:rPr>
              <a:t>Вр_дить</a:t>
            </a:r>
            <a:r>
              <a:rPr lang="ru-RU" dirty="0" smtClean="0">
                <a:latin typeface="Times New Roman" pitchFamily="18" charset="0"/>
                <a:cs typeface="Times New Roman" pitchFamily="18" charset="0"/>
              </a:rPr>
              <a:t>-</a:t>
            </a:r>
          </a:p>
          <a:p>
            <a:pPr>
              <a:buNone/>
            </a:pPr>
            <a:r>
              <a:rPr lang="ru-RU" dirty="0" err="1" smtClean="0">
                <a:latin typeface="Times New Roman" pitchFamily="18" charset="0"/>
                <a:cs typeface="Times New Roman" pitchFamily="18" charset="0"/>
              </a:rPr>
              <a:t>С_лач</a:t>
            </a:r>
            <a:r>
              <a:rPr lang="ru-RU" dirty="0" smtClean="0">
                <a:latin typeface="Times New Roman" pitchFamily="18" charset="0"/>
                <a:cs typeface="Times New Roman" pitchFamily="18" charset="0"/>
              </a:rPr>
              <a:t> -                 </a:t>
            </a:r>
            <a:r>
              <a:rPr lang="ru-RU" dirty="0" err="1" smtClean="0">
                <a:latin typeface="Times New Roman" pitchFamily="18" charset="0"/>
                <a:cs typeface="Times New Roman" pitchFamily="18" charset="0"/>
              </a:rPr>
              <a:t>Ст_рик</a:t>
            </a:r>
            <a:r>
              <a:rPr lang="ru-RU" dirty="0" smtClean="0">
                <a:latin typeface="Times New Roman" pitchFamily="18" charset="0"/>
                <a:cs typeface="Times New Roman" pitchFamily="18" charset="0"/>
              </a:rPr>
              <a:t> -                  </a:t>
            </a:r>
            <a:r>
              <a:rPr lang="ru-RU" dirty="0" err="1" smtClean="0">
                <a:latin typeface="Times New Roman" pitchFamily="18" charset="0"/>
                <a:cs typeface="Times New Roman" pitchFamily="18" charset="0"/>
              </a:rPr>
              <a:t>Кл_вать</a:t>
            </a:r>
            <a:r>
              <a:rPr lang="ru-RU" dirty="0" smtClean="0">
                <a:latin typeface="Times New Roman" pitchFamily="18" charset="0"/>
                <a:cs typeface="Times New Roman" pitchFamily="18" charset="0"/>
              </a:rPr>
              <a:t> -</a:t>
            </a:r>
          </a:p>
          <a:p>
            <a:pPr>
              <a:buNone/>
            </a:pPr>
            <a:r>
              <a:rPr lang="ru-RU" dirty="0" err="1" smtClean="0">
                <a:latin typeface="Times New Roman" pitchFamily="18" charset="0"/>
                <a:cs typeface="Times New Roman" pitchFamily="18" charset="0"/>
              </a:rPr>
              <a:t>Б_льё</a:t>
            </a:r>
            <a:r>
              <a:rPr lang="ru-RU" dirty="0" smtClean="0">
                <a:latin typeface="Times New Roman" pitchFamily="18" charset="0"/>
                <a:cs typeface="Times New Roman" pitchFamily="18" charset="0"/>
              </a:rPr>
              <a:t> -                 </a:t>
            </a:r>
            <a:r>
              <a:rPr lang="ru-RU" dirty="0" err="1" smtClean="0">
                <a:latin typeface="Times New Roman" pitchFamily="18" charset="0"/>
                <a:cs typeface="Times New Roman" pitchFamily="18" charset="0"/>
              </a:rPr>
              <a:t>Ч_совой</a:t>
            </a:r>
            <a:r>
              <a:rPr lang="ru-RU" dirty="0" smtClean="0">
                <a:latin typeface="Times New Roman" pitchFamily="18" charset="0"/>
                <a:cs typeface="Times New Roman" pitchFamily="18" charset="0"/>
              </a:rPr>
              <a:t> -                </a:t>
            </a:r>
            <a:r>
              <a:rPr lang="ru-RU" dirty="0" err="1" smtClean="0">
                <a:latin typeface="Times New Roman" pitchFamily="18" charset="0"/>
                <a:cs typeface="Times New Roman" pitchFamily="18" charset="0"/>
              </a:rPr>
              <a:t>Св-стеть</a:t>
            </a:r>
            <a:r>
              <a:rPr lang="ru-RU" dirty="0" smtClean="0">
                <a:latin typeface="Times New Roman" pitchFamily="18" charset="0"/>
                <a:cs typeface="Times New Roman" pitchFamily="18" charset="0"/>
              </a:rPr>
              <a:t>-</a:t>
            </a:r>
          </a:p>
          <a:p>
            <a:pPr>
              <a:buNone/>
            </a:pPr>
            <a:r>
              <a:rPr lang="ru-RU" dirty="0" err="1" smtClean="0">
                <a:latin typeface="Times New Roman" pitchFamily="18" charset="0"/>
                <a:cs typeface="Times New Roman" pitchFamily="18" charset="0"/>
              </a:rPr>
              <a:t>Тр_пьё</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Скр_пач</a:t>
            </a:r>
            <a:r>
              <a:rPr lang="ru-RU" dirty="0" smtClean="0">
                <a:latin typeface="Times New Roman" pitchFamily="18" charset="0"/>
                <a:cs typeface="Times New Roman" pitchFamily="18" charset="0"/>
              </a:rPr>
              <a:t> -                Гл-зной - </a:t>
            </a:r>
          </a:p>
          <a:p>
            <a:pPr>
              <a:buNone/>
            </a:pPr>
            <a:r>
              <a:rPr lang="ru-RU" dirty="0" err="1" smtClean="0">
                <a:latin typeface="Times New Roman" pitchFamily="18" charset="0"/>
                <a:cs typeface="Times New Roman" pitchFamily="18" charset="0"/>
              </a:rPr>
              <a:t>Х_трец</a:t>
            </a:r>
            <a:r>
              <a:rPr lang="ru-RU" dirty="0" smtClean="0">
                <a:latin typeface="Times New Roman" pitchFamily="18" charset="0"/>
                <a:cs typeface="Times New Roman" pitchFamily="18" charset="0"/>
              </a:rPr>
              <a:t> -              </a:t>
            </a:r>
            <a:r>
              <a:rPr lang="ru-RU" dirty="0" err="1" smtClean="0">
                <a:latin typeface="Times New Roman" pitchFamily="18" charset="0"/>
                <a:cs typeface="Times New Roman" pitchFamily="18" charset="0"/>
              </a:rPr>
              <a:t>Т_гач</a:t>
            </a:r>
            <a:r>
              <a:rPr lang="ru-RU" dirty="0" smtClean="0">
                <a:latin typeface="Times New Roman" pitchFamily="18" charset="0"/>
                <a:cs typeface="Times New Roman" pitchFamily="18" charset="0"/>
              </a:rPr>
              <a:t> -                     </a:t>
            </a:r>
            <a:r>
              <a:rPr lang="ru-RU" dirty="0" err="1" smtClean="0">
                <a:latin typeface="Times New Roman" pitchFamily="18" charset="0"/>
                <a:cs typeface="Times New Roman" pitchFamily="18" charset="0"/>
              </a:rPr>
              <a:t>М_рской</a:t>
            </a:r>
            <a:r>
              <a:rPr lang="ru-RU" dirty="0" smtClean="0">
                <a:latin typeface="Times New Roman" pitchFamily="18" charset="0"/>
                <a:cs typeface="Times New Roman" pitchFamily="18" charset="0"/>
              </a:rPr>
              <a:t> -</a:t>
            </a:r>
          </a:p>
          <a:p>
            <a:pPr>
              <a:buNone/>
            </a:pPr>
            <a:r>
              <a:rPr lang="ru-RU" dirty="0" err="1" smtClean="0">
                <a:latin typeface="Times New Roman" pitchFamily="18" charset="0"/>
                <a:cs typeface="Times New Roman" pitchFamily="18" charset="0"/>
              </a:rPr>
              <a:t>Ст_рик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Т_пить</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Л_сной</a:t>
            </a:r>
            <a:r>
              <a:rPr lang="ru-RU" dirty="0" smtClean="0">
                <a:latin typeface="Times New Roman" pitchFamily="18" charset="0"/>
                <a:cs typeface="Times New Roman" pitchFamily="18" charset="0"/>
              </a:rPr>
              <a:t> -  </a:t>
            </a:r>
          </a:p>
          <a:p>
            <a:pPr>
              <a:buNone/>
            </a:pPr>
            <a:r>
              <a:rPr lang="ru-RU" dirty="0" err="1" smtClean="0">
                <a:latin typeface="Times New Roman" pitchFamily="18" charset="0"/>
                <a:cs typeface="Times New Roman" pitchFamily="18" charset="0"/>
              </a:rPr>
              <a:t>К_нина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Скр_петь</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Ст_пной</a:t>
            </a:r>
            <a:r>
              <a:rPr lang="ru-RU" dirty="0" smtClean="0">
                <a:latin typeface="Times New Roman" pitchFamily="18" charset="0"/>
                <a:cs typeface="Times New Roman" pitchFamily="18" charset="0"/>
              </a:rPr>
              <a:t>-</a:t>
            </a:r>
          </a:p>
          <a:p>
            <a:pPr>
              <a:buNone/>
            </a:pPr>
            <a:r>
              <a:rPr lang="ru-RU" dirty="0" err="1" smtClean="0">
                <a:latin typeface="Times New Roman" pitchFamily="18" charset="0"/>
                <a:cs typeface="Times New Roman" pitchFamily="18" charset="0"/>
              </a:rPr>
              <a:t>К_рмушка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Гл_тать</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М-сной</a:t>
            </a:r>
            <a:r>
              <a:rPr lang="ru-RU" dirty="0" smtClean="0">
                <a:latin typeface="Times New Roman" pitchFamily="18" charset="0"/>
                <a:cs typeface="Times New Roman" pitchFamily="18" charset="0"/>
              </a:rPr>
              <a:t>-</a:t>
            </a:r>
          </a:p>
          <a:p>
            <a:pPr>
              <a:buNone/>
            </a:pPr>
            <a:r>
              <a:rPr lang="ru-RU" dirty="0" smtClean="0">
                <a:latin typeface="Times New Roman" pitchFamily="18" charset="0"/>
                <a:cs typeface="Times New Roman" pitchFamily="18" charset="0"/>
              </a:rPr>
              <a:t>Т-шина-              </a:t>
            </a:r>
            <a:r>
              <a:rPr lang="ru-RU" dirty="0" err="1" smtClean="0">
                <a:latin typeface="Times New Roman" pitchFamily="18" charset="0"/>
                <a:cs typeface="Times New Roman" pitchFamily="18" charset="0"/>
              </a:rPr>
              <a:t>Ш_гать</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Н-чной</a:t>
            </a:r>
            <a:r>
              <a:rPr lang="ru-RU" dirty="0" smtClean="0">
                <a:latin typeface="Times New Roman" pitchFamily="18" charset="0"/>
                <a:cs typeface="Times New Roman" pitchFamily="18" charset="0"/>
              </a:rPr>
              <a:t> -</a:t>
            </a:r>
          </a:p>
          <a:p>
            <a:endParaRPr lang="ru-RU" dirty="0" smtClean="0">
              <a:latin typeface="Times New Roman" pitchFamily="18" charset="0"/>
              <a:cs typeface="Times New Roman" pitchFamily="18" charset="0"/>
            </a:endParaRPr>
          </a:p>
          <a:p>
            <a:endParaRPr lang="ru-RU"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428596" y="428604"/>
            <a:ext cx="8183880" cy="1051560"/>
          </a:xfrm>
        </p:spPr>
        <p:txBody>
          <a:bodyPr>
            <a:normAutofit fontScale="90000"/>
          </a:bodyPr>
          <a:lstStyle/>
          <a:p>
            <a:pPr algn="ctr"/>
            <a:r>
              <a:rPr lang="ru-RU" sz="2800" dirty="0" smtClean="0">
                <a:solidFill>
                  <a:srgbClr val="FF0000"/>
                </a:solidFill>
                <a:latin typeface="Times New Roman" pitchFamily="18" charset="0"/>
                <a:cs typeface="Times New Roman" pitchFamily="18" charset="0"/>
              </a:rPr>
              <a:t>Работа с текстом:</a:t>
            </a:r>
            <a:br>
              <a:rPr lang="ru-RU" sz="2800" dirty="0" smtClean="0">
                <a:solidFill>
                  <a:srgbClr val="FF0000"/>
                </a:solidFill>
                <a:latin typeface="Times New Roman" pitchFamily="18" charset="0"/>
                <a:cs typeface="Times New Roman" pitchFamily="18" charset="0"/>
              </a:rPr>
            </a:br>
            <a:r>
              <a:rPr lang="ru-RU" sz="2800" i="1" dirty="0" smtClean="0">
                <a:solidFill>
                  <a:schemeClr val="tx1"/>
                </a:solidFill>
                <a:latin typeface="Times New Roman" pitchFamily="18" charset="0"/>
                <a:cs typeface="Times New Roman" pitchFamily="18" charset="0"/>
              </a:rPr>
              <a:t>Вставить пропущенные буквы, объяснить их написание</a:t>
            </a:r>
            <a:endParaRPr lang="ru-RU" sz="2800" i="1" dirty="0">
              <a:solidFill>
                <a:srgbClr val="FF0000"/>
              </a:solidFill>
              <a:latin typeface="Times New Roman" pitchFamily="18" charset="0"/>
              <a:cs typeface="Times New Roman" pitchFamily="18" charset="0"/>
            </a:endParaRPr>
          </a:p>
        </p:txBody>
      </p:sp>
      <p:sp>
        <p:nvSpPr>
          <p:cNvPr id="2" name="Содержимое 1"/>
          <p:cNvSpPr>
            <a:spLocks noGrp="1"/>
          </p:cNvSpPr>
          <p:nvPr>
            <p:ph idx="1"/>
          </p:nvPr>
        </p:nvSpPr>
        <p:spPr>
          <a:xfrm>
            <a:off x="571472" y="1428736"/>
            <a:ext cx="8183880" cy="4929222"/>
          </a:xfrm>
        </p:spPr>
        <p:txBody>
          <a:bodyPr>
            <a:normAutofit/>
          </a:bodyPr>
          <a:lstStyle/>
          <a:p>
            <a:pPr algn="ctr">
              <a:buNone/>
            </a:pPr>
            <a:r>
              <a:rPr lang="ru-RU" dirty="0" smtClean="0">
                <a:latin typeface="Times New Roman" pitchFamily="18" charset="0"/>
                <a:cs typeface="Times New Roman" pitchFamily="18" charset="0"/>
              </a:rPr>
              <a:t>На лугу.</a:t>
            </a:r>
          </a:p>
          <a:p>
            <a:pPr>
              <a:buNone/>
            </a:pPr>
            <a:r>
              <a:rPr lang="ru-RU" dirty="0" smtClean="0">
                <a:latin typeface="Times New Roman" pitchFamily="18" charset="0"/>
                <a:cs typeface="Times New Roman" pitchFamily="18" charset="0"/>
              </a:rPr>
              <a:t>На лугу высокая </a:t>
            </a:r>
            <a:r>
              <a:rPr lang="ru-RU" dirty="0" err="1" smtClean="0">
                <a:latin typeface="Times New Roman" pitchFamily="18" charset="0"/>
                <a:cs typeface="Times New Roman" pitchFamily="18" charset="0"/>
              </a:rPr>
              <a:t>тр_ва</a:t>
            </a:r>
            <a:r>
              <a:rPr lang="ru-RU" dirty="0" smtClean="0">
                <a:latin typeface="Times New Roman" pitchFamily="18" charset="0"/>
                <a:cs typeface="Times New Roman" pitchFamily="18" charset="0"/>
              </a:rPr>
              <a:t>. Она в </a:t>
            </a:r>
            <a:r>
              <a:rPr lang="ru-RU" dirty="0" err="1" smtClean="0">
                <a:latin typeface="Times New Roman" pitchFamily="18" charset="0"/>
                <a:cs typeface="Times New Roman" pitchFamily="18" charset="0"/>
              </a:rPr>
              <a:t>р_се</a:t>
            </a:r>
            <a:r>
              <a:rPr lang="ru-RU" dirty="0" smtClean="0">
                <a:latin typeface="Times New Roman" pitchFamily="18" charset="0"/>
                <a:cs typeface="Times New Roman" pitchFamily="18" charset="0"/>
              </a:rPr>
              <a:t>. У </a:t>
            </a:r>
            <a:r>
              <a:rPr lang="ru-RU" dirty="0" err="1" smtClean="0">
                <a:latin typeface="Times New Roman" pitchFamily="18" charset="0"/>
                <a:cs typeface="Times New Roman" pitchFamily="18" charset="0"/>
              </a:rPr>
              <a:t>р_ки</a:t>
            </a:r>
            <a:r>
              <a:rPr lang="ru-RU" dirty="0" smtClean="0">
                <a:latin typeface="Times New Roman" pitchFamily="18" charset="0"/>
                <a:cs typeface="Times New Roman" pitchFamily="18" charset="0"/>
              </a:rPr>
              <a:t> люди косили </a:t>
            </a:r>
            <a:r>
              <a:rPr lang="ru-RU" dirty="0" err="1" smtClean="0">
                <a:latin typeface="Times New Roman" pitchFamily="18" charset="0"/>
                <a:cs typeface="Times New Roman" pitchFamily="18" charset="0"/>
              </a:rPr>
              <a:t>тр_ву</a:t>
            </a:r>
            <a:r>
              <a:rPr lang="ru-RU" dirty="0" smtClean="0">
                <a:latin typeface="Times New Roman" pitchFamily="18" charset="0"/>
                <a:cs typeface="Times New Roman" pitchFamily="18" charset="0"/>
              </a:rPr>
              <a:t> острой </a:t>
            </a:r>
            <a:r>
              <a:rPr lang="ru-RU" dirty="0" err="1" smtClean="0">
                <a:latin typeface="Times New Roman" pitchFamily="18" charset="0"/>
                <a:cs typeface="Times New Roman" pitchFamily="18" charset="0"/>
              </a:rPr>
              <a:t>к_сой</a:t>
            </a:r>
            <a:r>
              <a:rPr lang="ru-RU" dirty="0" smtClean="0">
                <a:latin typeface="Times New Roman" pitchFamily="18" charset="0"/>
                <a:cs typeface="Times New Roman" pitchFamily="18" charset="0"/>
              </a:rPr>
              <a:t>. Густыми </a:t>
            </a:r>
            <a:r>
              <a:rPr lang="ru-RU" dirty="0" err="1" smtClean="0">
                <a:latin typeface="Times New Roman" pitchFamily="18" charset="0"/>
                <a:cs typeface="Times New Roman" pitchFamily="18" charset="0"/>
              </a:rPr>
              <a:t>р_дами</a:t>
            </a:r>
            <a:r>
              <a:rPr lang="ru-RU" dirty="0" smtClean="0">
                <a:latin typeface="Times New Roman" pitchFamily="18" charset="0"/>
                <a:cs typeface="Times New Roman" pitchFamily="18" charset="0"/>
              </a:rPr>
              <a:t> лежит </a:t>
            </a:r>
            <a:r>
              <a:rPr lang="ru-RU" dirty="0" err="1" smtClean="0">
                <a:latin typeface="Times New Roman" pitchFamily="18" charset="0"/>
                <a:cs typeface="Times New Roman" pitchFamily="18" charset="0"/>
              </a:rPr>
              <a:t>тр_ва</a:t>
            </a:r>
            <a:r>
              <a:rPr lang="ru-RU" dirty="0" smtClean="0">
                <a:latin typeface="Times New Roman" pitchFamily="18" charset="0"/>
                <a:cs typeface="Times New Roman" pitchFamily="18" charset="0"/>
              </a:rPr>
              <a:t> на </a:t>
            </a:r>
            <a:r>
              <a:rPr lang="ru-RU" dirty="0" err="1" smtClean="0">
                <a:latin typeface="Times New Roman" pitchFamily="18" charset="0"/>
                <a:cs typeface="Times New Roman" pitchFamily="18" charset="0"/>
              </a:rPr>
              <a:t>з_мле</a:t>
            </a:r>
            <a:r>
              <a:rPr lang="ru-RU" dirty="0" smtClean="0">
                <a:latin typeface="Times New Roman" pitchFamily="18" charset="0"/>
                <a:cs typeface="Times New Roman" pitchFamily="18" charset="0"/>
              </a:rPr>
              <a:t>. Вот и первые </a:t>
            </a:r>
            <a:r>
              <a:rPr lang="ru-RU" dirty="0" err="1" smtClean="0">
                <a:latin typeface="Times New Roman" pitchFamily="18" charset="0"/>
                <a:cs typeface="Times New Roman" pitchFamily="18" charset="0"/>
              </a:rPr>
              <a:t>ст_га</a:t>
            </a:r>
            <a:r>
              <a:rPr lang="ru-RU" dirty="0" smtClean="0">
                <a:latin typeface="Times New Roman" pitchFamily="18" charset="0"/>
                <a:cs typeface="Times New Roman" pitchFamily="18" charset="0"/>
              </a:rPr>
              <a:t> сена. Мёдом и </a:t>
            </a:r>
            <a:r>
              <a:rPr lang="ru-RU" dirty="0" err="1" smtClean="0">
                <a:latin typeface="Times New Roman" pitchFamily="18" charset="0"/>
                <a:cs typeface="Times New Roman" pitchFamily="18" charset="0"/>
              </a:rPr>
              <a:t>цв_тами</a:t>
            </a:r>
            <a:r>
              <a:rPr lang="ru-RU" dirty="0" smtClean="0">
                <a:latin typeface="Times New Roman" pitchFamily="18" charset="0"/>
                <a:cs typeface="Times New Roman" pitchFamily="18" charset="0"/>
              </a:rPr>
              <a:t> пахнет сено.</a:t>
            </a:r>
          </a:p>
          <a:p>
            <a:pPr algn="ctr">
              <a:buNone/>
            </a:pPr>
            <a:r>
              <a:rPr lang="ru-RU" dirty="0" smtClean="0">
                <a:latin typeface="Times New Roman" pitchFamily="18" charset="0"/>
                <a:cs typeface="Times New Roman" pitchFamily="18" charset="0"/>
              </a:rPr>
              <a:t>Зимой.</a:t>
            </a:r>
          </a:p>
          <a:p>
            <a:pPr>
              <a:buNone/>
            </a:pPr>
            <a:r>
              <a:rPr lang="ru-RU" dirty="0" smtClean="0">
                <a:latin typeface="Times New Roman" pitchFamily="18" charset="0"/>
                <a:cs typeface="Times New Roman" pitchFamily="18" charset="0"/>
              </a:rPr>
              <a:t>Пришла </a:t>
            </a:r>
            <a:r>
              <a:rPr lang="ru-RU" dirty="0" err="1" smtClean="0">
                <a:latin typeface="Times New Roman" pitchFamily="18" charset="0"/>
                <a:cs typeface="Times New Roman" pitchFamily="18" charset="0"/>
              </a:rPr>
              <a:t>з_ма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П-ля</a:t>
            </a:r>
            <a:r>
              <a:rPr lang="ru-RU" dirty="0" smtClean="0">
                <a:latin typeface="Times New Roman" pitchFamily="18" charset="0"/>
                <a:cs typeface="Times New Roman" pitchFamily="18" charset="0"/>
              </a:rPr>
              <a:t> покрылись </a:t>
            </a:r>
            <a:r>
              <a:rPr lang="ru-RU" dirty="0" err="1" smtClean="0">
                <a:latin typeface="Times New Roman" pitchFamily="18" charset="0"/>
                <a:cs typeface="Times New Roman" pitchFamily="18" charset="0"/>
              </a:rPr>
              <a:t>пуш_стым</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к_вром</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М_роз</a:t>
            </a:r>
            <a:r>
              <a:rPr lang="ru-RU" dirty="0" smtClean="0">
                <a:latin typeface="Times New Roman" pitchFamily="18" charset="0"/>
                <a:cs typeface="Times New Roman" pitchFamily="18" charset="0"/>
              </a:rPr>
              <a:t> сковал реки и –</a:t>
            </a:r>
            <a:r>
              <a:rPr lang="ru-RU" dirty="0" err="1" smtClean="0">
                <a:latin typeface="Times New Roman" pitchFamily="18" charset="0"/>
                <a:cs typeface="Times New Roman" pitchFamily="18" charset="0"/>
              </a:rPr>
              <a:t>зёра</a:t>
            </a:r>
            <a:r>
              <a:rPr lang="ru-RU" dirty="0" smtClean="0">
                <a:latin typeface="Times New Roman" pitchFamily="18" charset="0"/>
                <a:cs typeface="Times New Roman" pitchFamily="18" charset="0"/>
              </a:rPr>
              <a:t>. Тополь и осина стоят голые. Только </a:t>
            </a:r>
            <a:r>
              <a:rPr lang="ru-RU" dirty="0" err="1" smtClean="0">
                <a:latin typeface="Times New Roman" pitchFamily="18" charset="0"/>
                <a:cs typeface="Times New Roman" pitchFamily="18" charset="0"/>
              </a:rPr>
              <a:t>с_сна</a:t>
            </a:r>
            <a:r>
              <a:rPr lang="ru-RU" dirty="0" smtClean="0">
                <a:latin typeface="Times New Roman" pitchFamily="18" charset="0"/>
                <a:cs typeface="Times New Roman" pitchFamily="18" charset="0"/>
              </a:rPr>
              <a:t> да ель зелены.</a:t>
            </a:r>
          </a:p>
          <a:p>
            <a:pPr>
              <a:buNone/>
            </a:pPr>
            <a:endParaRPr lang="ru-RU"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500034" y="571480"/>
            <a:ext cx="8183880" cy="1051560"/>
          </a:xfrm>
        </p:spPr>
        <p:txBody>
          <a:bodyPr>
            <a:normAutofit/>
          </a:bodyPr>
          <a:lstStyle/>
          <a:p>
            <a:pPr algn="ctr"/>
            <a:r>
              <a:rPr lang="ru-RU" sz="2400" i="1" dirty="0" smtClean="0">
                <a:solidFill>
                  <a:schemeClr val="tx1"/>
                </a:solidFill>
                <a:latin typeface="Times New Roman" pitchFamily="18" charset="0"/>
                <a:cs typeface="Times New Roman" pitchFamily="18" charset="0"/>
              </a:rPr>
              <a:t>Прочитать скороговорки. Вставить пропущенные буквы </a:t>
            </a:r>
            <a:endParaRPr lang="ru-RU" sz="2400" i="1" dirty="0">
              <a:solidFill>
                <a:schemeClr val="tx1"/>
              </a:solidFill>
              <a:latin typeface="Times New Roman" pitchFamily="18" charset="0"/>
              <a:cs typeface="Times New Roman" pitchFamily="18" charset="0"/>
            </a:endParaRPr>
          </a:p>
        </p:txBody>
      </p:sp>
      <p:sp>
        <p:nvSpPr>
          <p:cNvPr id="2" name="Содержимое 1"/>
          <p:cNvSpPr>
            <a:spLocks noGrp="1"/>
          </p:cNvSpPr>
          <p:nvPr>
            <p:ph idx="1"/>
          </p:nvPr>
        </p:nvSpPr>
        <p:spPr>
          <a:xfrm>
            <a:off x="571472" y="1714488"/>
            <a:ext cx="8183880" cy="3973638"/>
          </a:xfrm>
        </p:spPr>
        <p:txBody>
          <a:bodyPr>
            <a:normAutofit/>
          </a:bodyPr>
          <a:lstStyle/>
          <a:p>
            <a:pPr>
              <a:buNone/>
            </a:pPr>
            <a:r>
              <a:rPr lang="ru-RU" dirty="0" smtClean="0">
                <a:latin typeface="Times New Roman" pitchFamily="18" charset="0"/>
                <a:cs typeface="Times New Roman" pitchFamily="18" charset="0"/>
              </a:rPr>
              <a:t>На </a:t>
            </a:r>
            <a:r>
              <a:rPr lang="ru-RU" dirty="0" err="1" smtClean="0">
                <a:latin typeface="Times New Roman" pitchFamily="18" charset="0"/>
                <a:cs typeface="Times New Roman" pitchFamily="18" charset="0"/>
              </a:rPr>
              <a:t>дв_ре</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др_ва</a:t>
            </a:r>
            <a:r>
              <a:rPr lang="ru-RU" dirty="0" smtClean="0">
                <a:latin typeface="Times New Roman" pitchFamily="18" charset="0"/>
                <a:cs typeface="Times New Roman" pitchFamily="18" charset="0"/>
              </a:rPr>
              <a:t> топором рубят.</a:t>
            </a:r>
          </a:p>
          <a:p>
            <a:pPr>
              <a:buNone/>
            </a:pPr>
            <a:r>
              <a:rPr lang="ru-RU" dirty="0" smtClean="0">
                <a:latin typeface="Times New Roman" pitchFamily="18" charset="0"/>
                <a:cs typeface="Times New Roman" pitchFamily="18" charset="0"/>
              </a:rPr>
              <a:t>На </a:t>
            </a:r>
            <a:r>
              <a:rPr lang="ru-RU" dirty="0" err="1" smtClean="0">
                <a:latin typeface="Times New Roman" pitchFamily="18" charset="0"/>
                <a:cs typeface="Times New Roman" pitchFamily="18" charset="0"/>
              </a:rPr>
              <a:t>дв_ре</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тр_ва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тр_ве</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др_ва</a:t>
            </a:r>
            <a:r>
              <a:rPr lang="ru-RU" dirty="0" smtClean="0">
                <a:latin typeface="Times New Roman" pitchFamily="18" charset="0"/>
                <a:cs typeface="Times New Roman" pitchFamily="18" charset="0"/>
              </a:rPr>
              <a:t>.</a:t>
            </a:r>
          </a:p>
          <a:p>
            <a:pPr>
              <a:buNone/>
            </a:pPr>
            <a:r>
              <a:rPr lang="ru-RU" dirty="0" smtClean="0">
                <a:latin typeface="Times New Roman" pitchFamily="18" charset="0"/>
                <a:cs typeface="Times New Roman" pitchFamily="18" charset="0"/>
              </a:rPr>
              <a:t>Три </a:t>
            </a:r>
            <a:r>
              <a:rPr lang="ru-RU" dirty="0" err="1" smtClean="0">
                <a:latin typeface="Times New Roman" pitchFamily="18" charset="0"/>
                <a:cs typeface="Times New Roman" pitchFamily="18" charset="0"/>
              </a:rPr>
              <a:t>в_роны</a:t>
            </a:r>
            <a:r>
              <a:rPr lang="ru-RU" dirty="0" smtClean="0">
                <a:latin typeface="Times New Roman" pitchFamily="18" charset="0"/>
                <a:cs typeface="Times New Roman" pitchFamily="18" charset="0"/>
              </a:rPr>
              <a:t> на воротах, три </a:t>
            </a:r>
            <a:r>
              <a:rPr lang="ru-RU" dirty="0" err="1" smtClean="0">
                <a:latin typeface="Times New Roman" pitchFamily="18" charset="0"/>
                <a:cs typeface="Times New Roman" pitchFamily="18" charset="0"/>
              </a:rPr>
              <a:t>с_роки</a:t>
            </a:r>
            <a:r>
              <a:rPr lang="ru-RU" dirty="0" smtClean="0">
                <a:latin typeface="Times New Roman" pitchFamily="18" charset="0"/>
                <a:cs typeface="Times New Roman" pitchFamily="18" charset="0"/>
              </a:rPr>
              <a:t> на </a:t>
            </a:r>
            <a:r>
              <a:rPr lang="ru-RU" dirty="0" err="1" smtClean="0">
                <a:latin typeface="Times New Roman" pitchFamily="18" charset="0"/>
                <a:cs typeface="Times New Roman" pitchFamily="18" charset="0"/>
              </a:rPr>
              <a:t>д_роге</a:t>
            </a:r>
            <a:r>
              <a:rPr lang="ru-RU" dirty="0" smtClean="0">
                <a:latin typeface="Times New Roman" pitchFamily="18" charset="0"/>
                <a:cs typeface="Times New Roman" pitchFamily="18" charset="0"/>
              </a:rPr>
              <a:t>.</a:t>
            </a:r>
          </a:p>
          <a:p>
            <a:pPr>
              <a:buNone/>
            </a:pPr>
            <a:r>
              <a:rPr lang="ru-RU" dirty="0" smtClean="0">
                <a:latin typeface="Times New Roman" pitchFamily="18" charset="0"/>
                <a:cs typeface="Times New Roman" pitchFamily="18" charset="0"/>
              </a:rPr>
              <a:t>Несёт меня </a:t>
            </a:r>
            <a:r>
              <a:rPr lang="ru-RU" dirty="0" err="1" smtClean="0">
                <a:latin typeface="Times New Roman" pitchFamily="18" charset="0"/>
                <a:cs typeface="Times New Roman" pitchFamily="18" charset="0"/>
              </a:rPr>
              <a:t>л_са</a:t>
            </a:r>
            <a:r>
              <a:rPr lang="ru-RU" dirty="0" smtClean="0">
                <a:latin typeface="Times New Roman" pitchFamily="18" charset="0"/>
                <a:cs typeface="Times New Roman" pitchFamily="18" charset="0"/>
              </a:rPr>
              <a:t> в далёкие </a:t>
            </a:r>
            <a:r>
              <a:rPr lang="ru-RU" dirty="0" err="1" smtClean="0">
                <a:latin typeface="Times New Roman" pitchFamily="18" charset="0"/>
                <a:cs typeface="Times New Roman" pitchFamily="18" charset="0"/>
              </a:rPr>
              <a:t>л_са</a:t>
            </a:r>
            <a:r>
              <a:rPr lang="ru-RU" dirty="0" smtClean="0">
                <a:latin typeface="Times New Roman" pitchFamily="18" charset="0"/>
                <a:cs typeface="Times New Roman" pitchFamily="18" charset="0"/>
              </a:rPr>
              <a:t>.</a:t>
            </a:r>
          </a:p>
          <a:p>
            <a:pPr>
              <a:buNone/>
            </a:pPr>
            <a:r>
              <a:rPr lang="ru-RU" dirty="0" smtClean="0">
                <a:latin typeface="Times New Roman" pitchFamily="18" charset="0"/>
                <a:cs typeface="Times New Roman" pitchFamily="18" charset="0"/>
              </a:rPr>
              <a:t>В </a:t>
            </a:r>
            <a:r>
              <a:rPr lang="ru-RU" dirty="0" err="1" smtClean="0">
                <a:latin typeface="Times New Roman" pitchFamily="18" charset="0"/>
                <a:cs typeface="Times New Roman" pitchFamily="18" charset="0"/>
              </a:rPr>
              <a:t>р_чке</a:t>
            </a:r>
            <a:r>
              <a:rPr lang="ru-RU" dirty="0" smtClean="0">
                <a:latin typeface="Times New Roman" pitchFamily="18" charset="0"/>
                <a:cs typeface="Times New Roman" pitchFamily="18" charset="0"/>
              </a:rPr>
              <a:t> утром я </a:t>
            </a:r>
            <a:r>
              <a:rPr lang="ru-RU" dirty="0" err="1" smtClean="0">
                <a:latin typeface="Times New Roman" pitchFamily="18" charset="0"/>
                <a:cs typeface="Times New Roman" pitchFamily="18" charset="0"/>
              </a:rPr>
              <a:t>с_ма</a:t>
            </a:r>
            <a:r>
              <a:rPr lang="ru-RU" dirty="0" smtClean="0">
                <a:latin typeface="Times New Roman" pitchFamily="18" charset="0"/>
                <a:cs typeface="Times New Roman" pitchFamily="18" charset="0"/>
              </a:rPr>
              <a:t> поймала крупного </a:t>
            </a:r>
            <a:r>
              <a:rPr lang="ru-RU" dirty="0" err="1" smtClean="0">
                <a:latin typeface="Times New Roman" pitchFamily="18" charset="0"/>
                <a:cs typeface="Times New Roman" pitchFamily="18" charset="0"/>
              </a:rPr>
              <a:t>с_ма</a:t>
            </a:r>
            <a:r>
              <a:rPr lang="ru-RU" dirty="0" smtClean="0">
                <a:latin typeface="Times New Roman" pitchFamily="18" charset="0"/>
                <a:cs typeface="Times New Roman" pitchFamily="18" charset="0"/>
              </a:rPr>
              <a:t>.</a:t>
            </a:r>
          </a:p>
          <a:p>
            <a:endParaRPr lang="ru-RU" sz="28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285720" y="428604"/>
            <a:ext cx="8183880" cy="714380"/>
          </a:xfrm>
        </p:spPr>
        <p:txBody>
          <a:bodyPr>
            <a:normAutofit/>
          </a:bodyPr>
          <a:lstStyle/>
          <a:p>
            <a:pPr algn="ctr"/>
            <a:r>
              <a:rPr lang="ru-RU" sz="2400" i="1" dirty="0" smtClean="0">
                <a:solidFill>
                  <a:schemeClr val="tx1"/>
                </a:solidFill>
                <a:latin typeface="Times New Roman" pitchFamily="18" charset="0"/>
                <a:cs typeface="Times New Roman" pitchFamily="18" charset="0"/>
              </a:rPr>
              <a:t>О каких зверях и птицах здесь идёт речь? </a:t>
            </a:r>
            <a:endParaRPr lang="ru-RU" sz="2400" i="1" dirty="0">
              <a:solidFill>
                <a:schemeClr val="tx1"/>
              </a:solidFill>
              <a:latin typeface="Times New Roman" pitchFamily="18" charset="0"/>
              <a:cs typeface="Times New Roman" pitchFamily="18" charset="0"/>
            </a:endParaRPr>
          </a:p>
        </p:txBody>
      </p:sp>
      <p:sp>
        <p:nvSpPr>
          <p:cNvPr id="2" name="Содержимое 1"/>
          <p:cNvSpPr>
            <a:spLocks noGrp="1"/>
          </p:cNvSpPr>
          <p:nvPr>
            <p:ph idx="1"/>
          </p:nvPr>
        </p:nvSpPr>
        <p:spPr>
          <a:xfrm>
            <a:off x="500034" y="1643050"/>
            <a:ext cx="8183880" cy="4187952"/>
          </a:xfrm>
        </p:spPr>
        <p:txBody>
          <a:bodyPr>
            <a:normAutofit fontScale="92500" lnSpcReduction="20000"/>
          </a:bodyPr>
          <a:lstStyle/>
          <a:p>
            <a:pPr>
              <a:buNone/>
            </a:pPr>
            <a:r>
              <a:rPr lang="ru-RU" dirty="0" smtClean="0">
                <a:latin typeface="Times New Roman" pitchFamily="18" charset="0"/>
                <a:cs typeface="Times New Roman" pitchFamily="18" charset="0"/>
              </a:rPr>
              <a:t>_____________ днём плохо видят.</a:t>
            </a:r>
          </a:p>
          <a:p>
            <a:pPr>
              <a:buNone/>
            </a:pPr>
            <a:r>
              <a:rPr lang="ru-RU" dirty="0" smtClean="0">
                <a:latin typeface="Times New Roman" pitchFamily="18" charset="0"/>
                <a:cs typeface="Times New Roman" pitchFamily="18" charset="0"/>
              </a:rPr>
              <a:t>_____________ живут под землёй.</a:t>
            </a:r>
          </a:p>
          <a:p>
            <a:pPr>
              <a:buNone/>
            </a:pPr>
            <a:r>
              <a:rPr lang="ru-RU" dirty="0" smtClean="0">
                <a:latin typeface="Times New Roman" pitchFamily="18" charset="0"/>
                <a:cs typeface="Times New Roman" pitchFamily="18" charset="0"/>
              </a:rPr>
              <a:t>_____________ - первые вестники весны.</a:t>
            </a:r>
          </a:p>
          <a:p>
            <a:pPr>
              <a:buNone/>
            </a:pPr>
            <a:r>
              <a:rPr lang="ru-RU" dirty="0" smtClean="0">
                <a:latin typeface="Times New Roman" pitchFamily="18" charset="0"/>
                <a:cs typeface="Times New Roman" pitchFamily="18" charset="0"/>
              </a:rPr>
              <a:t>У ___________ острые иголки.</a:t>
            </a:r>
          </a:p>
          <a:p>
            <a:pPr>
              <a:buNone/>
            </a:pPr>
            <a:r>
              <a:rPr lang="ru-RU" dirty="0" smtClean="0">
                <a:latin typeface="Times New Roman" pitchFamily="18" charset="0"/>
                <a:cs typeface="Times New Roman" pitchFamily="18" charset="0"/>
              </a:rPr>
              <a:t> _____________ живут стадом.</a:t>
            </a:r>
          </a:p>
          <a:p>
            <a:pPr>
              <a:buNone/>
            </a:pPr>
            <a:r>
              <a:rPr lang="ru-RU" dirty="0" smtClean="0">
                <a:latin typeface="Times New Roman" pitchFamily="18" charset="0"/>
                <a:cs typeface="Times New Roman" pitchFamily="18" charset="0"/>
              </a:rPr>
              <a:t>У ___________ короткий клюв и длинные острые крылья.</a:t>
            </a:r>
          </a:p>
          <a:p>
            <a:endParaRPr lang="ru-RU" dirty="0" smtClean="0">
              <a:latin typeface="Times New Roman" pitchFamily="18" charset="0"/>
              <a:cs typeface="Times New Roman" pitchFamily="18" charset="0"/>
            </a:endParaRPr>
          </a:p>
          <a:p>
            <a:r>
              <a:rPr lang="ru-RU" dirty="0" smtClean="0">
                <a:latin typeface="Times New Roman" pitchFamily="18" charset="0"/>
                <a:cs typeface="Times New Roman" pitchFamily="18" charset="0"/>
              </a:rPr>
              <a:t>Слова для справок: </a:t>
            </a:r>
            <a:r>
              <a:rPr lang="ru-RU" i="1" dirty="0" smtClean="0">
                <a:latin typeface="Times New Roman" pitchFamily="18" charset="0"/>
                <a:cs typeface="Times New Roman" pitchFamily="18" charset="0"/>
              </a:rPr>
              <a:t>слон, крот, совы, ёж, грач, стриж.</a:t>
            </a:r>
          </a:p>
          <a:p>
            <a:pPr>
              <a:buNone/>
            </a:pPr>
            <a:r>
              <a:rPr lang="ru-RU" i="1" dirty="0" smtClean="0">
                <a:latin typeface="Times New Roman" pitchFamily="18" charset="0"/>
                <a:cs typeface="Times New Roman" pitchFamily="18" charset="0"/>
              </a:rPr>
              <a:t>          </a:t>
            </a:r>
            <a:endParaRPr lang="ru-RU" i="1"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357158" y="500042"/>
            <a:ext cx="8183880" cy="714380"/>
          </a:xfrm>
        </p:spPr>
        <p:txBody>
          <a:bodyPr>
            <a:normAutofit/>
          </a:bodyPr>
          <a:lstStyle/>
          <a:p>
            <a:pPr algn="ctr"/>
            <a:r>
              <a:rPr lang="ru-RU" sz="2400" i="1" dirty="0" smtClean="0">
                <a:solidFill>
                  <a:schemeClr val="tx1"/>
                </a:solidFill>
                <a:latin typeface="Times New Roman" pitchFamily="18" charset="0"/>
                <a:cs typeface="Times New Roman" pitchFamily="18" charset="0"/>
              </a:rPr>
              <a:t>Прочитайте, запомните, запишите по памяти</a:t>
            </a:r>
            <a:endParaRPr lang="ru-RU" sz="2400" i="1" dirty="0">
              <a:solidFill>
                <a:schemeClr val="tx1"/>
              </a:solidFill>
              <a:latin typeface="Times New Roman" pitchFamily="18" charset="0"/>
              <a:cs typeface="Times New Roman" pitchFamily="18" charset="0"/>
            </a:endParaRPr>
          </a:p>
        </p:txBody>
      </p:sp>
      <p:sp>
        <p:nvSpPr>
          <p:cNvPr id="2" name="Содержимое 1"/>
          <p:cNvSpPr>
            <a:spLocks noGrp="1"/>
          </p:cNvSpPr>
          <p:nvPr>
            <p:ph idx="1"/>
          </p:nvPr>
        </p:nvSpPr>
        <p:spPr>
          <a:xfrm>
            <a:off x="428596" y="1714488"/>
            <a:ext cx="8183880" cy="4187952"/>
          </a:xfrm>
        </p:spPr>
        <p:txBody>
          <a:bodyPr/>
          <a:lstStyle/>
          <a:p>
            <a:pPr algn="ctr">
              <a:buNone/>
            </a:pPr>
            <a:r>
              <a:rPr lang="ru-RU" dirty="0" smtClean="0">
                <a:latin typeface="Times New Roman" pitchFamily="18" charset="0"/>
                <a:cs typeface="Times New Roman" pitchFamily="18" charset="0"/>
              </a:rPr>
              <a:t>На полянке у тропинки</a:t>
            </a:r>
          </a:p>
          <a:p>
            <a:pPr algn="ctr">
              <a:buNone/>
            </a:pPr>
            <a:r>
              <a:rPr lang="ru-RU" dirty="0" smtClean="0">
                <a:latin typeface="Times New Roman" pitchFamily="18" charset="0"/>
                <a:cs typeface="Times New Roman" pitchFamily="18" charset="0"/>
              </a:rPr>
              <a:t> Пробиваются травинки.</a:t>
            </a:r>
          </a:p>
          <a:p>
            <a:pPr algn="ctr">
              <a:buNone/>
            </a:pPr>
            <a:r>
              <a:rPr lang="ru-RU" dirty="0" smtClean="0">
                <a:latin typeface="Times New Roman" pitchFamily="18" charset="0"/>
                <a:cs typeface="Times New Roman" pitchFamily="18" charset="0"/>
              </a:rPr>
              <a:t>С бугорка ручей бежит,</a:t>
            </a:r>
          </a:p>
          <a:p>
            <a:pPr algn="ctr">
              <a:buNone/>
            </a:pPr>
            <a:r>
              <a:rPr lang="ru-RU" dirty="0" smtClean="0">
                <a:latin typeface="Times New Roman" pitchFamily="18" charset="0"/>
                <a:cs typeface="Times New Roman" pitchFamily="18" charset="0"/>
              </a:rPr>
              <a:t> А под ёлкой снег лежит.</a:t>
            </a:r>
            <a:endParaRPr lang="ru-RU"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357158" y="357166"/>
            <a:ext cx="8183880" cy="714380"/>
          </a:xfrm>
        </p:spPr>
        <p:txBody>
          <a:bodyPr>
            <a:normAutofit/>
          </a:bodyPr>
          <a:lstStyle/>
          <a:p>
            <a:pPr algn="ctr"/>
            <a:r>
              <a:rPr lang="ru-RU" sz="2400" i="1" dirty="0" smtClean="0">
                <a:solidFill>
                  <a:schemeClr val="tx1"/>
                </a:solidFill>
                <a:latin typeface="Times New Roman" pitchFamily="18" charset="0"/>
                <a:cs typeface="Times New Roman" pitchFamily="18" charset="0"/>
              </a:rPr>
              <a:t>Проверьте работу ученика  </a:t>
            </a:r>
            <a:endParaRPr lang="ru-RU" sz="2400" i="1" dirty="0">
              <a:solidFill>
                <a:schemeClr val="tx1"/>
              </a:solidFill>
              <a:latin typeface="Times New Roman" pitchFamily="18" charset="0"/>
              <a:cs typeface="Times New Roman" pitchFamily="18" charset="0"/>
            </a:endParaRPr>
          </a:p>
        </p:txBody>
      </p:sp>
      <p:sp>
        <p:nvSpPr>
          <p:cNvPr id="2" name="Содержимое 1"/>
          <p:cNvSpPr>
            <a:spLocks noGrp="1"/>
          </p:cNvSpPr>
          <p:nvPr>
            <p:ph idx="1"/>
          </p:nvPr>
        </p:nvSpPr>
        <p:spPr>
          <a:xfrm>
            <a:off x="571472" y="1500174"/>
            <a:ext cx="8183880" cy="4187952"/>
          </a:xfrm>
        </p:spPr>
        <p:txBody>
          <a:bodyPr/>
          <a:lstStyle/>
          <a:p>
            <a:pPr>
              <a:buNone/>
            </a:pP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Зимля</a:t>
            </a:r>
            <a:r>
              <a:rPr lang="ru-RU" dirty="0" smtClean="0">
                <a:latin typeface="Times New Roman" pitchFamily="18" charset="0"/>
                <a:cs typeface="Times New Roman" pitchFamily="18" charset="0"/>
              </a:rPr>
              <a:t> промёрзла. Но </a:t>
            </a:r>
            <a:r>
              <a:rPr lang="ru-RU" dirty="0" err="1" smtClean="0">
                <a:latin typeface="Times New Roman" pitchFamily="18" charset="0"/>
                <a:cs typeface="Times New Roman" pitchFamily="18" charset="0"/>
              </a:rPr>
              <a:t>зема</a:t>
            </a:r>
            <a:r>
              <a:rPr lang="ru-RU" dirty="0" smtClean="0">
                <a:latin typeface="Times New Roman" pitchFamily="18" charset="0"/>
                <a:cs typeface="Times New Roman" pitchFamily="18" charset="0"/>
              </a:rPr>
              <a:t> ещё не настала.</a:t>
            </a:r>
          </a:p>
          <a:p>
            <a:pPr>
              <a:buNone/>
            </a:pPr>
            <a:r>
              <a:rPr lang="ru-RU" dirty="0" smtClean="0">
                <a:latin typeface="Times New Roman" pitchFamily="18" charset="0"/>
                <a:cs typeface="Times New Roman" pitchFamily="18" charset="0"/>
              </a:rPr>
              <a:t>   Не видно </a:t>
            </a:r>
            <a:r>
              <a:rPr lang="ru-RU" dirty="0" err="1" smtClean="0">
                <a:latin typeface="Times New Roman" pitchFamily="18" charset="0"/>
                <a:cs typeface="Times New Roman" pitchFamily="18" charset="0"/>
              </a:rPr>
              <a:t>слидов</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звирей</a:t>
            </a:r>
            <a:r>
              <a:rPr lang="ru-RU" dirty="0" smtClean="0">
                <a:latin typeface="Times New Roman" pitchFamily="18" charset="0"/>
                <a:cs typeface="Times New Roman" pitchFamily="18" charset="0"/>
              </a:rPr>
              <a:t>. Только зайцам страшно. Их белая шубка хорошо видна лесе.  А лиса тут как тут!</a:t>
            </a:r>
            <a:endParaRPr lang="ru-RU"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357158" y="214290"/>
            <a:ext cx="8183880" cy="1051560"/>
          </a:xfrm>
        </p:spPr>
        <p:txBody>
          <a:bodyPr>
            <a:normAutofit/>
          </a:bodyPr>
          <a:lstStyle/>
          <a:p>
            <a:r>
              <a:rPr lang="ru-RU" sz="2800" dirty="0" smtClean="0">
                <a:solidFill>
                  <a:srgbClr val="FF0000"/>
                </a:solidFill>
                <a:latin typeface="Times New Roman" pitchFamily="18" charset="0"/>
                <a:cs typeface="Times New Roman" pitchFamily="18" charset="0"/>
              </a:rPr>
              <a:t>Тексты диктантов к теме «Безударные гласные» </a:t>
            </a:r>
            <a:endParaRPr lang="ru-RU" sz="2800" dirty="0">
              <a:solidFill>
                <a:srgbClr val="FF0000"/>
              </a:solidFill>
              <a:latin typeface="Times New Roman" pitchFamily="18" charset="0"/>
              <a:cs typeface="Times New Roman" pitchFamily="18" charset="0"/>
            </a:endParaRPr>
          </a:p>
        </p:txBody>
      </p:sp>
      <p:sp>
        <p:nvSpPr>
          <p:cNvPr id="2" name="Содержимое 1"/>
          <p:cNvSpPr>
            <a:spLocks noGrp="1"/>
          </p:cNvSpPr>
          <p:nvPr>
            <p:ph idx="1"/>
          </p:nvPr>
        </p:nvSpPr>
        <p:spPr>
          <a:xfrm>
            <a:off x="428596" y="1428736"/>
            <a:ext cx="8183880" cy="4187952"/>
          </a:xfrm>
        </p:spPr>
        <p:txBody>
          <a:bodyPr/>
          <a:lstStyle/>
          <a:p>
            <a:pPr algn="ctr">
              <a:buNone/>
            </a:pPr>
            <a:r>
              <a:rPr lang="ru-RU" b="1" dirty="0" smtClean="0">
                <a:latin typeface="Times New Roman" pitchFamily="18" charset="0"/>
                <a:cs typeface="Times New Roman" pitchFamily="18" charset="0"/>
              </a:rPr>
              <a:t>Зимой </a:t>
            </a:r>
          </a:p>
          <a:p>
            <a:pPr>
              <a:buNone/>
            </a:pPr>
            <a:r>
              <a:rPr lang="ru-RU" dirty="0" smtClean="0">
                <a:latin typeface="Times New Roman" pitchFamily="18" charset="0"/>
                <a:cs typeface="Times New Roman" pitchFamily="18" charset="0"/>
              </a:rPr>
              <a:t>       Свистит за окном ветер. Ночью поднялась сильная метель. К утру всё стихло. Дети выбежали во двор. Кругом пушистый снежный ковёр. Все деревья и кусты в снегу. Все дороги замело. На дворе большие сугробы. Радуются дети, кричат. Играют в снежки, лепят снежную бабу, везут санки, несут лыжи.</a:t>
            </a:r>
          </a:p>
          <a:p>
            <a:pPr>
              <a:buNone/>
            </a:pPr>
            <a:r>
              <a:rPr lang="ru-RU" dirty="0" smtClean="0">
                <a:latin typeface="Times New Roman" pitchFamily="18" charset="0"/>
                <a:cs typeface="Times New Roman" pitchFamily="18" charset="0"/>
              </a:rPr>
              <a:t>       Как весело зимой!</a:t>
            </a:r>
          </a:p>
          <a:p>
            <a:pPr>
              <a:buNone/>
            </a:pPr>
            <a:endParaRPr lang="ru-RU"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323528" y="188640"/>
            <a:ext cx="8229600" cy="432048"/>
          </a:xfrm>
        </p:spPr>
        <p:txBody>
          <a:bodyPr>
            <a:normAutofit fontScale="90000"/>
          </a:bodyPr>
          <a:lstStyle/>
          <a:p>
            <a:pPr algn="ctr"/>
            <a:r>
              <a:rPr lang="ru-RU" sz="2800" dirty="0" smtClean="0">
                <a:latin typeface="Times New Roman" pitchFamily="18" charset="0"/>
                <a:cs typeface="Times New Roman" pitchFamily="18" charset="0"/>
              </a:rPr>
              <a:t/>
            </a:r>
            <a:br>
              <a:rPr lang="ru-RU" sz="2800" dirty="0" smtClean="0">
                <a:latin typeface="Times New Roman" pitchFamily="18" charset="0"/>
                <a:cs typeface="Times New Roman" pitchFamily="18" charset="0"/>
              </a:rPr>
            </a:br>
            <a:r>
              <a:rPr lang="ru-RU" sz="2800" dirty="0" smtClean="0">
                <a:solidFill>
                  <a:schemeClr val="tx1"/>
                </a:solidFill>
                <a:latin typeface="Times New Roman" pitchFamily="18" charset="0"/>
                <a:cs typeface="Times New Roman" pitchFamily="18" charset="0"/>
              </a:rPr>
              <a:t>Подготовка к зиме </a:t>
            </a:r>
            <a:endParaRPr lang="ru-RU" sz="2800" dirty="0">
              <a:solidFill>
                <a:schemeClr val="tx1"/>
              </a:solidFill>
              <a:latin typeface="Times New Roman" pitchFamily="18" charset="0"/>
              <a:cs typeface="Times New Roman" pitchFamily="18" charset="0"/>
            </a:endParaRPr>
          </a:p>
        </p:txBody>
      </p:sp>
      <p:sp>
        <p:nvSpPr>
          <p:cNvPr id="2" name="Содержимое 1"/>
          <p:cNvSpPr>
            <a:spLocks noGrp="1"/>
          </p:cNvSpPr>
          <p:nvPr>
            <p:ph idx="1"/>
          </p:nvPr>
        </p:nvSpPr>
        <p:spPr>
          <a:xfrm>
            <a:off x="457200" y="692696"/>
            <a:ext cx="8229600" cy="5403304"/>
          </a:xfrm>
        </p:spPr>
        <p:txBody>
          <a:bodyPr>
            <a:normAutofit fontScale="92500" lnSpcReduction="10000"/>
          </a:bodyPr>
          <a:lstStyle/>
          <a:p>
            <a:pPr algn="just">
              <a:buNone/>
            </a:pPr>
            <a:r>
              <a:rPr lang="ru-RU" dirty="0" smtClean="0">
                <a:latin typeface="Times New Roman" pitchFamily="18" charset="0"/>
                <a:cs typeface="Times New Roman" pitchFamily="18" charset="0"/>
              </a:rPr>
              <a:t>        В лесу каждый готовится к зиме. Птицы уже улетели на юг. Они боятся холода и голода. Белка спешит заготовить пищу на зиму, утеплить гнездо. В гнезде она сложила грибы, орешки, шишки. Медведь ищет местечко для берлоги. Зайцы линяют, меняют серую шерсть на белую. В белой шубке надёжнее!</a:t>
            </a:r>
          </a:p>
          <a:p>
            <a:pPr algn="ctr">
              <a:buNone/>
            </a:pPr>
            <a:r>
              <a:rPr lang="ru-RU" b="1" dirty="0" smtClean="0">
                <a:latin typeface="Times New Roman" pitchFamily="18" charset="0"/>
                <a:cs typeface="Times New Roman" pitchFamily="18" charset="0"/>
              </a:rPr>
              <a:t>Весна пришла </a:t>
            </a:r>
          </a:p>
          <a:p>
            <a:pPr algn="just">
              <a:buNone/>
            </a:pPr>
            <a:r>
              <a:rPr lang="ru-RU" dirty="0" smtClean="0">
                <a:latin typeface="Times New Roman" pitchFamily="18" charset="0"/>
                <a:cs typeface="Times New Roman" pitchFamily="18" charset="0"/>
              </a:rPr>
              <a:t>       Ледок прошёл. Вода на реке стала спадать, а низкие места ещё залиты водой. По высоким берегам синели льдины, по оврагам лежал снег. На обрывах пробивалась молодая зелень. Река ожила. Серые чайки парили над водой. Они камнем бросались за добычей, хлопали по воде крыльями. В их клювах блестели рыбки.</a:t>
            </a:r>
            <a:endParaRPr lang="ru-RU"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457200" y="152400"/>
            <a:ext cx="8229600" cy="684312"/>
          </a:xfrm>
        </p:spPr>
        <p:txBody>
          <a:bodyPr>
            <a:normAutofit/>
          </a:bodyPr>
          <a:lstStyle/>
          <a:p>
            <a:pPr algn="ctr"/>
            <a:r>
              <a:rPr lang="ru-RU" dirty="0" smtClean="0"/>
              <a:t> </a:t>
            </a:r>
            <a:endParaRPr lang="ru-RU" dirty="0"/>
          </a:p>
        </p:txBody>
      </p:sp>
      <p:sp>
        <p:nvSpPr>
          <p:cNvPr id="2" name="Содержимое 1"/>
          <p:cNvSpPr>
            <a:spLocks noGrp="1"/>
          </p:cNvSpPr>
          <p:nvPr>
            <p:ph idx="1"/>
          </p:nvPr>
        </p:nvSpPr>
        <p:spPr>
          <a:xfrm>
            <a:off x="457200" y="642918"/>
            <a:ext cx="8229600" cy="5453082"/>
          </a:xfrm>
        </p:spPr>
        <p:txBody>
          <a:bodyPr>
            <a:normAutofit fontScale="92500"/>
          </a:bodyPr>
          <a:lstStyle/>
          <a:p>
            <a:pPr algn="ctr">
              <a:buNone/>
            </a:pPr>
            <a:r>
              <a:rPr lang="ru-RU" dirty="0" smtClean="0">
                <a:latin typeface="Times New Roman" pitchFamily="18" charset="0"/>
                <a:cs typeface="Times New Roman" pitchFamily="18" charset="0"/>
              </a:rPr>
              <a:t>  </a:t>
            </a:r>
            <a:r>
              <a:rPr lang="ru-RU" b="1" dirty="0" smtClean="0">
                <a:latin typeface="Times New Roman" pitchFamily="18" charset="0"/>
                <a:cs typeface="Times New Roman" pitchFamily="18" charset="0"/>
              </a:rPr>
              <a:t>Весна</a:t>
            </a:r>
            <a:endParaRPr lang="ru-RU" dirty="0" smtClean="0">
              <a:latin typeface="Times New Roman" pitchFamily="18" charset="0"/>
              <a:cs typeface="Times New Roman" pitchFamily="18" charset="0"/>
            </a:endParaRPr>
          </a:p>
          <a:p>
            <a:pPr algn="just">
              <a:buNone/>
            </a:pPr>
            <a:r>
              <a:rPr lang="ru-RU" dirty="0" smtClean="0">
                <a:latin typeface="Times New Roman" pitchFamily="18" charset="0"/>
                <a:cs typeface="Times New Roman" pitchFamily="18" charset="0"/>
              </a:rPr>
              <a:t>         Ярко светит весеннее солнце. Его яркие лучи били в глаза. На ветвях деревьев распевали скворцы. В воздухе пахло сосной, мокрой травой. На жёлтых пушистых цветах вербы копошились и жужжали дикие пчёлы. Он тоже радовались тёплой весне.</a:t>
            </a:r>
          </a:p>
          <a:p>
            <a:pPr algn="ctr">
              <a:buNone/>
            </a:pPr>
            <a:r>
              <a:rPr lang="ru-RU" b="1" dirty="0" smtClean="0">
                <a:latin typeface="Times New Roman" pitchFamily="18" charset="0"/>
                <a:cs typeface="Times New Roman" pitchFamily="18" charset="0"/>
              </a:rPr>
              <a:t>Буря в лесу </a:t>
            </a:r>
          </a:p>
          <a:p>
            <a:pPr algn="just">
              <a:buNone/>
            </a:pPr>
            <a:r>
              <a:rPr lang="ru-RU" dirty="0" smtClean="0">
                <a:latin typeface="Times New Roman" pitchFamily="18" charset="0"/>
                <a:cs typeface="Times New Roman" pitchFamily="18" charset="0"/>
              </a:rPr>
              <a:t>        Небо быстро почернело. Надвигалась тёмная туча. Налетел сильный ветер. Деревья кругом закачались. Ветер гудел. Деревья стонали и кряхтели, как живые. Хлынул дождь. Но скоро ветер стих. Дождь перестал. Деревья ещё скрипели. Мягко падали на землю дождевые капли. В небе опять засияли звёзды.</a:t>
            </a:r>
            <a:endParaRPr lang="ru-RU"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lstStyle/>
          <a:p>
            <a:endParaRPr lang="ru-RU"/>
          </a:p>
        </p:txBody>
      </p:sp>
      <p:sp>
        <p:nvSpPr>
          <p:cNvPr id="2" name="Содержимое 1"/>
          <p:cNvSpPr>
            <a:spLocks noGrp="1"/>
          </p:cNvSpPr>
          <p:nvPr>
            <p:ph idx="1"/>
          </p:nvPr>
        </p:nvSpPr>
        <p:spPr/>
        <p:txBody>
          <a:bodyPr/>
          <a:lstStyle/>
          <a:p>
            <a:pPr algn="ctr">
              <a:buNone/>
            </a:pPr>
            <a:endParaRPr lang="ru-RU" dirty="0" smtClean="0"/>
          </a:p>
          <a:p>
            <a:pPr algn="ctr">
              <a:buNone/>
            </a:pPr>
            <a:endParaRPr lang="ru-RU" dirty="0" smtClean="0"/>
          </a:p>
          <a:p>
            <a:pPr algn="ctr">
              <a:buNone/>
            </a:pPr>
            <a:endParaRPr lang="ru-RU" dirty="0" smtClean="0"/>
          </a:p>
          <a:p>
            <a:pPr algn="ctr">
              <a:buNone/>
            </a:pPr>
            <a:endParaRPr lang="ru-RU" dirty="0" smtClean="0"/>
          </a:p>
          <a:p>
            <a:pPr algn="ctr">
              <a:buNone/>
            </a:pPr>
            <a:r>
              <a:rPr lang="ru-RU" b="1" i="1" dirty="0" smtClean="0">
                <a:solidFill>
                  <a:srgbClr val="FF0000"/>
                </a:solidFill>
              </a:rPr>
              <a:t>Спасибо за внимание!</a:t>
            </a:r>
          </a:p>
          <a:p>
            <a:pPr algn="ctr">
              <a:buNone/>
            </a:pPr>
            <a:r>
              <a:rPr lang="ru-RU" b="1" i="1" dirty="0" smtClean="0">
                <a:solidFill>
                  <a:srgbClr val="FF0000"/>
                </a:solidFill>
              </a:rPr>
              <a:t>Всем удачи!</a:t>
            </a:r>
            <a:endParaRPr lang="ru-RU" b="1" i="1" dirty="0">
              <a:solidFill>
                <a:srgbClr val="FF0000"/>
              </a:solidFill>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Аспект">
  <a:themeElements>
    <a:clrScheme name="Аспект">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Аспект">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Аспект">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shade val="35000"/>
                <a:satMod val="150000"/>
              </a:schemeClr>
            </a:gs>
            <a:gs pos="45000">
              <a:schemeClr val="phClr">
                <a:shade val="68000"/>
                <a:satMod val="155000"/>
              </a:schemeClr>
            </a:gs>
            <a:gs pos="100000">
              <a:schemeClr val="phClr">
                <a:tint val="70000"/>
                <a:satMod val="175000"/>
              </a:schemeClr>
            </a:gs>
          </a:gsLst>
          <a:lin ang="16200000" scaled="0"/>
        </a:gradFill>
        <a:blipFill>
          <a:blip xmlns:r="http://schemas.openxmlformats.org/officeDocument/2006/relationships" r:embed="rId1">
            <a:duotone>
              <a:schemeClr val="phClr">
                <a:shade val="800"/>
                <a:satMod val="150000"/>
              </a:schemeClr>
              <a:schemeClr val="phClr">
                <a:tint val="80000"/>
                <a:satMod val="150000"/>
              </a:schemeClr>
            </a:duotone>
          </a:blip>
          <a:tile tx="0" ty="0" sx="75000" sy="75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Aspect</Template>
  <TotalTime>936</TotalTime>
  <Words>2506</Words>
  <Application>Microsoft Office PowerPoint</Application>
  <PresentationFormat>Экран (4:3)</PresentationFormat>
  <Paragraphs>270</Paragraphs>
  <Slides>39</Slides>
  <Notes>3</Notes>
  <HiddenSlides>0</HiddenSlides>
  <MMClips>2</MMClips>
  <ScaleCrop>false</ScaleCrop>
  <HeadingPairs>
    <vt:vector size="4" baseType="variant">
      <vt:variant>
        <vt:lpstr>Тема</vt:lpstr>
      </vt:variant>
      <vt:variant>
        <vt:i4>1</vt:i4>
      </vt:variant>
      <vt:variant>
        <vt:lpstr>Заголовки слайдов</vt:lpstr>
      </vt:variant>
      <vt:variant>
        <vt:i4>39</vt:i4>
      </vt:variant>
    </vt:vector>
  </HeadingPairs>
  <TitlesOfParts>
    <vt:vector size="40" baseType="lpstr">
      <vt:lpstr>Аспект</vt:lpstr>
      <vt:lpstr>      Безударные гласные  </vt:lpstr>
      <vt:lpstr>«Ударение»</vt:lpstr>
      <vt:lpstr>Задания по теме: «Ударение»</vt:lpstr>
      <vt:lpstr>Презентация PowerPoint</vt:lpstr>
      <vt:lpstr>3 . Выбери слова с одинаковым значением в предложении.   Почему поменялось значение этих слов? </vt:lpstr>
      <vt:lpstr>  4. Вставьте в предложение подходящие по смыслу слова, стоящие в скобках.    Поставьте в них ударение</vt:lpstr>
      <vt:lpstr>  Родственные слова Как растут слова</vt:lpstr>
      <vt:lpstr>Как образуются новые слова?</vt:lpstr>
      <vt:lpstr>Презентация PowerPoint</vt:lpstr>
      <vt:lpstr>Однокоренные слова, не  являющиеся родственными</vt:lpstr>
      <vt:lpstr>Задания: </vt:lpstr>
      <vt:lpstr>Презентация PowerPoint</vt:lpstr>
      <vt:lpstr>Работа с текстом: </vt:lpstr>
      <vt:lpstr>Вопросы:</vt:lpstr>
      <vt:lpstr>Задания:</vt:lpstr>
      <vt:lpstr>Презентация PowerPoint</vt:lpstr>
      <vt:lpstr>Презентация PowerPoint</vt:lpstr>
      <vt:lpstr>Безударные гласные</vt:lpstr>
      <vt:lpstr>2. Подчеркните в словах буквы, написание которых надо запомнить </vt:lpstr>
      <vt:lpstr>Родственные проверочные слова </vt:lpstr>
      <vt:lpstr>             Задание 1. Выделите корень, подчеркните в нем гласную. Поставьте ударение. Какие слова являются проверочными.? </vt:lpstr>
      <vt:lpstr>Задание 2.  Подберите к данным словам проверочное слово. Вставьте пропущенную букву </vt:lpstr>
      <vt:lpstr>Задание 3.  Подберите проверочные слова </vt:lpstr>
      <vt:lpstr>Задание 4.  Прочитайте однокоренные слова. Напишите их в порядке указанных значений. Выделите корень </vt:lpstr>
      <vt:lpstr>Задание 5.  Подберите т напишите однокоренные слова с указанным корнем. Выделите его в однокоренных словах</vt:lpstr>
      <vt:lpstr>Задание 6.  Прочитайте пословицы и поговорки. Объясните их смысл. Подчеркните однокоренные слова. Выделите в них корень </vt:lpstr>
      <vt:lpstr>Задание 7.  Спишите слова. Выделите корень. Подчеркните проверочные слова </vt:lpstr>
      <vt:lpstr>Задание 8.  Прочитайте, найдите лишнее слово</vt:lpstr>
      <vt:lpstr>Задание 9.  Собери в домик «родственников» слова «ЧИТАТЬ».</vt:lpstr>
      <vt:lpstr>Задание 10.   Спиши слова, вставляя пропущенную букву. Подбери проверочное слово</vt:lpstr>
      <vt:lpstr>Работа с текстом: Вставить пропущенные буквы, объяснить их написание</vt:lpstr>
      <vt:lpstr>Прочитать скороговорки. Вставить пропущенные буквы </vt:lpstr>
      <vt:lpstr>О каких зверях и птицах здесь идёт речь? </vt:lpstr>
      <vt:lpstr>Прочитайте, запомните, запишите по памяти</vt:lpstr>
      <vt:lpstr>Проверьте работу ученика  </vt:lpstr>
      <vt:lpstr>Тексты диктантов к теме «Безударные гласные» </vt:lpstr>
      <vt:lpstr> Подготовка к зиме </vt:lpstr>
      <vt:lpstr> </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Бобылёва ЛА</dc:creator>
  <cp:lastModifiedBy>Bazuev19@yandex.ru</cp:lastModifiedBy>
  <cp:revision>175</cp:revision>
  <dcterms:created xsi:type="dcterms:W3CDTF">2011-11-16T05:55:35Z</dcterms:created>
  <dcterms:modified xsi:type="dcterms:W3CDTF">2024-12-17T15:13:06Z</dcterms:modified>
</cp:coreProperties>
</file>