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88" r:id="rId2"/>
    <p:sldId id="289" r:id="rId3"/>
    <p:sldId id="259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291" r:id="rId13"/>
    <p:sldId id="29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46E82FB-DA80-43F6-A31B-15676B6A40E3}">
          <p14:sldIdLst>
            <p14:sldId id="288"/>
            <p14:sldId id="289"/>
            <p14:sldId id="259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291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346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28CB0E-52A9-4988-BA8C-FF47662620D5}" type="doc">
      <dgm:prSet loTypeId="urn:microsoft.com/office/officeart/2005/8/layout/v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9879347-6F12-4E4E-965F-94B9BFB00876}">
      <dgm:prSet custT="1"/>
      <dgm:spPr>
        <a:solidFill>
          <a:srgbClr val="0070C0"/>
        </a:solidFill>
      </dgm:spPr>
      <dgm:t>
        <a:bodyPr/>
        <a:lstStyle/>
        <a:p>
          <a:r>
            <a:rPr lang="ru-RU" sz="2800" dirty="0">
              <a:latin typeface="Arial Black" panose="020B0A04020102020204" pitchFamily="34" charset="0"/>
            </a:rPr>
            <a:t>Организационный этап</a:t>
          </a:r>
        </a:p>
      </dgm:t>
    </dgm:pt>
    <dgm:pt modelId="{A6425142-EC4D-4705-9E75-03BB16981AD9}" type="parTrans" cxnId="{C4391899-AC17-474F-9E23-B01E2AA0B132}">
      <dgm:prSet/>
      <dgm:spPr/>
      <dgm:t>
        <a:bodyPr/>
        <a:lstStyle/>
        <a:p>
          <a:endParaRPr lang="ru-RU"/>
        </a:p>
      </dgm:t>
    </dgm:pt>
    <dgm:pt modelId="{458CA136-1838-4ECC-BF89-A01281E16988}" type="sibTrans" cxnId="{C4391899-AC17-474F-9E23-B01E2AA0B132}">
      <dgm:prSet/>
      <dgm:spPr/>
      <dgm:t>
        <a:bodyPr/>
        <a:lstStyle/>
        <a:p>
          <a:endParaRPr lang="ru-RU"/>
        </a:p>
      </dgm:t>
    </dgm:pt>
    <dgm:pt modelId="{12FCB7A6-54AB-46A3-97E4-F7DCD90204F9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2800" dirty="0">
              <a:latin typeface="Arial Black" panose="020B0A04020102020204" pitchFamily="34" charset="0"/>
            </a:rPr>
            <a:t>Содержательный этап</a:t>
          </a:r>
        </a:p>
      </dgm:t>
    </dgm:pt>
    <dgm:pt modelId="{3407272E-726F-432E-97E5-D6D3F8BE33DD}" type="parTrans" cxnId="{A3788A9A-3B06-4C8C-B4EF-D7E54F137B5B}">
      <dgm:prSet/>
      <dgm:spPr/>
      <dgm:t>
        <a:bodyPr/>
        <a:lstStyle/>
        <a:p>
          <a:endParaRPr lang="ru-RU"/>
        </a:p>
      </dgm:t>
    </dgm:pt>
    <dgm:pt modelId="{171C2CB0-82C7-4091-8264-4F91E0E0FA44}" type="sibTrans" cxnId="{A3788A9A-3B06-4C8C-B4EF-D7E54F137B5B}">
      <dgm:prSet/>
      <dgm:spPr/>
      <dgm:t>
        <a:bodyPr/>
        <a:lstStyle/>
        <a:p>
          <a:endParaRPr lang="ru-RU"/>
        </a:p>
      </dgm:t>
    </dgm:pt>
    <dgm:pt modelId="{76BC6A8A-3868-4D9C-9B13-43D1127F140E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ru-RU" sz="2800" dirty="0">
              <a:latin typeface="Arial Black" panose="020B0A04020102020204" pitchFamily="34" charset="0"/>
            </a:rPr>
            <a:t>Заключительный этап</a:t>
          </a:r>
        </a:p>
      </dgm:t>
    </dgm:pt>
    <dgm:pt modelId="{8B521DBE-7284-4CC4-943A-A17AF4811E18}" type="parTrans" cxnId="{CD4CE629-8EC1-4FB0-8CF8-EF5330FCFFCF}">
      <dgm:prSet/>
      <dgm:spPr/>
      <dgm:t>
        <a:bodyPr/>
        <a:lstStyle/>
        <a:p>
          <a:endParaRPr lang="ru-RU"/>
        </a:p>
      </dgm:t>
    </dgm:pt>
    <dgm:pt modelId="{0D07903C-A58B-41DF-8CD3-777594359C22}" type="sibTrans" cxnId="{CD4CE629-8EC1-4FB0-8CF8-EF5330FCFFCF}">
      <dgm:prSet/>
      <dgm:spPr/>
      <dgm:t>
        <a:bodyPr/>
        <a:lstStyle/>
        <a:p>
          <a:endParaRPr lang="ru-RU"/>
        </a:p>
      </dgm:t>
    </dgm:pt>
    <dgm:pt modelId="{2BC75EAB-39D8-416A-BE80-DEF4E005306B}" type="pres">
      <dgm:prSet presAssocID="{E628CB0E-52A9-4988-BA8C-FF47662620D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732822-F607-46E0-82AD-5228C2093727}" type="pres">
      <dgm:prSet presAssocID="{69879347-6F12-4E4E-965F-94B9BFB0087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D18F74-A2E7-472F-B4E2-BAFA3D7FD1AD}" type="pres">
      <dgm:prSet presAssocID="{458CA136-1838-4ECC-BF89-A01281E16988}" presName="spacer" presStyleCnt="0"/>
      <dgm:spPr/>
    </dgm:pt>
    <dgm:pt modelId="{639E20F8-3626-4A77-B536-C2FA7E9EDD3B}" type="pres">
      <dgm:prSet presAssocID="{12FCB7A6-54AB-46A3-97E4-F7DCD90204F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F2DB1A-F0FD-42CF-9F53-EFE5690C351B}" type="pres">
      <dgm:prSet presAssocID="{171C2CB0-82C7-4091-8264-4F91E0E0FA44}" presName="spacer" presStyleCnt="0"/>
      <dgm:spPr/>
    </dgm:pt>
    <dgm:pt modelId="{949BD4C5-4E58-47F4-9DF3-8279F5215DC3}" type="pres">
      <dgm:prSet presAssocID="{76BC6A8A-3868-4D9C-9B13-43D1127F140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BE60EA-0224-4D6C-99A7-62F216108F83}" type="presOf" srcId="{69879347-6F12-4E4E-965F-94B9BFB00876}" destId="{EE732822-F607-46E0-82AD-5228C2093727}" srcOrd="0" destOrd="0" presId="urn:microsoft.com/office/officeart/2005/8/layout/vList2"/>
    <dgm:cxn modelId="{CD4CE629-8EC1-4FB0-8CF8-EF5330FCFFCF}" srcId="{E628CB0E-52A9-4988-BA8C-FF47662620D5}" destId="{76BC6A8A-3868-4D9C-9B13-43D1127F140E}" srcOrd="2" destOrd="0" parTransId="{8B521DBE-7284-4CC4-943A-A17AF4811E18}" sibTransId="{0D07903C-A58B-41DF-8CD3-777594359C22}"/>
    <dgm:cxn modelId="{42CB4C3B-DB67-4D41-A20B-30B2C82BA106}" type="presOf" srcId="{76BC6A8A-3868-4D9C-9B13-43D1127F140E}" destId="{949BD4C5-4E58-47F4-9DF3-8279F5215DC3}" srcOrd="0" destOrd="0" presId="urn:microsoft.com/office/officeart/2005/8/layout/vList2"/>
    <dgm:cxn modelId="{6C7E1FCC-0438-49DC-8BE1-C651E50B7A94}" type="presOf" srcId="{12FCB7A6-54AB-46A3-97E4-F7DCD90204F9}" destId="{639E20F8-3626-4A77-B536-C2FA7E9EDD3B}" srcOrd="0" destOrd="0" presId="urn:microsoft.com/office/officeart/2005/8/layout/vList2"/>
    <dgm:cxn modelId="{A3788A9A-3B06-4C8C-B4EF-D7E54F137B5B}" srcId="{E628CB0E-52A9-4988-BA8C-FF47662620D5}" destId="{12FCB7A6-54AB-46A3-97E4-F7DCD90204F9}" srcOrd="1" destOrd="0" parTransId="{3407272E-726F-432E-97E5-D6D3F8BE33DD}" sibTransId="{171C2CB0-82C7-4091-8264-4F91E0E0FA44}"/>
    <dgm:cxn modelId="{52473EB1-BA1C-4701-9BE2-8948CA7A2369}" type="presOf" srcId="{E628CB0E-52A9-4988-BA8C-FF47662620D5}" destId="{2BC75EAB-39D8-416A-BE80-DEF4E005306B}" srcOrd="0" destOrd="0" presId="urn:microsoft.com/office/officeart/2005/8/layout/vList2"/>
    <dgm:cxn modelId="{C4391899-AC17-474F-9E23-B01E2AA0B132}" srcId="{E628CB0E-52A9-4988-BA8C-FF47662620D5}" destId="{69879347-6F12-4E4E-965F-94B9BFB00876}" srcOrd="0" destOrd="0" parTransId="{A6425142-EC4D-4705-9E75-03BB16981AD9}" sibTransId="{458CA136-1838-4ECC-BF89-A01281E16988}"/>
    <dgm:cxn modelId="{1C086A4B-3155-4AD9-9672-31273A8EEB50}" type="presParOf" srcId="{2BC75EAB-39D8-416A-BE80-DEF4E005306B}" destId="{EE732822-F607-46E0-82AD-5228C2093727}" srcOrd="0" destOrd="0" presId="urn:microsoft.com/office/officeart/2005/8/layout/vList2"/>
    <dgm:cxn modelId="{C787282D-9E95-4631-B573-2608F11625C2}" type="presParOf" srcId="{2BC75EAB-39D8-416A-BE80-DEF4E005306B}" destId="{29D18F74-A2E7-472F-B4E2-BAFA3D7FD1AD}" srcOrd="1" destOrd="0" presId="urn:microsoft.com/office/officeart/2005/8/layout/vList2"/>
    <dgm:cxn modelId="{273B6521-FD41-4FCA-BE6E-FCCA0BF4CD99}" type="presParOf" srcId="{2BC75EAB-39D8-416A-BE80-DEF4E005306B}" destId="{639E20F8-3626-4A77-B536-C2FA7E9EDD3B}" srcOrd="2" destOrd="0" presId="urn:microsoft.com/office/officeart/2005/8/layout/vList2"/>
    <dgm:cxn modelId="{31A16FE4-2D47-4A83-A7E4-C1493CC6E1DC}" type="presParOf" srcId="{2BC75EAB-39D8-416A-BE80-DEF4E005306B}" destId="{27F2DB1A-F0FD-42CF-9F53-EFE5690C351B}" srcOrd="3" destOrd="0" presId="urn:microsoft.com/office/officeart/2005/8/layout/vList2"/>
    <dgm:cxn modelId="{4E767999-A15C-4A5A-8145-5CDBC1D0D0B6}" type="presParOf" srcId="{2BC75EAB-39D8-416A-BE80-DEF4E005306B}" destId="{949BD4C5-4E58-47F4-9DF3-8279F5215DC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732822-F607-46E0-82AD-5228C2093727}">
      <dsp:nvSpPr>
        <dsp:cNvPr id="0" name=""/>
        <dsp:cNvSpPr/>
      </dsp:nvSpPr>
      <dsp:spPr>
        <a:xfrm>
          <a:off x="0" y="4519"/>
          <a:ext cx="8352928" cy="108576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latin typeface="Arial Black" panose="020B0A04020102020204" pitchFamily="34" charset="0"/>
            </a:rPr>
            <a:t>Организационный этап</a:t>
          </a:r>
        </a:p>
      </dsp:txBody>
      <dsp:txXfrm>
        <a:off x="53002" y="57521"/>
        <a:ext cx="8246924" cy="979756"/>
      </dsp:txXfrm>
    </dsp:sp>
    <dsp:sp modelId="{639E20F8-3626-4A77-B536-C2FA7E9EDD3B}">
      <dsp:nvSpPr>
        <dsp:cNvPr id="0" name=""/>
        <dsp:cNvSpPr/>
      </dsp:nvSpPr>
      <dsp:spPr>
        <a:xfrm>
          <a:off x="0" y="1257319"/>
          <a:ext cx="8352928" cy="1085760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latin typeface="Arial Black" panose="020B0A04020102020204" pitchFamily="34" charset="0"/>
            </a:rPr>
            <a:t>Содержательный этап</a:t>
          </a:r>
        </a:p>
      </dsp:txBody>
      <dsp:txXfrm>
        <a:off x="53002" y="1310321"/>
        <a:ext cx="8246924" cy="979756"/>
      </dsp:txXfrm>
    </dsp:sp>
    <dsp:sp modelId="{949BD4C5-4E58-47F4-9DF3-8279F5215DC3}">
      <dsp:nvSpPr>
        <dsp:cNvPr id="0" name=""/>
        <dsp:cNvSpPr/>
      </dsp:nvSpPr>
      <dsp:spPr>
        <a:xfrm>
          <a:off x="0" y="2510119"/>
          <a:ext cx="8352928" cy="1085760"/>
        </a:xfrm>
        <a:prstGeom prst="roundRec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>
              <a:latin typeface="Arial Black" panose="020B0A04020102020204" pitchFamily="34" charset="0"/>
            </a:rPr>
            <a:t>Заключительный этап</a:t>
          </a:r>
        </a:p>
      </dsp:txBody>
      <dsp:txXfrm>
        <a:off x="53002" y="2563121"/>
        <a:ext cx="8246924" cy="979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5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5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8752A-0A32-4473-9CCA-16FB1ED0C5D7}" type="datetimeFigureOut">
              <a:rPr lang="ru-RU" smtClean="0"/>
              <a:pPr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26B7D-D6E2-495C-884D-CF84CBD6C2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3/1614692290_71-p-fon-s-ramkoi-dlya-slaida-7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grpSp>
        <p:nvGrpSpPr>
          <p:cNvPr id="2" name="Группа 6"/>
          <p:cNvGrpSpPr/>
          <p:nvPr/>
        </p:nvGrpSpPr>
        <p:grpSpPr>
          <a:xfrm>
            <a:off x="380960" y="2143121"/>
            <a:ext cx="11430080" cy="2369597"/>
            <a:chOff x="1115616" y="2146448"/>
            <a:chExt cx="7165477" cy="307369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5616" y="2146448"/>
              <a:ext cx="7165477" cy="13174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60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87089" y="4741066"/>
              <a:ext cx="5084703" cy="4790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C00000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761964" y="714362"/>
            <a:ext cx="10515637" cy="85725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МУНИЦИПАЛЬНОЕ  ДОШКОЛЬНОЕ ОБРАЗОВАТЕЛЬНОЕ УЧРЕЖДЕНИЕ</a:t>
            </a:r>
            <a:br>
              <a:rPr lang="ru-RU" sz="1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ДЕТСКИЙ САД  «Радуга»</a:t>
            </a:r>
            <a:endParaRPr lang="ru-RU" sz="1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809720" y="1928802"/>
            <a:ext cx="9334565" cy="4214842"/>
          </a:xfrm>
        </p:spPr>
        <p:txBody>
          <a:bodyPr/>
          <a:lstStyle/>
          <a:p>
            <a:r>
              <a:rPr lang="ru-RU" sz="4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r>
              <a:rPr lang="ru-RU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«Расширение социокультурного пространства дошкольников на основе взаимодействия ДОО и библиотеки»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Казакова Вероника Александровна</a:t>
            </a:r>
            <a:endParaRPr lang="ru-RU" sz="24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catherineasquithgallery.com/uploads/posts/2021-03/1614692290_71-p-fon-s-ramkoi-dlya-slaida-7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9388" y="-247474"/>
            <a:ext cx="12592111" cy="7105474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15068" y="337118"/>
            <a:ext cx="10363200" cy="1000131"/>
          </a:xfrm>
        </p:spPr>
        <p:txBody>
          <a:bodyPr/>
          <a:lstStyle/>
          <a:p>
            <a:r>
              <a:rPr lang="ru-RU" sz="3200" dirty="0">
                <a:solidFill>
                  <a:srgbClr val="7030A0"/>
                </a:solidFill>
                <a:latin typeface="Arial Black" pitchFamily="34" charset="0"/>
              </a:rPr>
              <a:t>ЦЕЛЬ ПРОЕКТА: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71120" y="1040236"/>
            <a:ext cx="10897299" cy="3282471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целостной социокультурной системы взаимодействия ДОО с детской библиотекой.</a:t>
            </a:r>
          </a:p>
        </p:txBody>
      </p:sp>
      <p:sp>
        <p:nvSpPr>
          <p:cNvPr id="7" name="Подзаголовок 7"/>
          <p:cNvSpPr txBox="1">
            <a:spLocks/>
          </p:cNvSpPr>
          <p:nvPr/>
        </p:nvSpPr>
        <p:spPr>
          <a:xfrm>
            <a:off x="725309" y="2777565"/>
            <a:ext cx="10846965" cy="33084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1.Расширять творческое взаимодействие ДОО с учреждениями культуры для создания единой социокультурной педагогической системы.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Осуществлять интегрированный подход к эстетическому воспитанию и формированию художественно-творческих способностей в системе «ребенок-педагог-родитель».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Способствовать развитию духовно-нравственной культуры участников образовательного процесса.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Развивать познавательный интерес у детей к объектам и явлениям окружающего мира, формировать целостную картину мира, в том числе первичные ценностные представления.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830" y="2072143"/>
            <a:ext cx="4280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7030A0"/>
                </a:solidFill>
                <a:latin typeface="Arial Black" pitchFamily="34" charset="0"/>
              </a:rPr>
              <a:t>ЗАДАЧИ   ПРОЕКТА: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id="{BD1F6056-2CCA-45A8-86F8-836DA4DA9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10842"/>
              </p:ext>
            </p:extLst>
          </p:nvPr>
        </p:nvGraphicFramePr>
        <p:xfrm>
          <a:off x="1087396" y="914400"/>
          <a:ext cx="9947188" cy="52117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2379">
                  <a:extLst>
                    <a:ext uri="{9D8B030D-6E8A-4147-A177-3AD203B41FA5}">
                      <a16:colId xmlns:a16="http://schemas.microsoft.com/office/drawing/2014/main" val="1038962068"/>
                    </a:ext>
                  </a:extLst>
                </a:gridCol>
                <a:gridCol w="7424809">
                  <a:extLst>
                    <a:ext uri="{9D8B030D-6E8A-4147-A177-3AD203B41FA5}">
                      <a16:colId xmlns:a16="http://schemas.microsoft.com/office/drawing/2014/main" val="203047171"/>
                    </a:ext>
                  </a:extLst>
                </a:gridCol>
              </a:tblGrid>
              <a:tr h="55546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реализации проекта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ноябрь 2025 – январь 2026 г. (три месяца)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83357719"/>
                  </a:ext>
                </a:extLst>
              </a:tr>
              <a:tr h="29190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Принципы реализации проекта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1.Принцип наглядности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Принцип доступности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2.Принцип приоритетности интересов детей.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Принцип взаимовлияния личностей (взрослых и детей), предполагающий создание гармоничных отношений между родителями, детьми и педагогами ДОО.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4.Принцип системности в организации жизнедеятельности детей, обеспечивающий комплексность воспитания и образования.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Принцип открытости, обеспечивающий тесный контакт педагогов и родителей и детей.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4907874"/>
                  </a:ext>
                </a:extLst>
              </a:tr>
              <a:tr h="17372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Условия реализации проекта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у воспитанников познавательного интереса к художественной литературе;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Грамотная организация игр, обеспечивающее заинтересованное восприятие детьми полученной информации;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Дифференцированный подход;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Заинтересованность родителей результатами проекта.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91955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8383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A99B792A-09A8-9C7D-81B7-09C47B2E7C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4848112"/>
              </p:ext>
            </p:extLst>
          </p:nvPr>
        </p:nvGraphicFramePr>
        <p:xfrm>
          <a:off x="1991544" y="1916834"/>
          <a:ext cx="8352928" cy="36003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3491355" y="1017601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1731664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1991544" y="881677"/>
            <a:ext cx="78030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партнеры проекта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6CAC43C9-0CAB-4FD0-883A-08D429842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819792"/>
              </p:ext>
            </p:extLst>
          </p:nvPr>
        </p:nvGraphicFramePr>
        <p:xfrm>
          <a:off x="1991544" y="2248931"/>
          <a:ext cx="8202779" cy="3449405"/>
        </p:xfrm>
        <a:graphic>
          <a:graphicData uri="http://schemas.openxmlformats.org/drawingml/2006/table">
            <a:tbl>
              <a:tblPr firstRow="1" firstCol="1" bandRow="1"/>
              <a:tblGrid>
                <a:gridCol w="4303286">
                  <a:extLst>
                    <a:ext uri="{9D8B030D-6E8A-4147-A177-3AD203B41FA5}">
                      <a16:colId xmlns:a16="http://schemas.microsoft.com/office/drawing/2014/main" val="1713526845"/>
                    </a:ext>
                  </a:extLst>
                </a:gridCol>
                <a:gridCol w="3899493">
                  <a:extLst>
                    <a:ext uri="{9D8B030D-6E8A-4147-A177-3AD203B41FA5}">
                      <a16:colId xmlns:a16="http://schemas.microsoft.com/office/drawing/2014/main" val="3970715288"/>
                    </a:ext>
                  </a:extLst>
                </a:gridCol>
              </a:tblGrid>
              <a:tr h="51673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Социальные партнёры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Формы деятельности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5173798"/>
                  </a:ext>
                </a:extLst>
              </a:tr>
              <a:tr h="110387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cap="all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одители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Участие в реализации проектной деятельности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9658976"/>
                  </a:ext>
                </a:extLst>
              </a:tr>
              <a:tr h="169100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Детская библиотека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cap="all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</a:t>
                      </a: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роведение беседы с детьми на тему проекта, показ презентаций, фотографий, иллюстраций.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5870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0592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753764" y="750967"/>
            <a:ext cx="104908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результаты реализации проекта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CD10049-3F8B-4424-BEFB-53A12D62E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9047411"/>
              </p:ext>
            </p:extLst>
          </p:nvPr>
        </p:nvGraphicFramePr>
        <p:xfrm>
          <a:off x="1013254" y="1600200"/>
          <a:ext cx="10354962" cy="4876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5640">
                  <a:extLst>
                    <a:ext uri="{9D8B030D-6E8A-4147-A177-3AD203B41FA5}">
                      <a16:colId xmlns:a16="http://schemas.microsoft.com/office/drawing/2014/main" val="2752945473"/>
                    </a:ext>
                  </a:extLst>
                </a:gridCol>
                <a:gridCol w="3345640">
                  <a:extLst>
                    <a:ext uri="{9D8B030D-6E8A-4147-A177-3AD203B41FA5}">
                      <a16:colId xmlns:a16="http://schemas.microsoft.com/office/drawing/2014/main" val="1825599958"/>
                    </a:ext>
                  </a:extLst>
                </a:gridCol>
                <a:gridCol w="3663682">
                  <a:extLst>
                    <a:ext uri="{9D8B030D-6E8A-4147-A177-3AD203B41FA5}">
                      <a16:colId xmlns:a16="http://schemas.microsoft.com/office/drawing/2014/main" val="2105132270"/>
                    </a:ext>
                  </a:extLst>
                </a:gridCol>
              </a:tblGrid>
              <a:tr h="16996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68" marR="47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68" marR="475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68" marR="47568" marT="0" marB="0"/>
                </a:tc>
                <a:extLst>
                  <a:ext uri="{0D108BD9-81ED-4DB2-BD59-A6C34878D82A}">
                    <a16:rowId xmlns:a16="http://schemas.microsoft.com/office/drawing/2014/main" val="1112432841"/>
                  </a:ext>
                </a:extLst>
              </a:tr>
              <a:tr h="435599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Пробудить у детей интерес к общению с книгой.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Научить детей (с опорой на прочитанное произведение)  различать до­ступные  жанровые особенности сказок, рассказов, стихотворений.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3.Расширить представления детей о значении библиотек в жизни человека.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68" marR="475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Приобретение педагогами нового опыта по развитию интереса к художественной литературе дошкольника.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Пополнить развивающую среду в группах детского сада.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3.Сформировать банк методических материалов по теме проекта.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68" marR="475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Повысить компетентность членов семьи в вопросах воспитания грамотного читателя.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2.Установление тесного сотрудничества между социальными партнерами: педагогом, родителями  и библиотекой, в вопросах воспитания у старших дошкольников интереса к книге и чтению.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Привлечение к пополнению предметно-развивающей среды по художественной литературе  в группах.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Участие в совместных мероприятиях по художественной литературе.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568" marR="47568" marT="0" marB="0"/>
                </a:tc>
                <a:extLst>
                  <a:ext uri="{0D108BD9-81ED-4DB2-BD59-A6C34878D82A}">
                    <a16:rowId xmlns:a16="http://schemas.microsoft.com/office/drawing/2014/main" val="27325933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7146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753764" y="750967"/>
            <a:ext cx="104908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 в ходе реализации проекта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8797613-EBDC-42F0-9366-02A07B7C5386}"/>
              </a:ext>
            </a:extLst>
          </p:cNvPr>
          <p:cNvSpPr/>
          <p:nvPr/>
        </p:nvSpPr>
        <p:spPr>
          <a:xfrm>
            <a:off x="1210962" y="1878227"/>
            <a:ext cx="962591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     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экскурсии в библиотеку;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знакомство и взаимодействие с библиотекой;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посещение мини-музея  библиотеки;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выставки рисунков и поделок;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участие в театрализованной деятельности;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совместные праздники.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участие в совместной образовательной деятельности, проектной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2924483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825390" y="528545"/>
            <a:ext cx="104192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 в ходе проекта: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5775098F-C94A-4047-A322-55A4F53058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870984"/>
              </p:ext>
            </p:extLst>
          </p:nvPr>
        </p:nvGraphicFramePr>
        <p:xfrm>
          <a:off x="798164" y="1261374"/>
          <a:ext cx="10682032" cy="527232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07403">
                  <a:extLst>
                    <a:ext uri="{9D8B030D-6E8A-4147-A177-3AD203B41FA5}">
                      <a16:colId xmlns:a16="http://schemas.microsoft.com/office/drawing/2014/main" val="3745728537"/>
                    </a:ext>
                  </a:extLst>
                </a:gridCol>
                <a:gridCol w="5457249">
                  <a:extLst>
                    <a:ext uri="{9D8B030D-6E8A-4147-A177-3AD203B41FA5}">
                      <a16:colId xmlns:a16="http://schemas.microsoft.com/office/drawing/2014/main" val="2297197444"/>
                    </a:ext>
                  </a:extLst>
                </a:gridCol>
                <a:gridCol w="4317380">
                  <a:extLst>
                    <a:ext uri="{9D8B030D-6E8A-4147-A177-3AD203B41FA5}">
                      <a16:colId xmlns:a16="http://schemas.microsoft.com/office/drawing/2014/main" val="24276912"/>
                    </a:ext>
                  </a:extLst>
                </a:gridCol>
              </a:tblGrid>
              <a:tr h="1378261">
                <a:tc>
                  <a:txBody>
                    <a:bodyPr/>
                    <a:lstStyle/>
                    <a:p>
                      <a:pPr marL="57785" marR="1549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6921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«Сюда</a:t>
                      </a:r>
                      <a:r>
                        <a:rPr lang="ru-RU" sz="1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приходят</a:t>
                      </a:r>
                      <a:r>
                        <a:rPr lang="ru-RU" sz="1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узнавать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всё</a:t>
                      </a:r>
                      <a:r>
                        <a:rPr lang="ru-RU" sz="1800" spc="-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свете»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10922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Экскурсия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библиотеку.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Продолжать знакомить</a:t>
                      </a:r>
                      <a:r>
                        <a:rPr lang="ru-RU" sz="1800" spc="-2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библиотекой, дать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понятие</a:t>
                      </a:r>
                      <a:r>
                        <a:rPr lang="ru-RU" sz="1800" spc="-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«абонемент»,</a:t>
                      </a:r>
                    </a:p>
                    <a:p>
                      <a:pPr marL="68580" marR="61341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«читальный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зал».</a:t>
                      </a:r>
                      <a:r>
                        <a:rPr lang="ru-RU" sz="1800" spc="-7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Закрепить</a:t>
                      </a:r>
                    </a:p>
                    <a:p>
                      <a:pPr marL="68580" marR="27559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правила поведения в</a:t>
                      </a:r>
                      <a:r>
                        <a:rPr lang="ru-RU" sz="1800" spc="-2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библиотеке.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17946505"/>
                  </a:ext>
                </a:extLst>
              </a:tr>
              <a:tr h="447013">
                <a:tc>
                  <a:txBody>
                    <a:bodyPr/>
                    <a:lstStyle/>
                    <a:p>
                      <a:pPr marL="57785" marR="1549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1428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«Эти дикие и домашние – все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такие важные»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5873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Эко-обзор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энциклопедий</a:t>
                      </a:r>
                      <a:r>
                        <a:rPr lang="ru-RU" sz="1800" spc="-4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животных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91106202"/>
                  </a:ext>
                </a:extLst>
              </a:tr>
              <a:tr h="447013">
                <a:tc>
                  <a:txBody>
                    <a:bodyPr/>
                    <a:lstStyle/>
                    <a:p>
                      <a:pPr marL="57785" marR="1549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«Искусник</a:t>
                      </a:r>
                      <a:r>
                        <a:rPr lang="ru-RU" sz="1800" spc="-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крылатого</a:t>
                      </a:r>
                      <a:r>
                        <a:rPr lang="ru-RU" sz="1800" spc="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слова»</a:t>
                      </a:r>
                    </a:p>
                    <a:p>
                      <a:pPr marL="70485" marR="42037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(творчество 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Ивана Крылова)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Виртуальная</a:t>
                      </a:r>
                      <a:r>
                        <a:rPr lang="ru-RU" sz="180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выставка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61757465"/>
                  </a:ext>
                </a:extLst>
              </a:tr>
              <a:tr h="757429">
                <a:tc>
                  <a:txBody>
                    <a:bodyPr/>
                    <a:lstStyle/>
                    <a:p>
                      <a:pPr marL="57785" marR="1549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350520" indent="4254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«Когда мы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вместе</a:t>
                      </a:r>
                      <a:r>
                        <a:rPr lang="ru-RU" sz="1800" spc="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едины!» «Родина моя –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Россия!», «Сила народа в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единстве!»,</a:t>
                      </a:r>
                      <a:r>
                        <a:rPr lang="ru-RU" sz="1800" spc="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«Примером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сильны</a:t>
                      </a:r>
                      <a:r>
                        <a:rPr lang="ru-RU" sz="1800" spc="-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духом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отважны»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52451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Книжно-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иллюстративные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выставки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0107999"/>
                  </a:ext>
                </a:extLst>
              </a:tr>
              <a:tr h="447013">
                <a:tc>
                  <a:txBody>
                    <a:bodyPr/>
                    <a:lstStyle/>
                    <a:p>
                      <a:pPr marL="57785" marR="1549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«Книжкина</a:t>
                      </a:r>
                      <a:r>
                        <a:rPr lang="ru-RU" sz="1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больничка».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33274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книг. Учить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детей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бережно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относиться к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книгам.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32985165"/>
                  </a:ext>
                </a:extLst>
              </a:tr>
              <a:tr h="447013">
                <a:tc>
                  <a:txBody>
                    <a:bodyPr/>
                    <a:lstStyle/>
                    <a:p>
                      <a:pPr marL="57785" marR="1549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Творчество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В.</a:t>
                      </a:r>
                      <a:r>
                        <a:rPr lang="ru-RU" sz="180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Бианки:</a:t>
                      </a:r>
                    </a:p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«Лесной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сказочник</a:t>
                      </a:r>
                      <a:r>
                        <a:rPr lang="ru-RU" sz="1800" spc="-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Виталий</a:t>
                      </a:r>
                    </a:p>
                    <a:p>
                      <a:pPr marL="70485">
                        <a:lnSpc>
                          <a:spcPct val="100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Бианки»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громкого</a:t>
                      </a:r>
                      <a:r>
                        <a:rPr lang="ru-RU" sz="1800" spc="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чтения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91539242"/>
                  </a:ext>
                </a:extLst>
              </a:tr>
              <a:tr h="602221">
                <a:tc>
                  <a:txBody>
                    <a:bodyPr/>
                    <a:lstStyle/>
                    <a:p>
                      <a:pPr marL="57785" marR="7874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Беседа о профессии библиотекарь</a:t>
                      </a:r>
                    </a:p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(подготовка к сюжетно-ролевой игре «библиотека»)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День</a:t>
                      </a:r>
                      <a:r>
                        <a:rPr lang="ru-RU" sz="1800" spc="-1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информации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217241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1156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825390" y="528545"/>
            <a:ext cx="104192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 в ходе проекта: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291BC068-51DC-4DFA-BA54-6A213DD6A2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948090"/>
              </p:ext>
            </p:extLst>
          </p:nvPr>
        </p:nvGraphicFramePr>
        <p:xfrm>
          <a:off x="1186249" y="1600200"/>
          <a:ext cx="10157254" cy="46049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102918">
                  <a:extLst>
                    <a:ext uri="{9D8B030D-6E8A-4147-A177-3AD203B41FA5}">
                      <a16:colId xmlns:a16="http://schemas.microsoft.com/office/drawing/2014/main" val="3583111150"/>
                    </a:ext>
                  </a:extLst>
                </a:gridCol>
                <a:gridCol w="3832927">
                  <a:extLst>
                    <a:ext uri="{9D8B030D-6E8A-4147-A177-3AD203B41FA5}">
                      <a16:colId xmlns:a16="http://schemas.microsoft.com/office/drawing/2014/main" val="668198254"/>
                    </a:ext>
                  </a:extLst>
                </a:gridCol>
                <a:gridCol w="2221409">
                  <a:extLst>
                    <a:ext uri="{9D8B030D-6E8A-4147-A177-3AD203B41FA5}">
                      <a16:colId xmlns:a16="http://schemas.microsoft.com/office/drawing/2014/main" val="11154744"/>
                    </a:ext>
                  </a:extLst>
                </a:gridCol>
              </a:tblGrid>
              <a:tr h="744002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</a:t>
                      </a:r>
                      <a:r>
                        <a:rPr lang="ru-RU" sz="1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воспитанников</a:t>
                      </a:r>
                    </a:p>
                    <a:p>
                      <a:pPr marL="70485" marR="76327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ДОО</a:t>
                      </a:r>
                      <a:r>
                        <a:rPr lang="ru-RU" sz="1800" spc="-4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ru-RU" sz="18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детском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а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бонементе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Постоянно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marR="31877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Сотрудник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385997928"/>
                  </a:ext>
                </a:extLst>
              </a:tr>
              <a:tr h="1518979">
                <a:tc>
                  <a:txBody>
                    <a:bodyPr/>
                    <a:lstStyle/>
                    <a:p>
                      <a:pPr marL="70485" marR="3003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Памятки:</a:t>
                      </a:r>
                      <a:r>
                        <a:rPr lang="ru-RU" sz="1800" spc="-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«Шпаргалка</a:t>
                      </a:r>
                      <a:r>
                        <a:rPr lang="ru-RU" sz="1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родителей»</a:t>
                      </a:r>
                    </a:p>
                    <a:p>
                      <a:pPr marL="70485" marR="560705" indent="4254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«Чтение для хорошего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настроения»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1854835" indent="3619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spc="-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30144720"/>
                  </a:ext>
                </a:extLst>
              </a:tr>
              <a:tr h="1518979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Анкетирование:</a:t>
                      </a:r>
                    </a:p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«Любимые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книги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моей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семьи»</a:t>
                      </a:r>
                    </a:p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«Библиотека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Семья»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182499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spc="-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09813503"/>
                  </a:ext>
                </a:extLst>
              </a:tr>
              <a:tr h="744002">
                <a:tc>
                  <a:txBody>
                    <a:bodyPr/>
                    <a:lstStyle/>
                    <a:p>
                      <a:pPr marL="70485" marR="5524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Консультации по приобщению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дошкольников</a:t>
                      </a:r>
                      <a:r>
                        <a:rPr lang="ru-RU" sz="1800" spc="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чтению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80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течение года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1755" marR="24447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Сотрудник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библиотеки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Воспитатели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87314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3883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825390" y="528545"/>
            <a:ext cx="104192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педагогами в ходе проекта: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291E1DB7-0F93-444E-A788-831D840581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146884"/>
              </p:ext>
            </p:extLst>
          </p:nvPr>
        </p:nvGraphicFramePr>
        <p:xfrm>
          <a:off x="1025611" y="1445742"/>
          <a:ext cx="10419260" cy="474499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02750">
                  <a:extLst>
                    <a:ext uri="{9D8B030D-6E8A-4147-A177-3AD203B41FA5}">
                      <a16:colId xmlns:a16="http://schemas.microsoft.com/office/drawing/2014/main" val="2179481428"/>
                    </a:ext>
                  </a:extLst>
                </a:gridCol>
                <a:gridCol w="3625016">
                  <a:extLst>
                    <a:ext uri="{9D8B030D-6E8A-4147-A177-3AD203B41FA5}">
                      <a16:colId xmlns:a16="http://schemas.microsoft.com/office/drawing/2014/main" val="3354177505"/>
                    </a:ext>
                  </a:extLst>
                </a:gridCol>
                <a:gridCol w="4228831">
                  <a:extLst>
                    <a:ext uri="{9D8B030D-6E8A-4147-A177-3AD203B41FA5}">
                      <a16:colId xmlns:a16="http://schemas.microsoft.com/office/drawing/2014/main" val="91148636"/>
                    </a:ext>
                  </a:extLst>
                </a:gridCol>
                <a:gridCol w="1962663">
                  <a:extLst>
                    <a:ext uri="{9D8B030D-6E8A-4147-A177-3AD203B41FA5}">
                      <a16:colId xmlns:a16="http://schemas.microsoft.com/office/drawing/2014/main" val="2948310994"/>
                    </a:ext>
                  </a:extLst>
                </a:gridCol>
              </a:tblGrid>
              <a:tr h="366057">
                <a:tc gridSpan="4">
                  <a:txBody>
                    <a:bodyPr/>
                    <a:lstStyle/>
                    <a:p>
                      <a:pPr marL="17862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1832073"/>
                  </a:ext>
                </a:extLst>
              </a:tr>
              <a:tr h="1096848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32258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библиотеки в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детском</a:t>
                      </a:r>
                      <a:r>
                        <a:rPr lang="ru-RU" sz="1800" spc="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саду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Нояябрь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Сотрудник</a:t>
                      </a:r>
                    </a:p>
                    <a:p>
                      <a:pPr marL="67310" marR="24892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библиотеки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30632789"/>
                  </a:ext>
                </a:extLst>
              </a:tr>
              <a:tr h="1819711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8382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Информирование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воспитателей о новой учебной</a:t>
                      </a:r>
                      <a:r>
                        <a:rPr lang="ru-RU" sz="1800" spc="-29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методической литературе,</a:t>
                      </a:r>
                      <a:r>
                        <a:rPr lang="ru-RU" sz="1800" spc="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педагогических</a:t>
                      </a:r>
                      <a:r>
                        <a:rPr lang="ru-RU" sz="1800" spc="-2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журналах</a:t>
                      </a:r>
                      <a:r>
                        <a:rPr lang="ru-RU" sz="1800" spc="-2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</a:p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газетах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мере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поступления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 marR="28702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Старший воспитатель</a:t>
                      </a:r>
                      <a:r>
                        <a:rPr lang="ru-RU" sz="1800" spc="-28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Сотрудник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506770093"/>
                  </a:ext>
                </a:extLst>
              </a:tr>
              <a:tr h="1462377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32766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Поиск</a:t>
                      </a:r>
                      <a:r>
                        <a:rPr lang="ru-RU" sz="1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литературы</a:t>
                      </a:r>
                      <a:r>
                        <a:rPr lang="ru-RU" sz="1800" spc="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800" spc="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периодических</a:t>
                      </a:r>
                      <a:r>
                        <a:rPr lang="ru-RU" sz="1800" spc="-4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изданий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</a:p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заданной</a:t>
                      </a:r>
                      <a:r>
                        <a:rPr lang="ru-RU" sz="1800" spc="-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тематике.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</a:t>
                      </a:r>
                      <a:r>
                        <a:rPr lang="ru-RU" sz="1800" spc="-1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мере</a:t>
                      </a:r>
                      <a:r>
                        <a:rPr lang="ru-RU" sz="180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необходимости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 marR="28702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Старший воспитатель</a:t>
                      </a:r>
                      <a:r>
                        <a:rPr lang="ru-RU" sz="1800" spc="-285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Сотрудник</a:t>
                      </a:r>
                    </a:p>
                    <a:p>
                      <a:pPr marL="6731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библиотеки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572374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4876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3/1614692290_71-p-fon-s-ramkoi-dlya-slaida-77.png">
            <a:extLst>
              <a:ext uri="{FF2B5EF4-FFF2-40B4-BE49-F238E27FC236}">
                <a16:creationId xmlns:a16="http://schemas.microsoft.com/office/drawing/2014/main" id="{0C4ED780-11D7-4ACC-8D25-EB1115CC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552C87-3316-F03F-4352-E5851C36FD98}"/>
              </a:ext>
            </a:extLst>
          </p:cNvPr>
          <p:cNvSpPr txBox="1"/>
          <p:nvPr/>
        </p:nvSpPr>
        <p:spPr>
          <a:xfrm>
            <a:off x="825390" y="528545"/>
            <a:ext cx="104192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Перспективы дальнейшего развития проекта: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0428E2F-79CC-4BB0-8709-4293C3403A90}"/>
              </a:ext>
            </a:extLst>
          </p:cNvPr>
          <p:cNvSpPr/>
          <p:nvPr/>
        </p:nvSpPr>
        <p:spPr>
          <a:xfrm>
            <a:off x="1112107" y="1717590"/>
            <a:ext cx="9786551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 слушать литературные произведение формировать  у дошкольников в процессе воспитания при активном воздействии взрослых. В процессе слушания ребенок переживает вместе с героями их радости и неудачи, живо откликается на все, что с ними происходит. Литературное произведение дает богатую пищу для мыслительной деятельности детей.</a:t>
            </a:r>
          </a:p>
        </p:txBody>
      </p:sp>
    </p:spTree>
    <p:extLst>
      <p:ext uri="{BB962C8B-B14F-4D97-AF65-F5344CB8AC3E}">
        <p14:creationId xmlns:p14="http://schemas.microsoft.com/office/powerpoint/2010/main" val="2098290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catherineasquithgallery.com/uploads/posts/2021-03/1614692290_71-p-fon-s-ramkoi-dlya-slaida-7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grpSp>
        <p:nvGrpSpPr>
          <p:cNvPr id="2" name="Группа 1"/>
          <p:cNvGrpSpPr>
            <a:grpSpLocks/>
          </p:cNvGrpSpPr>
          <p:nvPr/>
        </p:nvGrpSpPr>
        <p:grpSpPr bwMode="auto">
          <a:xfrm>
            <a:off x="1619219" y="1643051"/>
            <a:ext cx="8953563" cy="3972237"/>
            <a:chOff x="607288" y="-815361"/>
            <a:chExt cx="7925152" cy="5227599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07288" y="-815361"/>
              <a:ext cx="7925152" cy="4860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C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1366078" y="3885680"/>
              <a:ext cx="6491880" cy="526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sz="2000" dirty="0">
                <a:solidFill>
                  <a:srgbClr val="C00000"/>
                </a:solidFill>
                <a:latin typeface="Monotype Corsiva" pitchFamily="66" charset="0"/>
                <a:cs typeface="Arial" charset="0"/>
              </a:endParaRPr>
            </a:p>
          </p:txBody>
        </p:sp>
      </p:grp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208015" y="642918"/>
            <a:ext cx="10126772" cy="5429288"/>
          </a:xfrm>
        </p:spPr>
        <p:txBody>
          <a:bodyPr/>
          <a:lstStyle/>
          <a:p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ВЫВОДЫ: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Реализация проекта по взаимодействию ДОО с детской библиотекой  позволит: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расширить детскую и взрослую аудиторию библиотеку (в том числе руководителей детского чтения – родителей, воспитателей, педагогов ДОО);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укрепить имидж детской библиотеки как открытого и доступного центра развития творческого потенциала ребёнка;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внедрить новые формы работы;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укрепить связи ДОО с детской библиотекой, родителями, направленными на всестороннее развитие детей и семейных чтений;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формировать модели взаимодействия внутри ДОО - РЕБЁНОК - РОДИТЕЛЬ - ДЕТСКИЙ САД  - ДЕТСКАЯ БИБЛИОТЕКА.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atherineasquithgallery.com/uploads/posts/2021-03/1614692290_71-p-fon-s-ramkoi-dlya-slaida-7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649" y="-100667"/>
            <a:ext cx="12592111" cy="7105474"/>
          </a:xfrm>
          <a:prstGeom prst="rect">
            <a:avLst/>
          </a:prstGeom>
          <a:noFill/>
        </p:spPr>
      </p:pic>
      <p:pic>
        <p:nvPicPr>
          <p:cNvPr id="10" name="Рисунок 9" descr="https://catherineasquithgallery.com/uploads/posts/2021-03/1614596883_75-p-spasibo-na-belom-fone-11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0253" y="520117"/>
            <a:ext cx="7281643" cy="5771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18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649</TotalTime>
  <Words>617</Words>
  <Application>Microsoft Office PowerPoint</Application>
  <PresentationFormat>Широкоэкранный</PresentationFormat>
  <Paragraphs>144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Arial Black</vt:lpstr>
      <vt:lpstr>Calibri</vt:lpstr>
      <vt:lpstr>Monotype Corsiva</vt:lpstr>
      <vt:lpstr>Times New Roman</vt:lpstr>
      <vt:lpstr>Тема Office</vt:lpstr>
      <vt:lpstr>МУНИЦИПАЛЬНОЕ  ДОШКОЛЬНОЕ ОБРАЗОВАТЕЛЬНОЕ УЧРЕЖДЕНИЕ  ДЕТСКИЙ САД  «Радуга»</vt:lpstr>
      <vt:lpstr>ЦЕЛЬ ПРОЕКТА: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ВЫВОДЫ: Реализация проекта по взаимодействию ДОО с детской библиотекой  позволит: - расширить детскую и взрослую аудиторию библиотеку (в том числе руководителей детского чтения – родителей, воспитателей, педагогов ДОО); - укрепить имидж детской библиотеки как открытого и доступного центра развития творческого потенциала ребёнка; - внедрить новые формы работы; - укрепить связи ДОО с детской библиотекой, родителями, направленными на всестороннее развитие детей и семейных чтений; - формировать модели взаимодействия внутри ДОО - РЕБЁНОК - РОДИТЕЛЬ - ДЕТСКИЙ САД  - ДЕТСКАЯ БИБЛИОТЕКА. </vt:lpstr>
      <vt:lpstr>Презентация PowerPoint</vt:lpstr>
    </vt:vector>
  </TitlesOfParts>
  <Company>office 2007 rus ent: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Летняя педагогическая практика</dc:title>
  <dc:creator>admin</dc:creator>
  <cp:lastModifiedBy>Asus</cp:lastModifiedBy>
  <cp:revision>74</cp:revision>
  <dcterms:created xsi:type="dcterms:W3CDTF">2016-11-22T12:36:02Z</dcterms:created>
  <dcterms:modified xsi:type="dcterms:W3CDTF">2025-11-05T10:45:07Z</dcterms:modified>
</cp:coreProperties>
</file>