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 showSpecialPlsOnTitleSld="0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22" Type="http://schemas.openxmlformats.org/officeDocument/2006/relationships/slide" Target="slides/slide17.xml"/><Relationship Id="rId10" Type="http://schemas.openxmlformats.org/officeDocument/2006/relationships/slide" Target="slides/slide5.xml"/><Relationship Id="rId21" Type="http://schemas.openxmlformats.org/officeDocument/2006/relationships/slide" Target="slides/slide16.xml"/><Relationship Id="rId13" Type="http://schemas.openxmlformats.org/officeDocument/2006/relationships/slide" Target="slides/slide8.xml"/><Relationship Id="rId24" Type="http://schemas.openxmlformats.org/officeDocument/2006/relationships/slide" Target="slides/slide19.xml"/><Relationship Id="rId12" Type="http://schemas.openxmlformats.org/officeDocument/2006/relationships/slide" Target="slides/slide7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SLIDES_API770104543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SLIDES_API770104543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SLIDES_API770104543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SLIDES_API770104543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SLIDES_API770104543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SLIDES_API770104543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SLIDES_API770104543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SLIDES_API770104543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SLIDES_API770104543_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SLIDES_API770104543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SLIDES_API770104543_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SLIDES_API770104543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SLIDES_API770104543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SLIDES_API770104543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SLIDES_API770104543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SLIDES_API770104543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SLIDES_API770104543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SLIDES_API770104543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SLIDES_API770104543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SLIDES_API770104543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SLIDES_API770104543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SLIDES_API770104543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SLIDES_API770104543_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SLIDES_API770104543_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SLIDES_API770104543_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SLIDES_API770104543_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SLIDES_API770104543_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SLIDES_API770104543_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SLIDES_API770104543_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SLIDES_API770104543_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SLIDES_API770104543_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SLIDES_API770104543_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SLIDES_API770104543_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SLIDES_API770104543_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SLIDES_API770104543_9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SLIDES_API770104543_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SLIDES_API770104543_9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4" name="Google Shape;214;SLIDES_API770104543_9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2"/>
          <p:cNvCxnSpPr/>
          <p:nvPr/>
        </p:nvCxnSpPr>
        <p:spPr>
          <a:xfrm>
            <a:off x="0" y="2998150"/>
            <a:ext cx="9144000" cy="0"/>
          </a:xfrm>
          <a:prstGeom prst="straightConnector1">
            <a:avLst/>
          </a:prstGeom>
          <a:noFill/>
          <a:ln cap="flat" cmpd="sng" w="1905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1" name="Google Shape;11;p2"/>
          <p:cNvSpPr txBox="1"/>
          <p:nvPr>
            <p:ph type="ctrTitle"/>
          </p:nvPr>
        </p:nvSpPr>
        <p:spPr>
          <a:xfrm>
            <a:off x="510450" y="1257300"/>
            <a:ext cx="8123100" cy="1588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  <a:defRPr sz="4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510450" y="3182313"/>
            <a:ext cx="8123100" cy="630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Google Shape;15;p3"/>
          <p:cNvCxnSpPr/>
          <p:nvPr/>
        </p:nvCxnSpPr>
        <p:spPr>
          <a:xfrm>
            <a:off x="0" y="2998150"/>
            <a:ext cx="9144000" cy="0"/>
          </a:xfrm>
          <a:prstGeom prst="straightConnector1">
            <a:avLst/>
          </a:prstGeom>
          <a:noFill/>
          <a:ln cap="flat" cmpd="sng" w="1905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6" name="Google Shape;16;p3"/>
          <p:cNvSpPr txBox="1"/>
          <p:nvPr>
            <p:ph type="title"/>
          </p:nvPr>
        </p:nvSpPr>
        <p:spPr>
          <a:xfrm>
            <a:off x="510450" y="2057400"/>
            <a:ext cx="8123100" cy="778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7" name="Google Shape;17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" name="Google Shape;20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" type="body"/>
          </p:nvPr>
        </p:nvSpPr>
        <p:spPr>
          <a:xfrm>
            <a:off x="311700" y="1511975"/>
            <a:ext cx="8520600" cy="320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6" name="Google Shape;26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7" name="Google Shape;27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0" name="Google Shape;30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3" name="Google Shape;33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4" name="Google Shape;34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lt2"/>
        </a:solidFill>
      </p:bgPr>
    </p:bg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/>
          <p:nvPr>
            <p:ph type="title"/>
          </p:nvPr>
        </p:nvSpPr>
        <p:spPr>
          <a:xfrm>
            <a:off x="490250" y="526350"/>
            <a:ext cx="57975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7" name="Google Shape;37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/>
          <p:nvPr/>
        </p:nvSpPr>
        <p:spPr>
          <a:xfrm>
            <a:off x="4572000" y="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0" name="Google Shape;40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1" name="Google Shape;41;p9"/>
          <p:cNvSpPr txBox="1"/>
          <p:nvPr>
            <p:ph type="title"/>
          </p:nvPr>
        </p:nvSpPr>
        <p:spPr>
          <a:xfrm>
            <a:off x="265500" y="1205825"/>
            <a:ext cx="4045200" cy="1509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2" name="Google Shape;42;p9"/>
          <p:cNvSpPr txBox="1"/>
          <p:nvPr>
            <p:ph idx="1" type="subTitle"/>
          </p:nvPr>
        </p:nvSpPr>
        <p:spPr>
          <a:xfrm>
            <a:off x="265500" y="276900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3" name="Google Shape;43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4" name="Google Shape;44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idx="1" type="body"/>
          </p:nvPr>
        </p:nvSpPr>
        <p:spPr>
          <a:xfrm>
            <a:off x="311700" y="423682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</a:lstStyle>
          <a:p/>
        </p:txBody>
      </p:sp>
      <p:sp>
        <p:nvSpPr>
          <p:cNvPr id="47" name="Google Shape;47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" name="Google Shape;50;p11"/>
          <p:cNvSpPr txBox="1"/>
          <p:nvPr>
            <p:ph hasCustomPrompt="1" type="title"/>
          </p:nvPr>
        </p:nvSpPr>
        <p:spPr>
          <a:xfrm>
            <a:off x="311700" y="991475"/>
            <a:ext cx="8520600" cy="1917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9pPr>
          </a:lstStyle>
          <a:p>
            <a:r>
              <a:t>xx%</a:t>
            </a:r>
          </a:p>
        </p:txBody>
      </p:sp>
      <p:sp>
        <p:nvSpPr>
          <p:cNvPr id="51" name="Google Shape;51;p11"/>
          <p:cNvSpPr txBox="1"/>
          <p:nvPr>
            <p:ph idx="1" type="body"/>
          </p:nvPr>
        </p:nvSpPr>
        <p:spPr>
          <a:xfrm>
            <a:off x="311700" y="3071300"/>
            <a:ext cx="8520600" cy="90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2" name="Google Shape;52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pearmint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roxima Nova"/>
              <a:buChar char="●"/>
              <a:defRPr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●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●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png"/><Relationship Id="rId4" Type="http://schemas.openxmlformats.org/officeDocument/2006/relationships/image" Target="../media/image2.png"/><Relationship Id="rId5" Type="http://schemas.openxmlformats.org/officeDocument/2006/relationships/image" Target="../media/image10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5" Type="http://schemas.openxmlformats.org/officeDocument/2006/relationships/image" Target="../media/image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png"/><Relationship Id="rId4" Type="http://schemas.openxmlformats.org/officeDocument/2006/relationships/image" Target="../media/image7.png"/><Relationship Id="rId5" Type="http://schemas.openxmlformats.org/officeDocument/2006/relationships/image" Target="../media/image16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1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5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8.png"/><Relationship Id="rId4" Type="http://schemas.openxmlformats.org/officeDocument/2006/relationships/image" Target="../media/image15.png"/><Relationship Id="rId5" Type="http://schemas.openxmlformats.org/officeDocument/2006/relationships/image" Target="../media/image16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/>
          <p:nvPr>
            <p:ph type="ctrTitle"/>
          </p:nvPr>
        </p:nvSpPr>
        <p:spPr>
          <a:xfrm>
            <a:off x="510450" y="1257300"/>
            <a:ext cx="8123100" cy="1588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Современное воспитание подрастающего поколения</a:t>
            </a:r>
            <a:endParaRPr/>
          </a:p>
        </p:txBody>
      </p:sp>
      <p:sp>
        <p:nvSpPr>
          <p:cNvPr id="60" name="Google Shape;60;p13"/>
          <p:cNvSpPr txBox="1"/>
          <p:nvPr>
            <p:ph idx="1" type="subTitle"/>
          </p:nvPr>
        </p:nvSpPr>
        <p:spPr>
          <a:xfrm>
            <a:off x="510450" y="3182313"/>
            <a:ext cx="8123100" cy="630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образовательный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Цель</a:t>
            </a:r>
            <a:endParaRPr/>
          </a:p>
        </p:txBody>
      </p:sp>
      <p:sp>
        <p:nvSpPr>
          <p:cNvPr id="66" name="Google Shape;66;p14"/>
          <p:cNvSpPr txBox="1"/>
          <p:nvPr>
            <p:ph idx="1" type="body"/>
          </p:nvPr>
        </p:nvSpPr>
        <p:spPr>
          <a:xfrm>
            <a:off x="311700" y="1511975"/>
            <a:ext cx="8520600" cy="320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Развитие у студентов понимания современных методов воспитания подрастающего поколения.</a:t>
            </a:r>
            <a:endParaRPr/>
          </a:p>
        </p:txBody>
      </p:sp>
      <p:sp>
        <p:nvSpPr>
          <p:cNvPr id="67" name="Google Shape;67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Задачи</a:t>
            </a:r>
            <a:endParaRPr/>
          </a:p>
        </p:txBody>
      </p:sp>
      <p:sp>
        <p:nvSpPr>
          <p:cNvPr id="73" name="Google Shape;73;p15"/>
          <p:cNvSpPr txBox="1"/>
          <p:nvPr>
            <p:ph idx="1" type="body"/>
          </p:nvPr>
        </p:nvSpPr>
        <p:spPr>
          <a:xfrm>
            <a:off x="311700" y="1511975"/>
            <a:ext cx="8520600" cy="320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Изучить актуальные методы воспитания, проанализировать их эффективность, обсудить взаимодействие семьи, школы и общества.</a:t>
            </a:r>
            <a:endParaRPr/>
          </a:p>
        </p:txBody>
      </p:sp>
      <p:sp>
        <p:nvSpPr>
          <p:cNvPr id="74" name="Google Shape;74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Проблема</a:t>
            </a:r>
            <a:endParaRPr/>
          </a:p>
        </p:txBody>
      </p:sp>
      <p:sp>
        <p:nvSpPr>
          <p:cNvPr id="80" name="Google Shape;80;p16"/>
          <p:cNvSpPr txBox="1"/>
          <p:nvPr>
            <p:ph idx="1" type="body"/>
          </p:nvPr>
        </p:nvSpPr>
        <p:spPr>
          <a:xfrm>
            <a:off x="311700" y="1511975"/>
            <a:ext cx="8520600" cy="320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Необходимость адаптации методов воспитания подрастающего поколения к современным условиям и вызовам общества.</a:t>
            </a:r>
            <a:endParaRPr/>
          </a:p>
        </p:txBody>
      </p:sp>
      <p:sp>
        <p:nvSpPr>
          <p:cNvPr id="81" name="Google Shape;81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Введение</a:t>
            </a:r>
            <a:endParaRPr/>
          </a:p>
        </p:txBody>
      </p:sp>
      <p:sp>
        <p:nvSpPr>
          <p:cNvPr id="87" name="Google Shape;87;p17"/>
          <p:cNvSpPr txBox="1"/>
          <p:nvPr>
            <p:ph idx="1" type="body"/>
          </p:nvPr>
        </p:nvSpPr>
        <p:spPr>
          <a:xfrm>
            <a:off x="311700" y="1511975"/>
            <a:ext cx="8520600" cy="320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Современное воспитание подрастающего поколения становится важной областью исследования в условиях глобальных изменений. Мы рассмотрим подходы, адаптированные к новым реалиям, включая технологии, проектное обучение и развитие критического мышления. Патриотическое воспитание, сотрудничество между школой, семьей и обществом также займут центральное место. Исследование предлагает методические рекомендации для педагогов и анализирует перспективы дальнейших исследований, направленных на создание благоприятных условий для развития детей.</a:t>
            </a:r>
            <a:endParaRPr/>
          </a:p>
        </p:txBody>
      </p:sp>
      <p:sp>
        <p:nvSpPr>
          <p:cNvPr id="88" name="Google Shape;88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Актуальность современных методов воспитания</a:t>
            </a:r>
            <a:endParaRPr/>
          </a:p>
        </p:txBody>
      </p:sp>
      <p:sp>
        <p:nvSpPr>
          <p:cNvPr id="94" name="Google Shape;94;p18"/>
          <p:cNvSpPr txBox="1"/>
          <p:nvPr>
            <p:ph idx="1" type="body"/>
          </p:nvPr>
        </p:nvSpPr>
        <p:spPr>
          <a:xfrm>
            <a:off x="311700" y="1511975"/>
            <a:ext cx="8520600" cy="320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Современное воспитание должно учитывать влияния цифровизации и глобализации на подростков. Подростки растут в насыщенном информационном пространстве, что требует формирования критического мышления и эмоционального интеллекта. Глобализация обогащает культурные традиции, создавая возможности для развития толерантности и идентичности. Важно вовлекать детей в групповые проекты для развития навыков общения и личной ответственности, а также интегрировать программы, направленные на комплексное развитие личности.</a:t>
            </a:r>
            <a:endParaRPr/>
          </a:p>
        </p:txBody>
      </p:sp>
      <p:sp>
        <p:nvSpPr>
          <p:cNvPr id="95" name="Google Shape;95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9"/>
          <p:cNvSpPr txBox="1"/>
          <p:nvPr>
            <p:ph idx="1" type="body"/>
          </p:nvPr>
        </p:nvSpPr>
        <p:spPr>
          <a:xfrm>
            <a:off x="311700" y="423682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Схема современных методов воспитания</a:t>
            </a:r>
            <a:endParaRPr/>
          </a:p>
        </p:txBody>
      </p:sp>
      <p:sp>
        <p:nvSpPr>
          <p:cNvPr id="101" name="Google Shape;101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02" name="Google Shape;10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5000" y="605887"/>
            <a:ext cx="5080000" cy="28522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Инновационные подходы в образовательном процессе</a:t>
            </a:r>
            <a:endParaRPr/>
          </a:p>
        </p:txBody>
      </p:sp>
      <p:sp>
        <p:nvSpPr>
          <p:cNvPr id="108" name="Google Shape;108;p20"/>
          <p:cNvSpPr txBox="1"/>
          <p:nvPr>
            <p:ph idx="1" type="body"/>
          </p:nvPr>
        </p:nvSpPr>
        <p:spPr>
          <a:xfrm>
            <a:off x="311700" y="1511975"/>
            <a:ext cx="8520600" cy="320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Современные технологии изменяют обучение, развивая критическое мышление и эмоциональный интеллект. Искусственный интеллект адаптирует материал под индивидуальные потребности, создавая уникальную образовательную среду. Внедрение метавселенных и виртуальной реальности открывает новые горизонты взаимодействия. Мультимодальная педагогика и обучение через практические примеры делают образование инклюзивным и значимым. Эмпатия и проблемы реальных задач повышают уровень понимания и формируют личность студентов.</a:t>
            </a:r>
            <a:endParaRPr/>
          </a:p>
        </p:txBody>
      </p:sp>
      <p:sp>
        <p:nvSpPr>
          <p:cNvPr id="109" name="Google Shape;109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Яркие примеры практического применения</a:t>
            </a:r>
            <a:endParaRPr/>
          </a:p>
        </p:txBody>
      </p:sp>
      <p:sp>
        <p:nvSpPr>
          <p:cNvPr id="115" name="Google Shape;115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16" name="Google Shape;116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500" y="1651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21"/>
          <p:cNvSpPr txBox="1"/>
          <p:nvPr/>
        </p:nvSpPr>
        <p:spPr>
          <a:xfrm>
            <a:off x="317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Виртуальные лаборатории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18" name="Google Shape;118;p21"/>
          <p:cNvSpPr txBox="1"/>
          <p:nvPr/>
        </p:nvSpPr>
        <p:spPr>
          <a:xfrm>
            <a:off x="317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Гимназия №5 в России: Внедрение виртуальных лабораторий увеличило вовлеченность учащихся на 64%, развив интерес и критическое мышление.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19" name="Google Shape;119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38500" y="1651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21"/>
          <p:cNvSpPr txBox="1"/>
          <p:nvPr/>
        </p:nvSpPr>
        <p:spPr>
          <a:xfrm>
            <a:off x="3111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Адаптивное обучение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21" name="Google Shape;121;p21"/>
          <p:cNvSpPr txBox="1"/>
          <p:nvPr/>
        </p:nvSpPr>
        <p:spPr>
          <a:xfrm>
            <a:off x="3111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Университет Аризоны: Программа 'Adaptive Student Success' снизила уровень отсева студентов на 32% через индивидуализацию обучения.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22" name="Google Shape;122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32500" y="1651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21"/>
          <p:cNvSpPr txBox="1"/>
          <p:nvPr/>
        </p:nvSpPr>
        <p:spPr>
          <a:xfrm>
            <a:off x="5905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Смешанное обучение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24" name="Google Shape;124;p21"/>
          <p:cNvSpPr txBox="1"/>
          <p:nvPr/>
        </p:nvSpPr>
        <p:spPr>
          <a:xfrm>
            <a:off x="5905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Nord Anglia Education: Программа смешанного обучения активизировала диалог между родителями и учениками, улучшив критическое мышление и вовлеченность.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2"/>
          <p:cNvSpPr txBox="1"/>
          <p:nvPr>
            <p:ph idx="1" type="body"/>
          </p:nvPr>
        </p:nvSpPr>
        <p:spPr>
          <a:xfrm>
            <a:off x="311700" y="423682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Разновидности кейс-технологий в образовательных учреждениях</a:t>
            </a:r>
            <a:endParaRPr/>
          </a:p>
        </p:txBody>
      </p:sp>
      <p:sp>
        <p:nvSpPr>
          <p:cNvPr id="130" name="Google Shape;130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31" name="Google Shape;131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5000" y="603250"/>
            <a:ext cx="5080000" cy="2857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Патриотическое воспитание как ключевой аспект</a:t>
            </a:r>
            <a:endParaRPr/>
          </a:p>
        </p:txBody>
      </p:sp>
      <p:sp>
        <p:nvSpPr>
          <p:cNvPr id="137" name="Google Shape;137;p23"/>
          <p:cNvSpPr txBox="1"/>
          <p:nvPr>
            <p:ph idx="1" type="body"/>
          </p:nvPr>
        </p:nvSpPr>
        <p:spPr>
          <a:xfrm>
            <a:off x="311700" y="1511975"/>
            <a:ext cx="8520600" cy="320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Патриотическое воспитание формирует гражданскую ответственность молодежи, укрепляя личную идентичность и чувство принадлежности к стране. В 2023 году в России усиливаются инициативы, внедряющие патриотизм в образовательные программы на всех уровнях. Включение семьи в процесс воспитания и участие в волонтерских проектах способствуют развитию гражданского самосознания, формируя ответственных граждан, готовых участвовать в жизни общества и справляться с современными вызовами.</a:t>
            </a:r>
            <a:endParaRPr/>
          </a:p>
        </p:txBody>
      </p:sp>
      <p:sp>
        <p:nvSpPr>
          <p:cNvPr id="138" name="Google Shape;138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Сотрудничество между школой, семьей и обществом</a:t>
            </a:r>
            <a:endParaRPr/>
          </a:p>
        </p:txBody>
      </p:sp>
      <p:sp>
        <p:nvSpPr>
          <p:cNvPr id="144" name="Google Shape;144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45" name="Google Shape;145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500" y="1651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24"/>
          <p:cNvSpPr txBox="1"/>
          <p:nvPr/>
        </p:nvSpPr>
        <p:spPr>
          <a:xfrm>
            <a:off x="317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Роль школы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47" name="Google Shape;147;p24"/>
          <p:cNvSpPr txBox="1"/>
          <p:nvPr/>
        </p:nvSpPr>
        <p:spPr>
          <a:xfrm>
            <a:off x="317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Школа должна быть центром образовательного процесса, формируя условия для активного вовлечения родителей и общества в воспитание детей.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48" name="Google Shape;148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38500" y="1651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24"/>
          <p:cNvSpPr txBox="1"/>
          <p:nvPr/>
        </p:nvSpPr>
        <p:spPr>
          <a:xfrm>
            <a:off x="3111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Значение семьи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50" name="Google Shape;150;p24"/>
          <p:cNvSpPr txBox="1"/>
          <p:nvPr/>
        </p:nvSpPr>
        <p:spPr>
          <a:xfrm>
            <a:off x="3111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Семья играет ключевую роль в воспитании, становясь партнёром школы и помогая детям социализироваться через доверительные отношения.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51" name="Google Shape;151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32500" y="1651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24"/>
          <p:cNvSpPr txBox="1"/>
          <p:nvPr/>
        </p:nvSpPr>
        <p:spPr>
          <a:xfrm>
            <a:off x="5905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Участие общества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53" name="Google Shape;153;p24"/>
          <p:cNvSpPr txBox="1"/>
          <p:nvPr/>
        </p:nvSpPr>
        <p:spPr>
          <a:xfrm>
            <a:off x="5905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Общество должно активно участвовать в образовательном процессе, создавая культурные и социальные инициативы для гармоничного развития личности.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Методические рекомендации для педагогов</a:t>
            </a:r>
            <a:endParaRPr/>
          </a:p>
        </p:txBody>
      </p:sp>
      <p:sp>
        <p:nvSpPr>
          <p:cNvPr id="159" name="Google Shape;159;p2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60" name="Google Shape;160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500" y="1651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25"/>
          <p:cNvSpPr txBox="1"/>
          <p:nvPr/>
        </p:nvSpPr>
        <p:spPr>
          <a:xfrm>
            <a:off x="317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Определение принципов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62" name="Google Shape;162;p25"/>
          <p:cNvSpPr txBox="1"/>
          <p:nvPr/>
        </p:nvSpPr>
        <p:spPr>
          <a:xfrm>
            <a:off x="317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Определите современные принципы воспитания, учитывая изменения в социокультурной среде. Гибкость в подходах позволит адаптировать методы к конкретным условиям.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63" name="Google Shape;163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38500" y="1651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25"/>
          <p:cNvSpPr txBox="1"/>
          <p:nvPr/>
        </p:nvSpPr>
        <p:spPr>
          <a:xfrm>
            <a:off x="3111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Системный подход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65" name="Google Shape;165;p25"/>
          <p:cNvSpPr txBox="1"/>
          <p:nvPr/>
        </p:nvSpPr>
        <p:spPr>
          <a:xfrm>
            <a:off x="3111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Создайте интегрированную программу с разнообразными методическими материалами, направленными на развитие профессионального роста учителей. Планируйте занятия, способствующие критическому мышлению и креативности.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66" name="Google Shape;166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32500" y="1651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25"/>
          <p:cNvSpPr txBox="1"/>
          <p:nvPr/>
        </p:nvSpPr>
        <p:spPr>
          <a:xfrm>
            <a:off x="5905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Использование технологий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68" name="Google Shape;168;p25"/>
          <p:cNvSpPr txBox="1"/>
          <p:nvPr/>
        </p:nvSpPr>
        <p:spPr>
          <a:xfrm>
            <a:off x="5905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Современные технологии, такие как цифровые ресурсы и интерактивные платформы, создают увлекательные форматы обучения, вовлекая детей и развивая навыки, необходимые в цифровую эпоху.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6"/>
          <p:cNvSpPr txBox="1"/>
          <p:nvPr>
            <p:ph idx="1" type="body"/>
          </p:nvPr>
        </p:nvSpPr>
        <p:spPr>
          <a:xfrm>
            <a:off x="311700" y="423682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Методические рекомендации для педагогов и родителей</a:t>
            </a:r>
            <a:endParaRPr/>
          </a:p>
        </p:txBody>
      </p:sp>
      <p:sp>
        <p:nvSpPr>
          <p:cNvPr id="174" name="Google Shape;174;p2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75" name="Google Shape;175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5000" y="127000"/>
            <a:ext cx="5080000" cy="381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7"/>
          <p:cNvSpPr txBox="1"/>
          <p:nvPr>
            <p:ph idx="1" type="body"/>
          </p:nvPr>
        </p:nvSpPr>
        <p:spPr>
          <a:xfrm>
            <a:off x="311700" y="423682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Структура методических рекомендаций для педагогов</a:t>
            </a:r>
            <a:endParaRPr/>
          </a:p>
        </p:txBody>
      </p:sp>
      <p:sp>
        <p:nvSpPr>
          <p:cNvPr id="181" name="Google Shape;181;p2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82" name="Google Shape;182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5000" y="1102179"/>
            <a:ext cx="5080001" cy="18596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Перспективы дальнейших исследований</a:t>
            </a:r>
            <a:endParaRPr/>
          </a:p>
        </p:txBody>
      </p:sp>
      <p:sp>
        <p:nvSpPr>
          <p:cNvPr id="188" name="Google Shape;188;p2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89" name="Google Shape;189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500" y="1524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28"/>
          <p:cNvSpPr txBox="1"/>
          <p:nvPr/>
        </p:nvSpPr>
        <p:spPr>
          <a:xfrm>
            <a:off x="317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Проектное воспитание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91" name="Google Shape;191;p28"/>
          <p:cNvSpPr txBox="1"/>
          <p:nvPr/>
        </p:nvSpPr>
        <p:spPr>
          <a:xfrm>
            <a:off x="317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Актуализация воспитательных программ через педагогический 'само-заказ' и вероятностные модели показывает свою эффективность в формировании личности молодежи.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92" name="Google Shape;192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38500" y="1524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28"/>
          <p:cNvSpPr txBox="1"/>
          <p:nvPr/>
        </p:nvSpPr>
        <p:spPr>
          <a:xfrm>
            <a:off x="3111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Семейное воспитание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94" name="Google Shape;194;p28"/>
          <p:cNvSpPr txBox="1"/>
          <p:nvPr/>
        </p:nvSpPr>
        <p:spPr>
          <a:xfrm>
            <a:off x="3111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Изучение влияния семьи на развитие детей становится ключевым; вовлечение семей в образовательный процесс создает более безопасную среду.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95" name="Google Shape;195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32500" y="1524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6" name="Google Shape;196;p28"/>
          <p:cNvSpPr txBox="1"/>
          <p:nvPr/>
        </p:nvSpPr>
        <p:spPr>
          <a:xfrm>
            <a:off x="5905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Технологии в образовании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97" name="Google Shape;197;p28"/>
          <p:cNvSpPr txBox="1"/>
          <p:nvPr/>
        </p:nvSpPr>
        <p:spPr>
          <a:xfrm>
            <a:off x="5905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Адаптация воспитательных практик к вызовам медиа помогает сформировать у детей навыки критического мышления и защищает от информационных рисков.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9"/>
          <p:cNvSpPr txBox="1"/>
          <p:nvPr>
            <p:ph idx="1" type="body"/>
          </p:nvPr>
        </p:nvSpPr>
        <p:spPr>
          <a:xfrm>
            <a:off x="311700" y="423682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Перспективы исследований в области современного воспитания</a:t>
            </a:r>
            <a:endParaRPr/>
          </a:p>
        </p:txBody>
      </p:sp>
      <p:sp>
        <p:nvSpPr>
          <p:cNvPr id="203" name="Google Shape;203;p2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204" name="Google Shape;204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5000" y="127000"/>
            <a:ext cx="5080001" cy="3810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Заключение</a:t>
            </a:r>
            <a:endParaRPr/>
          </a:p>
        </p:txBody>
      </p:sp>
      <p:sp>
        <p:nvSpPr>
          <p:cNvPr id="210" name="Google Shape;210;p30"/>
          <p:cNvSpPr txBox="1"/>
          <p:nvPr>
            <p:ph idx="1" type="body"/>
          </p:nvPr>
        </p:nvSpPr>
        <p:spPr>
          <a:xfrm>
            <a:off x="311700" y="1511975"/>
            <a:ext cx="8520600" cy="320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Современное воспитание подрастающего поколения – это многогранный и адаптивный процесс, важный в условиях быстроменяющегося мира. Актуальные методы, такие как проектное обучение и интерактивные технологии, способствуют развитию креативности и критического мышления. Патриотическое воспитание формирует гражданскую ответственность. Сотрудничество между школой, семьей и обществом создаёт поддерживающую образовательную среду. Необходим комплексный подход, учитывающий современные вызовы, для воспитания ответственной личности.</a:t>
            </a:r>
            <a:endParaRPr/>
          </a:p>
        </p:txBody>
      </p:sp>
      <p:sp>
        <p:nvSpPr>
          <p:cNvPr id="211" name="Google Shape;211;p3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Список литературы</a:t>
            </a:r>
            <a:endParaRPr/>
          </a:p>
        </p:txBody>
      </p:sp>
      <p:sp>
        <p:nvSpPr>
          <p:cNvPr id="217" name="Google Shape;217;p31"/>
          <p:cNvSpPr txBox="1"/>
          <p:nvPr>
            <p:ph idx="1" type="body"/>
          </p:nvPr>
        </p:nvSpPr>
        <p:spPr>
          <a:xfrm>
            <a:off x="311700" y="1511975"/>
            <a:ext cx="8520600" cy="320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1. 10 трендов образования в 2023 году // dzen.ru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2. Deficits and promising areas of school-family partnership // pedobrazovanie.ru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3. XII Всероссийская научно-практическая конференция // dou19.kirov.spb.ru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4. Методические рекомендации по внедрению современных разработок // fioco.ru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5. Битва за молодежь // forbes.ru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6. В стране патриотических уроков // kommersant.ru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7. Воспитание // edu.lenobl.ru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8. Воспитание семейных ценностей // groiro.by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9. Главные инновации в образовании — 2023 // skillbox.ru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10. Инновационные образовательные технологии // sky.pro</a:t>
            </a:r>
            <a:endParaRPr/>
          </a:p>
        </p:txBody>
      </p:sp>
      <p:sp>
        <p:nvSpPr>
          <p:cNvPr id="218" name="Google Shape;218;p3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pearmint">
  <a:themeElements>
    <a:clrScheme name="Spearmint">
      <a:dk1>
        <a:srgbClr val="202729"/>
      </a:dk1>
      <a:lt1>
        <a:srgbClr val="FFFFFF"/>
      </a:lt1>
      <a:dk2>
        <a:srgbClr val="4BA173"/>
      </a:dk2>
      <a:lt2>
        <a:srgbClr val="63D297"/>
      </a:lt2>
      <a:accent1>
        <a:srgbClr val="353744"/>
      </a:accent1>
      <a:accent2>
        <a:srgbClr val="424242"/>
      </a:accent2>
      <a:accent3>
        <a:srgbClr val="616161"/>
      </a:accent3>
      <a:accent4>
        <a:srgbClr val="999999"/>
      </a:accent4>
      <a:accent5>
        <a:srgbClr val="FF5252"/>
      </a:accent5>
      <a:accent6>
        <a:srgbClr val="FFF176"/>
      </a:accent6>
      <a:hlink>
        <a:srgbClr val="FF5252"/>
      </a:hlink>
      <a:folHlink>
        <a:srgbClr val="FF525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