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60" r:id="rId3"/>
    <p:sldId id="265" r:id="rId4"/>
    <p:sldId id="283" r:id="rId5"/>
    <p:sldId id="266" r:id="rId6"/>
    <p:sldId id="275" r:id="rId7"/>
    <p:sldId id="262" r:id="rId8"/>
    <p:sldId id="273" r:id="rId9"/>
    <p:sldId id="274" r:id="rId10"/>
    <p:sldId id="271" r:id="rId11"/>
    <p:sldId id="261" r:id="rId12"/>
    <p:sldId id="263" r:id="rId13"/>
    <p:sldId id="280" r:id="rId14"/>
    <p:sldId id="272" r:id="rId15"/>
    <p:sldId id="281" r:id="rId16"/>
    <p:sldId id="282" r:id="rId17"/>
    <p:sldId id="268" r:id="rId18"/>
    <p:sldId id="267" r:id="rId19"/>
    <p:sldId id="264" r:id="rId20"/>
    <p:sldId id="269" r:id="rId21"/>
    <p:sldId id="270" r:id="rId22"/>
    <p:sldId id="277" r:id="rId23"/>
    <p:sldId id="278" r:id="rId24"/>
    <p:sldId id="287" r:id="rId25"/>
    <p:sldId id="279" r:id="rId26"/>
    <p:sldId id="285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2F19"/>
    <a:srgbClr val="756C39"/>
    <a:srgbClr val="F1EFE3"/>
    <a:srgbClr val="D0C9A0"/>
    <a:srgbClr val="BAB07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6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1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2628" y="770467"/>
            <a:ext cx="8086725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000" spc="-12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634" y="4198409"/>
            <a:ext cx="6921151" cy="164592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011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163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628" y="767419"/>
            <a:ext cx="8085582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000" b="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634" y="4187275"/>
            <a:ext cx="6919722" cy="164592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8673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7492" y="1993392"/>
            <a:ext cx="3806190" cy="376732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7738" y="1993392"/>
            <a:ext cx="3806190" cy="376732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8878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492" y="2032000"/>
            <a:ext cx="3806190" cy="7234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>
                <a:solidFill>
                  <a:schemeClr val="tx2">
                    <a:lumMod val="7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492" y="2736150"/>
            <a:ext cx="3806190" cy="32004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6310" y="2029968"/>
            <a:ext cx="3806190" cy="72237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6310" y="2734056"/>
            <a:ext cx="3806190" cy="32004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615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8111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451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5000" y="0"/>
            <a:ext cx="3429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196053" y="542282"/>
            <a:ext cx="253746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36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762000"/>
            <a:ext cx="4572000" cy="4572000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06987" y="2511813"/>
            <a:ext cx="254889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757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918" y="5418668"/>
            <a:ext cx="8085582" cy="613283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8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9144000" cy="5330952"/>
          </a:xfrm>
          <a:solidFill>
            <a:schemeClr val="tx2"/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7492" y="5909735"/>
            <a:ext cx="6922008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9414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2464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7963" y="695325"/>
            <a:ext cx="1971675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644" y="714376"/>
            <a:ext cx="5800725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9416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2919" y="499533"/>
            <a:ext cx="8079581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206" y="1993393"/>
            <a:ext cx="8065294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4350" y="6412447"/>
            <a:ext cx="30861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fld id="{BD1BAF87-D0B4-41F3-9120-B59B59B378DE}" type="datetimeFigureOut">
              <a:rPr lang="ru-RU" smtClean="0"/>
              <a:pPr/>
              <a:t>05.12.2021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6554697"/>
            <a:ext cx="37719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41193" y="5829748"/>
            <a:ext cx="219456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0" b="0">
                <a:ln>
                  <a:noFill/>
                </a:ln>
                <a:solidFill>
                  <a:schemeClr val="tx1">
                    <a:alpha val="20000"/>
                  </a:schemeClr>
                </a:solidFill>
                <a:latin typeface="+mj-lt"/>
              </a:defRPr>
            </a:lvl1pPr>
          </a:lstStyle>
          <a:p>
            <a:fld id="{0C777671-B9A8-49B3-870E-997A75ECFBC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12437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12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274320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microsoft.com/office/2007/relationships/hdphoto" Target="../media/hdphoto2.wdp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.png"/><Relationship Id="rId7" Type="http://schemas.microsoft.com/office/2007/relationships/hdphoto" Target="../media/hdphoto4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microsoft.com/office/2007/relationships/hdphoto" Target="../media/hdphoto3.wdp"/><Relationship Id="rId10" Type="http://schemas.microsoft.com/office/2007/relationships/hdphoto" Target="../media/hdphoto5.wdp"/><Relationship Id="rId4" Type="http://schemas.openxmlformats.org/officeDocument/2006/relationships/image" Target="../media/image26.png"/><Relationship Id="rId9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6.wdp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3.png"/><Relationship Id="rId7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44.png"/><Relationship Id="rId4" Type="http://schemas.microsoft.com/office/2007/relationships/hdphoto" Target="../media/hdphoto7.wdp"/><Relationship Id="rId9" Type="http://schemas.microsoft.com/office/2007/relationships/hdphoto" Target="../media/hdphoto9.wdp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Командир танкового гарнизона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0"/>
            <a:ext cx="8294914" cy="68648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3979" y="281575"/>
            <a:ext cx="8309941" cy="1692771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500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10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ru-RU" sz="2000" b="1" dirty="0" smtClean="0"/>
              <a:t>         </a:t>
            </a:r>
          </a:p>
          <a:p>
            <a:pPr algn="ctr"/>
            <a:r>
              <a:rPr lang="ru-RU" sz="2000" b="1" dirty="0" smtClean="0"/>
              <a:t> </a:t>
            </a:r>
            <a:r>
              <a:rPr lang="ru-RU" sz="2400" b="1" dirty="0" smtClean="0"/>
              <a:t>Ермакова Лариса Викторовна, </a:t>
            </a:r>
            <a:r>
              <a:rPr lang="ru-RU" sz="2400" b="1" dirty="0" smtClean="0"/>
              <a:t>МАОУ СОШ №</a:t>
            </a:r>
            <a:r>
              <a:rPr lang="ru-RU" sz="2400" b="1" dirty="0" smtClean="0"/>
              <a:t>2,  </a:t>
            </a:r>
            <a:r>
              <a:rPr lang="ru-RU" sz="2400" b="1" dirty="0" smtClean="0"/>
              <a:t>МО город Алапаевск </a:t>
            </a:r>
          </a:p>
          <a:p>
            <a:pPr algn="ctr"/>
            <a:r>
              <a:rPr lang="ru-RU" sz="3600" b="1" dirty="0" smtClean="0"/>
              <a:t> </a:t>
            </a:r>
            <a:r>
              <a:rPr lang="ru-RU" sz="3600" b="1" dirty="0" smtClean="0"/>
              <a:t>«Герои вокруг нас»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2880" y="2063931"/>
            <a:ext cx="8451669" cy="2369880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500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10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400" i="1" dirty="0" smtClean="0">
                <a:ln w="0"/>
                <a:solidFill>
                  <a:srgbClr val="D0C9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anose="020B0703020102020204" pitchFamily="34" charset="0"/>
              </a:rPr>
              <a:t>«Командир </a:t>
            </a:r>
          </a:p>
          <a:p>
            <a:pPr algn="ctr"/>
            <a:r>
              <a:rPr lang="ru-RU" sz="4400" i="1" dirty="0" smtClean="0">
                <a:ln w="0"/>
                <a:solidFill>
                  <a:srgbClr val="D0C9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anose="020B0703020102020204" pitchFamily="34" charset="0"/>
              </a:rPr>
              <a:t>танкового гарнизона» </a:t>
            </a:r>
          </a:p>
          <a:p>
            <a:pPr algn="ctr"/>
            <a:r>
              <a:rPr lang="ru-RU" sz="6000" i="1" dirty="0" smtClean="0">
                <a:ln w="0"/>
                <a:solidFill>
                  <a:srgbClr val="D0C9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Demi" panose="020B0703020102020204" pitchFamily="34" charset="0"/>
              </a:rPr>
              <a:t>Алексей Харлов</a:t>
            </a:r>
            <a:endParaRPr lang="ru-RU" sz="6000" i="1" dirty="0">
              <a:ln w="0"/>
              <a:solidFill>
                <a:srgbClr val="D0C9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Demi" panose="020B0703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6379" y="5447211"/>
            <a:ext cx="8309941" cy="400110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500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10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</a:gra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627314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61256" y="739884"/>
            <a:ext cx="3545559" cy="506583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068071" y="1348087"/>
            <a:ext cx="43733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332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Герой Советского Союза Алексей </a:t>
            </a:r>
          </a:p>
          <a:p>
            <a:r>
              <a:rPr lang="ru-RU" sz="4400" b="1" dirty="0" smtClean="0">
                <a:solidFill>
                  <a:srgbClr val="332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Гаврилович </a:t>
            </a:r>
          </a:p>
          <a:p>
            <a:r>
              <a:rPr lang="ru-RU" sz="4400" b="1" dirty="0" smtClean="0">
                <a:solidFill>
                  <a:srgbClr val="332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Харлов</a:t>
            </a:r>
          </a:p>
          <a:p>
            <a:r>
              <a:rPr lang="ru-RU" sz="4400" b="1" dirty="0" smtClean="0">
                <a:solidFill>
                  <a:srgbClr val="332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(1919-1944)</a:t>
            </a:r>
            <a:endParaRPr lang="ru-RU" sz="4400" b="1" dirty="0">
              <a:solidFill>
                <a:srgbClr val="332F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22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1190" y="220920"/>
            <a:ext cx="7971067" cy="954107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7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Тебя взрастила мать Россия, </a:t>
            </a:r>
            <a:endParaRPr lang="ru-RU" sz="2800" i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А </a:t>
            </a:r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силу дал отец </a:t>
            </a:r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Урал.</a:t>
            </a:r>
            <a:endParaRPr lang="ru-RU" sz="28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182" r="-1706"/>
          <a:stretch/>
        </p:blipFill>
        <p:spPr>
          <a:xfrm>
            <a:off x="291191" y="1402788"/>
            <a:ext cx="6660243" cy="318528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91191" y="4616977"/>
            <a:ext cx="76798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Будущий герой-танкист Алексей Харлов родился 26 марта 1919 года в городе Алапаевск Пермской губернии, сейчас  Свердловской области.  </a:t>
            </a:r>
            <a:endParaRPr lang="ru-RU" sz="2800" b="0" i="1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9081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475641" y="6005510"/>
            <a:ext cx="76798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На этом паровозе до призыва в Красную Армию работал машинистом Алексей </a:t>
            </a:r>
            <a:r>
              <a:rPr lang="ru-RU" sz="22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Гаврилович  Харлов</a:t>
            </a:r>
            <a:endParaRPr lang="ru-RU" sz="22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92519" y="2726522"/>
            <a:ext cx="6155423" cy="3286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96241" y="171977"/>
            <a:ext cx="684802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400"/>
              </a:lnSpc>
            </a:pPr>
            <a:r>
              <a:rPr lang="ru-RU" sz="24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С юных лет А. Харлов отличался энергией и целеустремленностью. Успешно закончив 6 классов </a:t>
            </a:r>
            <a:r>
              <a:rPr lang="ru-RU" sz="2400" dirty="0" err="1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Алапаевской</a:t>
            </a:r>
            <a:r>
              <a:rPr lang="ru-RU" sz="24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 школы №2 и курс ФЗУ по специальности «слесарь», он устроился работать на </a:t>
            </a:r>
            <a:r>
              <a:rPr lang="ru-RU" sz="2400" dirty="0" err="1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Алапаевскую</a:t>
            </a:r>
            <a:r>
              <a:rPr lang="ru-RU" sz="24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узкоколейную железную дорогу, где к 20 годам уже стал машинистом поезда – главного транспорта для сотни сельских населенных пунктов.  </a:t>
            </a:r>
            <a:endParaRPr lang="ru-RU" sz="24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256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1191" y="175098"/>
            <a:ext cx="59995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Попав в Советскую армию по комсомольскому призыву 1939 года, он начал службу на Дальнем Востоке, перед войной</a:t>
            </a:r>
            <a:r>
              <a:rPr lang="en-US" sz="24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</a:t>
            </a:r>
            <a:r>
              <a:rPr lang="ru-RU" sz="24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закончил офицерские курсы. </a:t>
            </a:r>
            <a:endParaRPr lang="ru-RU" sz="2400" b="0" i="1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72933" y="1909673"/>
            <a:ext cx="7971067" cy="3539430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7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Их надеждам и чаяньям </a:t>
            </a:r>
            <a:endParaRPr lang="ru-RU" sz="2800" i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вышел </a:t>
            </a:r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безвременно срок,</a:t>
            </a:r>
          </a:p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В жизни их в одночасье </a:t>
            </a:r>
            <a:endParaRPr lang="ru-RU" sz="2800" i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случился </a:t>
            </a:r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закат и рассвет,</a:t>
            </a:r>
          </a:p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Каждый третий безмолвно </a:t>
            </a:r>
            <a:endParaRPr lang="ru-RU" sz="2800" i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уткнулся </a:t>
            </a:r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лицом в мягкий мох,</a:t>
            </a:r>
          </a:p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Каждый первый унёс на висках </a:t>
            </a:r>
            <a:endParaRPr lang="ru-RU" sz="2800" i="1" dirty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этот </a:t>
            </a:r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пепельный цвет!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1495" y="5599499"/>
            <a:ext cx="78304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С 10 сентября 1941 года младший лейтенант</a:t>
            </a:r>
          </a:p>
          <a:p>
            <a:pPr algn="just"/>
            <a:r>
              <a:rPr lang="ru-RU" sz="2800" b="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Алексей Гаврилович Харлов – на передовой</a:t>
            </a:r>
            <a:endParaRPr lang="ru-RU" sz="2800" b="0" i="1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4385" y="1909673"/>
            <a:ext cx="2530912" cy="338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099702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99842" y="175098"/>
            <a:ext cx="68374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Зимой 1941 молодой и энергичный младший офицер Алексей Харлов был направлен в недавно созданное танковое училище на Южный Урал. </a:t>
            </a:r>
            <a:endParaRPr lang="ru-RU" sz="2800" b="0" i="1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60893" y="1990980"/>
            <a:ext cx="6715394" cy="2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0893" y="5154769"/>
            <a:ext cx="80013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solidFill>
                  <a:srgbClr val="332F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Зима 1941 года Челябинское танковое училище. Занятия на танках КВ-1. </a:t>
            </a:r>
            <a:r>
              <a:rPr lang="ru-RU" sz="2400" b="1" dirty="0" smtClean="0">
                <a:solidFill>
                  <a:srgbClr val="332F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Где-то в строю курсантов слева  взводный командир Алексей Харлов </a:t>
            </a:r>
            <a:endParaRPr lang="ru-RU" sz="2400" dirty="0">
              <a:solidFill>
                <a:srgbClr val="332F1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7981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2050" name="Picture 2" descr="C:\Users\Duma01n\Documents\харлов\ignatiev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563" y="1736881"/>
            <a:ext cx="6213208" cy="409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4430" y="5891369"/>
            <a:ext cx="82042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332F19"/>
                </a:solidFill>
                <a:latin typeface="Franklin Gothic Demi" panose="020B0703020102020204" pitchFamily="34" charset="0"/>
              </a:rPr>
              <a:t>1943 год группа выпускников ЧТУ на Брянском фронте</a:t>
            </a:r>
            <a:r>
              <a:rPr lang="ru-RU" sz="20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. Второй слева в верхнем ряду командир взвода </a:t>
            </a:r>
            <a:r>
              <a:rPr lang="ru-RU" sz="2000" dirty="0" err="1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А.Харлов</a:t>
            </a:r>
            <a:endParaRPr lang="ru-RU" sz="2000" dirty="0">
              <a:solidFill>
                <a:srgbClr val="332F19"/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77564" y="175098"/>
            <a:ext cx="7971067" cy="1815882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7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Плещет </a:t>
            </a:r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дым газойля горьковатый,</a:t>
            </a:r>
          </a:p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Тяжкая колышется броня,</a:t>
            </a:r>
          </a:p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Снова в шлемах танковых ребята</a:t>
            </a:r>
          </a:p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И дороги, полные огня</a:t>
            </a:r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.</a:t>
            </a:r>
            <a:endParaRPr lang="ru-RU" sz="28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17871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/>
          <a:srcRect/>
          <a:stretch/>
        </p:blipFill>
        <p:spPr>
          <a:xfrm>
            <a:off x="106666" y="896248"/>
            <a:ext cx="4217770" cy="557291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1190" y="219204"/>
            <a:ext cx="7971067" cy="523220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7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«Невская битва» лейтенанта Харлова</a:t>
            </a:r>
            <a:endParaRPr lang="ru-RU" sz="28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/>
          <a:srcRect/>
          <a:stretch/>
        </p:blipFill>
        <p:spPr>
          <a:xfrm>
            <a:off x="948583" y="1744053"/>
            <a:ext cx="3939166" cy="197377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376056" y="1227910"/>
            <a:ext cx="3879669" cy="58362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400"/>
              </a:lnSpc>
            </a:pPr>
            <a:r>
              <a:rPr lang="ru-RU" sz="2300" u="sng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Из наградного листа:</a:t>
            </a:r>
          </a:p>
          <a:p>
            <a:pPr algn="just">
              <a:lnSpc>
                <a:spcPts val="2400"/>
              </a:lnSpc>
            </a:pPr>
            <a:r>
              <a:rPr lang="ru-RU" sz="23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При выходе на высоту                224.2 т.Харлов встретился с </a:t>
            </a:r>
            <a:r>
              <a:rPr lang="ru-RU" sz="2300" i="1" dirty="0" err="1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артштурмом</a:t>
            </a:r>
            <a:r>
              <a:rPr lang="ru-RU" sz="23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«Фердинанд», но мужественный командир не растерялся и вступил с ним в неравный бой. В результате боя </a:t>
            </a:r>
            <a:r>
              <a:rPr lang="ru-RU" sz="2300" i="1" dirty="0" err="1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т.Харлов</a:t>
            </a:r>
            <a:r>
              <a:rPr lang="ru-RU" sz="23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вышел победителем. Кроме того в этом бою т.Харловым было уничтожено 2 пушки, 7 пулемётных гнезд и до 70 человек пехоты противника.</a:t>
            </a:r>
          </a:p>
          <a:p>
            <a:pPr algn="just">
              <a:lnSpc>
                <a:spcPts val="2400"/>
              </a:lnSpc>
            </a:pPr>
            <a:r>
              <a:rPr lang="ru-RU" sz="2300" b="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В боях 27.7.43 т.Харлов снова был впереди и уничтожил                 2 пушки и до 20 солдат и офицеров противника.</a:t>
            </a:r>
            <a:endParaRPr lang="ru-RU" sz="2300" b="0" i="1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7859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280555" y="1505560"/>
            <a:ext cx="5981700" cy="30099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37456" y="51398"/>
            <a:ext cx="63354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Фронтовой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приказ</a:t>
            </a:r>
          </a:p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По Брянскому фронту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№: 76/н от: 22.08.1943 </a:t>
            </a:r>
          </a:p>
          <a:p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Издан: ВС 63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Армии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8906" y="4534496"/>
            <a:ext cx="801334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За особое мужество и доблесть, проявленные в бою, командование решило наградить представленного к ордену Красной Звезды гвардии лейтенанта Харлова более высокой, недавно учрежденной наградой – Орденом Александра Невского. Он стал одним из первых награжденных.</a:t>
            </a:r>
            <a:endParaRPr lang="ru-RU" sz="24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4100" name="Picture 4" descr="http://ay-company.ru/wp-content/uploads/2016/05/orden-nevskogo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450" y="1734063"/>
            <a:ext cx="2692724" cy="2800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94302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55664" y="4424588"/>
            <a:ext cx="3888336" cy="24334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181254" y="959672"/>
            <a:ext cx="392800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i="1" u="sng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Из наградного листа:</a:t>
            </a:r>
          </a:p>
          <a:p>
            <a:r>
              <a:rPr lang="ru-RU" sz="2200" i="1" dirty="0" err="1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Тов.Харлов</a:t>
            </a:r>
            <a:r>
              <a:rPr lang="ru-RU" sz="22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за период боев с 11 по 13 июня 1944 года в районе </a:t>
            </a:r>
            <a:r>
              <a:rPr lang="ru-RU" sz="2200" i="1" dirty="0" err="1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Кивенаппа</a:t>
            </a:r>
            <a:r>
              <a:rPr lang="ru-RU" sz="22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показал образцы мужества и отваги. Действуя в головном отряде танковой группы с ротой нанес противнику значительный урон в живой силе и технике. </a:t>
            </a:r>
            <a:endParaRPr lang="ru-RU" sz="2200" b="0" i="1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190" y="219204"/>
            <a:ext cx="7971067" cy="523220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7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И снова бой… И снова подвиг.</a:t>
            </a:r>
            <a:endParaRPr lang="ru-RU" sz="28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75454"/>
            <a:ext cx="2719615" cy="217976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" name="Группа 7"/>
          <p:cNvGrpSpPr/>
          <p:nvPr/>
        </p:nvGrpSpPr>
        <p:grpSpPr>
          <a:xfrm>
            <a:off x="238793" y="752029"/>
            <a:ext cx="3795844" cy="5066199"/>
            <a:chOff x="418744" y="1125567"/>
            <a:chExt cx="3795844" cy="5066199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 rotWithShape="1">
            <a:blip r:embed="rId5" cstate="email"/>
            <a:srcRect/>
            <a:stretch/>
          </p:blipFill>
          <p:spPr>
            <a:xfrm>
              <a:off x="418744" y="1125567"/>
              <a:ext cx="3795844" cy="2309842"/>
            </a:xfrm>
            <a:prstGeom prst="rect">
              <a:avLst/>
            </a:prstGeom>
          </p:spPr>
        </p:pic>
        <p:pic>
          <p:nvPicPr>
            <p:cNvPr id="9" name="Рисунок 8"/>
            <p:cNvPicPr>
              <a:picLocks noChangeAspect="1"/>
            </p:cNvPicPr>
            <p:nvPr/>
          </p:nvPicPr>
          <p:blipFill rotWithShape="1">
            <a:blip r:embed="rId6" cstate="email"/>
            <a:srcRect/>
            <a:stretch/>
          </p:blipFill>
          <p:spPr>
            <a:xfrm>
              <a:off x="427290" y="3435409"/>
              <a:ext cx="3787298" cy="2756357"/>
            </a:xfrm>
            <a:prstGeom prst="rect">
              <a:avLst/>
            </a:prstGeom>
          </p:spPr>
        </p:pic>
      </p:grpSp>
      <p:sp>
        <p:nvSpPr>
          <p:cNvPr id="10" name="Прямоугольник 9"/>
          <p:cNvSpPr/>
          <p:nvPr/>
        </p:nvSpPr>
        <p:spPr>
          <a:xfrm>
            <a:off x="247339" y="5754508"/>
            <a:ext cx="559798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Ротой уничтожено 6 </a:t>
            </a:r>
            <a:r>
              <a:rPr lang="ru-RU" sz="2200" dirty="0" err="1">
                <a:solidFill>
                  <a:srgbClr val="332F19"/>
                </a:solidFill>
                <a:latin typeface="Franklin Gothic Medium" panose="020B0603020102020204" pitchFamily="34" charset="0"/>
              </a:rPr>
              <a:t>ДЗОТов</a:t>
            </a:r>
            <a:r>
              <a:rPr lang="ru-RU" sz="2200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,  6 ПТО, 8 пулеметных точек и до 50 солдат и офицеров противника. </a:t>
            </a:r>
          </a:p>
        </p:txBody>
      </p:sp>
    </p:spTree>
    <p:extLst>
      <p:ext uri="{BB962C8B-B14F-4D97-AF65-F5344CB8AC3E}">
        <p14:creationId xmlns:p14="http://schemas.microsoft.com/office/powerpoint/2010/main" xmlns="" val="1067960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281126" y="511353"/>
            <a:ext cx="5807312" cy="50837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37456" y="102674"/>
            <a:ext cx="633548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Фронтовой </a:t>
            </a: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приказ по Ленинградскому фронту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№: 3/н от: 19.06.1944</a:t>
            </a:r>
          </a:p>
          <a:p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Издан: ВС 21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Армии 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050" name="Picture 2" descr="http://pochta-polevaya.ru/content/i/19323/orden_otechestvennoj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908" y="1740632"/>
            <a:ext cx="2300949" cy="242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124453" y="4024810"/>
            <a:ext cx="796145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u="sng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Из приказа о награждении: </a:t>
            </a:r>
          </a:p>
          <a:p>
            <a:pPr algn="just"/>
            <a:r>
              <a:rPr lang="ru-RU" sz="22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За образцовое выполнение боевых заданий командования на фронте борьбы с немецкими захватчиками и проявленные при этом доблесть и мужество НАГРАЖДАЮ:</a:t>
            </a:r>
          </a:p>
          <a:p>
            <a:pPr algn="just"/>
            <a:r>
              <a:rPr lang="ru-RU" sz="2200" i="1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ОРДЕНОМ ОТЕЧЕСТВЕННОЙ ВОЙНЫ ПЕРВОЙ СТЕПЕНИ</a:t>
            </a:r>
          </a:p>
          <a:p>
            <a:pPr algn="just"/>
            <a:r>
              <a:rPr lang="ru-RU" sz="2200" dirty="0" err="1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Гв.старшего</a:t>
            </a:r>
            <a:r>
              <a:rPr lang="ru-RU" sz="22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лейтенанта ХАРЛОВА Алексея Гавриловича, командира роты тяжелых танков 26 Отдельного </a:t>
            </a:r>
            <a:r>
              <a:rPr lang="ru-RU" sz="2200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Г</a:t>
            </a:r>
            <a:r>
              <a:rPr lang="ru-RU" sz="22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вардейского </a:t>
            </a:r>
            <a:r>
              <a:rPr lang="ru-RU" sz="2200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Т</a:t>
            </a:r>
            <a:r>
              <a:rPr lang="ru-RU" sz="22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яжелого </a:t>
            </a:r>
            <a:r>
              <a:rPr lang="ru-RU" sz="2200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Т</a:t>
            </a:r>
            <a:r>
              <a:rPr lang="ru-RU" sz="22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анкового </a:t>
            </a:r>
            <a:r>
              <a:rPr lang="ru-RU" sz="2200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П</a:t>
            </a:r>
            <a:r>
              <a:rPr lang="ru-RU" sz="22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олка  </a:t>
            </a:r>
            <a:endParaRPr lang="ru-RU" sz="22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584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91127" y="78879"/>
            <a:ext cx="7971067" cy="4524315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7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Накатом шёл дрожащий гул,</a:t>
            </a:r>
            <a:b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Вибрацией моторов.</a:t>
            </a:r>
            <a:b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Морозный ветер смертью дул,</a:t>
            </a:r>
            <a:b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Не слышно разговоров.</a:t>
            </a:r>
          </a:p>
          <a:p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Зигзагом танковым ползут,</a:t>
            </a:r>
            <a:b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Враги уверенно идут.</a:t>
            </a:r>
          </a:p>
          <a:p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Стальной грохочет полукруг.</a:t>
            </a:r>
            <a:b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В нём примут бой солдаты.</a:t>
            </a:r>
            <a:b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Умрем, но не сдадимся, друг!</a:t>
            </a:r>
            <a:b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Тисками зубы сжаты.</a:t>
            </a:r>
          </a:p>
          <a:p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– Снаряд! Огонь! Ещё снаряд!</a:t>
            </a:r>
            <a:b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4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Кресты фашистские дымят</a:t>
            </a:r>
            <a:r>
              <a:rPr lang="ru-RU" sz="24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…</a:t>
            </a:r>
            <a:endParaRPr lang="ru-RU" sz="24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3857" y="889000"/>
            <a:ext cx="2658666" cy="358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91127" y="4793733"/>
            <a:ext cx="756970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21 июня 1944 года под </a:t>
            </a:r>
            <a:r>
              <a:rPr lang="ru-RU" sz="2800" dirty="0" err="1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г.Выборг</a:t>
            </a:r>
            <a:r>
              <a:rPr lang="ru-RU" sz="28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 Ленинградской области танковый экипаж гвардии лейтенанта Алексея Харлова принял свой последний бой</a:t>
            </a:r>
            <a:endParaRPr lang="ru-RU" sz="2800" dirty="0">
              <a:solidFill>
                <a:srgbClr val="332F19"/>
              </a:solidFill>
              <a:latin typeface="Franklin Gothic Demi" panose="020B07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93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40498" y="2973424"/>
            <a:ext cx="812176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solidFill>
                  <a:srgbClr val="332F19"/>
                </a:solidFill>
              </a:rPr>
              <a:t>Из </a:t>
            </a:r>
            <a:r>
              <a:rPr lang="ru-RU" sz="2200" b="1" i="1" dirty="0">
                <a:solidFill>
                  <a:srgbClr val="332F19"/>
                </a:solidFill>
              </a:rPr>
              <a:t>книги Бурова А.В. «Твои герои, Ленинград</a:t>
            </a:r>
            <a:r>
              <a:rPr lang="ru-RU" sz="2200" b="1" i="1" dirty="0" smtClean="0">
                <a:solidFill>
                  <a:srgbClr val="332F19"/>
                </a:solidFill>
              </a:rPr>
              <a:t>»:</a:t>
            </a:r>
          </a:p>
          <a:p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На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Карельском перешейке летом сорок 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четвертого года                  26-й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гвардейский тяжелый танковый полк, подобно могучему тарану, должен был пробивать бреши в сильно укрепленной обороне противника.</a:t>
            </a:r>
          </a:p>
          <a:p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Острием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этого тарана стала рота Алексея Харлова. 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Танкистам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приходилось вступать в единоборство с одетыми в бетон огневыми точками, со спрятанными в засаду пушками и пулеметами. 21 июня в бою за станцию </a:t>
            </a:r>
            <a:r>
              <a:rPr lang="ru-RU" sz="2200" i="1" dirty="0" err="1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Тамиссуо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рота старшего лейтенанта Харлова должна была прорвать укрепленную полосу обороны противника. </a:t>
            </a:r>
            <a:endParaRPr lang="ru-RU" sz="2200" dirty="0">
              <a:solidFill>
                <a:srgbClr val="332F19"/>
              </a:solidFill>
              <a:latin typeface="Franklin Gothic Demi" panose="020B0703020102020204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23761" y="198159"/>
            <a:ext cx="6200624" cy="2697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42822" y="368646"/>
            <a:ext cx="1730189" cy="2356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73011" y="882984"/>
            <a:ext cx="18302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ТАМИССУО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0579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47561" y="127212"/>
            <a:ext cx="7967133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solidFill>
                  <a:srgbClr val="332F19"/>
                </a:solidFill>
              </a:rPr>
              <a:t>Из </a:t>
            </a:r>
            <a:r>
              <a:rPr lang="ru-RU" sz="2200" b="1" i="1" dirty="0">
                <a:solidFill>
                  <a:srgbClr val="332F19"/>
                </a:solidFill>
              </a:rPr>
              <a:t>книги Бурова А.В. «Твои герои, Ленинград</a:t>
            </a:r>
            <a:r>
              <a:rPr lang="ru-RU" sz="2200" b="1" i="1" dirty="0" smtClean="0">
                <a:solidFill>
                  <a:srgbClr val="332F19"/>
                </a:solidFill>
              </a:rPr>
              <a:t>»:</a:t>
            </a:r>
          </a:p>
          <a:p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Несмотря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на сильный 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артобстрел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, командирский 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                 танк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пробился вперед. 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 Уже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было разбито 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пять пушек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, четыре пулеметных гнезда и три миномётные батареи. Ловко маневрируя тяжёлой машиной, механик-водитель Скоробогатов подмял под гусеницы две противотанковые пушки, миномёт. Но остальные 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орудия открыли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огонь по вырвавшемуся вперёд советскому танку. Машина оказалась подбитой, и враги бросились к ней, надеясь тут же захватить танк. </a:t>
            </a:r>
            <a:r>
              <a:rPr lang="ru-RU" sz="2200" i="1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Но не получилось. Танк </a:t>
            </a:r>
            <a:r>
              <a:rPr lang="ru-RU" sz="2200" i="1" dirty="0">
                <a:solidFill>
                  <a:srgbClr val="332F19"/>
                </a:solidFill>
                <a:latin typeface="Franklin Gothic Demi" panose="020B0703020102020204" pitchFamily="34" charset="0"/>
              </a:rPr>
              <a:t>превратился в крепость, гарнизон которой состоял из четырех гвардейцев. </a:t>
            </a:r>
            <a:endParaRPr lang="ru-RU" sz="2200" dirty="0">
              <a:solidFill>
                <a:srgbClr val="332F19"/>
              </a:solidFill>
              <a:latin typeface="Franklin Gothic Demi" panose="020B0703020102020204" pitchFamily="34" charset="0"/>
            </a:endParaRPr>
          </a:p>
        </p:txBody>
      </p:sp>
      <p:pic>
        <p:nvPicPr>
          <p:cNvPr id="4098" name="Picture 2" descr="C:\Users\Duma01n\Documents\харлов\65299840_Skorobogatov_AnatolMarkov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85683" y="3925996"/>
            <a:ext cx="1687481" cy="226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Duma01n\Documents\харлов\Mironov_FilippAbramov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17756" y="3949915"/>
            <a:ext cx="1612900" cy="223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8899" y="6217440"/>
            <a:ext cx="77935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В.А.Вагин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    </a:t>
            </a:r>
            <a:r>
              <a:rPr lang="ru-RU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Ф.А.Миронов</a:t>
            </a:r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 </a:t>
            </a:r>
            <a:r>
              <a:rPr lang="ru-RU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А.М.Скоробогатов</a:t>
            </a:r>
            <a:endParaRPr lang="ru-RU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100" name="Picture 4" descr="C:\Users\Duma01n\Documents\харлов\573521894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3368"/>
          <a:stretch/>
        </p:blipFill>
        <p:spPr bwMode="auto">
          <a:xfrm>
            <a:off x="147561" y="3932271"/>
            <a:ext cx="1824508" cy="227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69300" y="4364712"/>
            <a:ext cx="22454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Экипаж </a:t>
            </a:r>
          </a:p>
          <a:p>
            <a:r>
              <a:rPr lang="ru-RU" sz="28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Алексея </a:t>
            </a:r>
          </a:p>
          <a:p>
            <a:r>
              <a:rPr lang="ru-RU" sz="28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Харлова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404182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8296" y="332424"/>
            <a:ext cx="4297437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i="1" dirty="0" smtClean="0">
                <a:solidFill>
                  <a:srgbClr val="332F19"/>
                </a:solidFill>
              </a:rPr>
              <a:t>Из представления на звание Героя СССР:</a:t>
            </a:r>
          </a:p>
          <a:p>
            <a:r>
              <a:rPr lang="ru-RU" sz="22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Лично сам </a:t>
            </a:r>
            <a:r>
              <a:rPr lang="ru-RU" sz="2200" dirty="0" err="1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тов.Харлов</a:t>
            </a:r>
            <a:r>
              <a:rPr lang="ru-RU" sz="22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 уничтожил 2 </a:t>
            </a:r>
            <a:r>
              <a:rPr lang="ru-RU" sz="2200" dirty="0" err="1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ДОТа</a:t>
            </a:r>
            <a:r>
              <a:rPr lang="ru-RU" sz="22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, 6 </a:t>
            </a:r>
            <a:r>
              <a:rPr lang="ru-RU" sz="2200" dirty="0" err="1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ДЗОТоз</a:t>
            </a:r>
            <a:r>
              <a:rPr lang="ru-RU" sz="22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, 3 пушки, 8 пулеметов и до 40 солдат и офицеров противника. </a:t>
            </a:r>
          </a:p>
          <a:p>
            <a:r>
              <a:rPr lang="ru-RU" sz="22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В бою за станцию </a:t>
            </a:r>
            <a:r>
              <a:rPr lang="ru-RU" sz="2200" dirty="0" err="1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Тамиссуо</a:t>
            </a:r>
            <a:r>
              <a:rPr lang="ru-RU" sz="22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 огнем прямой наводки он разбил 5 пушек, 4 пулеметных гнезда, 3 минометных батареи.</a:t>
            </a:r>
          </a:p>
          <a:p>
            <a:r>
              <a:rPr lang="ru-RU" sz="22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Экипаж в течение 7 часов мужественно отражал все попытки подорвать танк. Когда кончился весь боекомплект, экипаж на предложение сдаться в плен продолжал свято выполнять долг перед РОДИНОЙ.  </a:t>
            </a:r>
            <a:endParaRPr lang="ru-RU" sz="2200" dirty="0">
              <a:solidFill>
                <a:srgbClr val="332F19"/>
              </a:solidFill>
              <a:latin typeface="Franklin Gothic Demi" panose="020B070302010202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309533" y="1287810"/>
            <a:ext cx="3832756" cy="5408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84596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-1" y="-36284"/>
            <a:ext cx="8262257" cy="6864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86266" y="110068"/>
            <a:ext cx="5149226" cy="1583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79399" y="4092461"/>
            <a:ext cx="430106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rgbClr val="332F19"/>
                </a:solidFill>
                <a:latin typeface="Franklin Gothic Demi" panose="020B0703020102020204" pitchFamily="34" charset="0"/>
              </a:rPr>
              <a:t>Указом Президиума Верховного Совета СССР от 24 марта 1945 года гвардии старшему лейтенанту   Алексею Гавриловичу ХАРЛОВУ присвоено звание                          ГЕРОЯ СОВЕТСКОГО СОЮЗА</a:t>
            </a:r>
            <a:endParaRPr lang="ru-RU" sz="2200" dirty="0">
              <a:solidFill>
                <a:srgbClr val="332F19"/>
              </a:solidFill>
              <a:latin typeface="Franklin Gothic Demi" panose="020B0703020102020204" pitchFamily="34" charset="0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6277" y="3860800"/>
            <a:ext cx="3636355" cy="2771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86266" y="1673368"/>
            <a:ext cx="5149226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019299" y="3115664"/>
            <a:ext cx="6613690" cy="643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6256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291190" y="220920"/>
            <a:ext cx="7971067" cy="954107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7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И в городе родном, и в ста других</a:t>
            </a:r>
          </a:p>
          <a:p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Их именами улицы назвали… (</a:t>
            </a:r>
            <a:r>
              <a:rPr lang="ru-RU" sz="28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К.Симонов</a:t>
            </a:r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)</a:t>
            </a:r>
            <a:endParaRPr lang="ru-RU" sz="28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3627" y="4300163"/>
            <a:ext cx="418283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В родном городе – Алапаевске - именем героя Советского Союза Алексея Харлова названа улица.</a:t>
            </a:r>
            <a:endParaRPr lang="ru-RU" sz="28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09091" y="1310904"/>
            <a:ext cx="4645937" cy="29892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288971" y="3596904"/>
            <a:ext cx="3806372" cy="30915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301444" y="2272134"/>
            <a:ext cx="3781425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9507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1101" y="4535031"/>
            <a:ext cx="63643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В Северной части Алапаевска на улице Харлова больше всего                табличек на домах – жители, маленькие и взрослые, гордятся геройским названием.</a:t>
            </a:r>
            <a:endParaRPr lang="ru-RU" sz="28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49018" y="3745698"/>
            <a:ext cx="3038730" cy="21216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email"/>
          <a:srcRect l="-1814" r="-1"/>
          <a:stretch/>
        </p:blipFill>
        <p:spPr>
          <a:xfrm>
            <a:off x="121104" y="220460"/>
            <a:ext cx="5385604" cy="41965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73248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9961" y="4811792"/>
            <a:ext cx="8032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В память героя А.Г.Харлова в Алапаевске установлена мемориальная доска на здании Городской библиотеки - бывшей школы №2, где учился Алексей Харлов.</a:t>
            </a:r>
            <a:endParaRPr lang="ru-RU" sz="28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29961" y="508493"/>
            <a:ext cx="5514415" cy="33288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email"/>
          <a:srcRect/>
          <a:stretch/>
        </p:blipFill>
        <p:spPr>
          <a:xfrm>
            <a:off x="4063797" y="1774371"/>
            <a:ext cx="4083048" cy="28070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28417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9961" y="5076696"/>
            <a:ext cx="80322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400"/>
              </a:lnSpc>
            </a:pPr>
            <a:r>
              <a:rPr lang="ru-RU" sz="24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О славном подвиге  танкиста Алексея Харлова помнят и водители мирных железных машин - на здании управления </a:t>
            </a:r>
            <a:r>
              <a:rPr lang="ru-RU" sz="2400" dirty="0" err="1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Алапаевской</a:t>
            </a:r>
            <a:r>
              <a:rPr lang="ru-RU" sz="24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 узкоколейной железной дороги, где он работал машинистом, также установлена мемориальная доска.  </a:t>
            </a:r>
            <a:endParaRPr lang="ru-RU" sz="24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1190" y="220920"/>
            <a:ext cx="7971067" cy="954107"/>
          </a:xfrm>
          <a:prstGeom prst="rect">
            <a:avLst/>
          </a:prstGeom>
          <a:gradFill>
            <a:gsLst>
              <a:gs pos="0">
                <a:schemeClr val="accent1">
                  <a:tint val="97000"/>
                  <a:satMod val="100000"/>
                  <a:lumMod val="102000"/>
                  <a:alpha val="0"/>
                </a:schemeClr>
              </a:gs>
              <a:gs pos="100000">
                <a:schemeClr val="accent1">
                  <a:shade val="100000"/>
                  <a:satMod val="100000"/>
                  <a:lumMod val="100000"/>
                </a:schemeClr>
              </a:gs>
              <a:gs pos="70000">
                <a:schemeClr val="accent1">
                  <a:shade val="80000"/>
                  <a:satMod val="100000"/>
                  <a:lumMod val="99000"/>
                  <a:alpha val="27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Бой закончен давно,</a:t>
            </a:r>
            <a:b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</a:br>
            <a:r>
              <a:rPr lang="ru-RU" sz="28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Только память не знает покоя</a:t>
            </a:r>
            <a:r>
              <a:rPr lang="ru-RU" sz="28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Franklin Gothic Medium" panose="020B0603020102020204" pitchFamily="34" charset="0"/>
              </a:rPr>
              <a:t>…</a:t>
            </a:r>
            <a:endParaRPr lang="ru-RU" sz="28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086" b="7647"/>
          <a:stretch/>
        </p:blipFill>
        <p:spPr bwMode="auto">
          <a:xfrm>
            <a:off x="355071" y="1278466"/>
            <a:ext cx="6638925" cy="3730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6761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86949" y="171525"/>
            <a:ext cx="7933794" cy="53591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86949" y="3749457"/>
            <a:ext cx="80322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Железнодорожная магистраль связала родной город героя с городом, защищая который он погиб, и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где захоронен. 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 panose="020B0603020102020204" pitchFamily="34" charset="0"/>
            </a:endParaRP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Именем Алексея Харлова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был назван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дизель-</a:t>
            </a:r>
            <a:r>
              <a:rPr lang="ru-RU" sz="2800" dirty="0">
                <a:solidFill>
                  <a:srgbClr val="332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поезд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 </a:t>
            </a:r>
            <a:r>
              <a:rPr lang="ru-RU" sz="2800" dirty="0">
                <a:solidFill>
                  <a:srgbClr val="332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Д1-584, который до 2000-х годов выполнял пригородные перевозки в окрестностях </a:t>
            </a:r>
            <a:r>
              <a:rPr lang="ru-RU" sz="2800" dirty="0" smtClean="0">
                <a:solidFill>
                  <a:srgbClr val="332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klin Gothic Medium" panose="020B0603020102020204" pitchFamily="34" charset="0"/>
              </a:rPr>
              <a:t>Выборга Ленинградской области.</a:t>
            </a:r>
            <a:endParaRPr lang="ru-RU" sz="2800" dirty="0">
              <a:solidFill>
                <a:srgbClr val="332F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536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9961" y="4887995"/>
            <a:ext cx="8032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Алексей Харлов похоронен в братской могиле мемориального комплекса №36  в  Выборге. </a:t>
            </a:r>
          </a:p>
          <a:p>
            <a:pPr algn="just"/>
            <a:r>
              <a:rPr lang="ru-RU" sz="28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Его имя и имена его товарищей-героев выбиты на гранитной плите.</a:t>
            </a:r>
            <a:endParaRPr lang="ru-RU" sz="28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025" y="314157"/>
            <a:ext cx="4177242" cy="3446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  <a14:imgEffect>
                      <a14:brightnessContrast bright="11000" contras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6867" y="1844374"/>
            <a:ext cx="4376057" cy="2915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8822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6333" y="4841643"/>
            <a:ext cx="78643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На </a:t>
            </a:r>
            <a:r>
              <a:rPr lang="ru-RU" sz="2400" dirty="0">
                <a:solidFill>
                  <a:srgbClr val="332F19"/>
                </a:solidFill>
                <a:latin typeface="Franklin Gothic Medium" panose="020B0603020102020204" pitchFamily="34" charset="0"/>
              </a:rPr>
              <a:t>Смирновском шоссе в городе Выборг Ленинградской области, рядом с улицами, носящими имена </a:t>
            </a:r>
            <a:r>
              <a:rPr lang="ru-RU" sz="2400" dirty="0" smtClean="0">
                <a:solidFill>
                  <a:srgbClr val="332F19"/>
                </a:solidFill>
                <a:latin typeface="Franklin Gothic Medium" panose="020B0603020102020204" pitchFamily="34" charset="0"/>
              </a:rPr>
              <a:t>Героев, установлена мемориальная доска с именем А.Г.Харлова и его боевых товарищей. </a:t>
            </a:r>
            <a:endParaRPr lang="ru-RU" sz="24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&amp;Mcy;&amp;iecy;&amp;mcy;&amp;ocy;&amp;rcy;&amp;icy;&amp;acy;&amp;lcy;&amp;softcy;&amp;ncy;&amp;acy;&amp;yacy; &amp;dcy;&amp;ocy;&amp;scy;&amp;kcy;&amp;acy; &amp;vcy; &amp;Vcy;&amp;ycy;&amp;bcy;&amp;ocy;&amp;rcy;&amp;gcy;&amp;iecy;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96333" y="270934"/>
            <a:ext cx="561340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287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0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6333" y="287383"/>
            <a:ext cx="7864324" cy="1271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Franklin Gothic Medium" pitchFamily="34" charset="0"/>
              </a:rPr>
              <a:t>Моему</a:t>
            </a:r>
            <a:r>
              <a:rPr lang="ru-RU" sz="2800" b="1" dirty="0" smtClean="0">
                <a:solidFill>
                  <a:schemeClr val="bg1"/>
                </a:solidFill>
                <a:latin typeface="Franklin Gothic Medium" pitchFamily="34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Franklin Gothic Medium" pitchFamily="34" charset="0"/>
              </a:rPr>
              <a:t>прадедушке посвящается… 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Огонь пылал, душа пылала,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немец ликовал…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Но вера всё не пропадала,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танк не отступал.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А в танке том сидел солдат отважный,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 Вперед смотрел он смело и бесстрашно.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тут раздался немцев глас: «Сдавайся, рус!»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Сдаваться не для нас!!!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тут граната в танк влетела…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Солдат смотрел на немцев смело,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клятву верную давал: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«Не отступлюсь!!!»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он не отступал!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Отважно он кричал в лицо врагам: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«Умру, но веру в Родину свою я сохраню!!!»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Огонь пылал, душа пылала,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немец ликовал…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Но вера все ж не пропадала.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тут граната взорвалась…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И пусть душа солдата умирала,</a:t>
            </a: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Но вера свято в небо вознеслась!</a:t>
            </a:r>
          </a:p>
          <a:p>
            <a:endParaRPr lang="ru-RU" sz="1600" dirty="0" smtClean="0">
              <a:solidFill>
                <a:schemeClr val="bg1"/>
              </a:solidFill>
              <a:latin typeface="Franklin Gothic Medium" pitchFamily="34" charset="0"/>
            </a:endParaRPr>
          </a:p>
          <a:p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Анастасия </a:t>
            </a:r>
            <a:r>
              <a:rPr lang="ru-RU" sz="1600" dirty="0" err="1" smtClean="0">
                <a:solidFill>
                  <a:schemeClr val="bg1"/>
                </a:solidFill>
                <a:latin typeface="Franklin Gothic Medium" pitchFamily="34" charset="0"/>
              </a:rPr>
              <a:t>Агапитова</a:t>
            </a:r>
            <a:r>
              <a:rPr lang="ru-RU" sz="1600" dirty="0" smtClean="0">
                <a:solidFill>
                  <a:schemeClr val="bg1"/>
                </a:solidFill>
                <a:latin typeface="Franklin Gothic Medium" pitchFamily="34" charset="0"/>
              </a:rPr>
              <a:t>, правнучка А.Харлова</a:t>
            </a: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endParaRPr lang="ru-RU" sz="2400" dirty="0" smtClean="0">
              <a:solidFill>
                <a:schemeClr val="bg1"/>
              </a:solidFill>
            </a:endParaRP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  </a:t>
            </a:r>
            <a:endParaRPr lang="ru-RU" sz="2400" b="0" dirty="0">
              <a:solidFill>
                <a:srgbClr val="332F19"/>
              </a:solidFill>
              <a:latin typeface="Franklin Gothic Medium" panose="020B0603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6424385" y="-6842"/>
            <a:ext cx="2719615" cy="2179763"/>
          </a:xfrm>
          <a:prstGeom prst="rect">
            <a:avLst/>
          </a:prstGeom>
          <a:noFill/>
          <a:ln>
            <a:noFill/>
          </a:ln>
        </p:spPr>
      </p:pic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посвящается…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C:\Users\2\Desktop\2016-2017\Сочинения\Агапитова Анастасия.JPG"/>
          <p:cNvPicPr/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96394" y="505469"/>
            <a:ext cx="1676400" cy="2476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1287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-6842"/>
            <a:ext cx="8262257" cy="6864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1555" y="188515"/>
            <a:ext cx="654806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i="1" dirty="0" smtClean="0">
                <a:solidFill>
                  <a:srgbClr val="332F1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Алапаевск растет, строятся новые дома.  И все дальше и дальше убегает к горизонту, растворяясь на фоне мирного неба улица                         с именем Героя, навсегда оставшегося  двадцатипятилетним.</a:t>
            </a:r>
            <a:endParaRPr lang="ru-RU" sz="2600" i="1" dirty="0">
              <a:solidFill>
                <a:srgbClr val="332F1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96872" y="5585797"/>
            <a:ext cx="4025296" cy="1077218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Cambria" panose="02040503050406030204" pitchFamily="18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УЛИЦА                АЛЕКСЕЯ ХАРЛОВА</a:t>
            </a:r>
            <a:endParaRPr lang="ru-RU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Cambria" panose="02040503050406030204" pitchFamily="18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100917" y="3017520"/>
            <a:ext cx="6280556" cy="2664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0" y="3878112"/>
            <a:ext cx="2719615" cy="2179763"/>
          </a:xfrm>
          <a:prstGeom prst="rect">
            <a:avLst/>
          </a:prstGeom>
          <a:noFill/>
          <a:ln>
            <a:noFill/>
          </a:ln>
        </p:spPr>
      </p:pic>
      <p:pic>
        <p:nvPicPr>
          <p:cNvPr id="9222" name="Picture 6" descr="http://kak2z.ru/my_img/img/2016/04/22/67e2c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497188"/>
            <a:ext cx="3996872" cy="236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6824132" y="261088"/>
            <a:ext cx="1888067" cy="2643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23746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Командир танкового гарнизона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0"/>
            <a:ext cx="8294914" cy="686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5251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Метрополи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Metropolitan" id="{4C5440D6-04D2-4954-96CF-F251137069B2}" vid="{D5487D36-20B9-4AF8-9845-4EE893DA08C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TM03457491[[fn=Метрополия]]</Template>
  <TotalTime>523</TotalTime>
  <Words>1237</Words>
  <Application>Microsoft Office PowerPoint</Application>
  <PresentationFormat>Экран (4:3)</PresentationFormat>
  <Paragraphs>131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Метрополия</vt:lpstr>
      <vt:lpstr>Командир танкового гарнизона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Командир танкового гарнизона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Klimin Alexander</dc:creator>
  <cp:lastModifiedBy>user</cp:lastModifiedBy>
  <cp:revision>129</cp:revision>
  <dcterms:created xsi:type="dcterms:W3CDTF">2016-10-25T14:42:59Z</dcterms:created>
  <dcterms:modified xsi:type="dcterms:W3CDTF">2021-12-05T12:37:05Z</dcterms:modified>
</cp:coreProperties>
</file>