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7"/>
  </p:notesMasterIdLst>
  <p:sldIdLst>
    <p:sldId id="450" r:id="rId2"/>
    <p:sldId id="463" r:id="rId3"/>
    <p:sldId id="262" r:id="rId4"/>
    <p:sldId id="374" r:id="rId5"/>
    <p:sldId id="388" r:id="rId6"/>
    <p:sldId id="389" r:id="rId7"/>
    <p:sldId id="390" r:id="rId8"/>
    <p:sldId id="391" r:id="rId9"/>
    <p:sldId id="452" r:id="rId10"/>
    <p:sldId id="464" r:id="rId11"/>
    <p:sldId id="393" r:id="rId12"/>
    <p:sldId id="394" r:id="rId13"/>
    <p:sldId id="395" r:id="rId14"/>
    <p:sldId id="396" r:id="rId15"/>
    <p:sldId id="397" r:id="rId16"/>
    <p:sldId id="465" r:id="rId17"/>
    <p:sldId id="404" r:id="rId18"/>
    <p:sldId id="405" r:id="rId19"/>
    <p:sldId id="406" r:id="rId20"/>
    <p:sldId id="407" r:id="rId21"/>
    <p:sldId id="408" r:id="rId22"/>
    <p:sldId id="467" r:id="rId23"/>
    <p:sldId id="468" r:id="rId24"/>
    <p:sldId id="410" r:id="rId25"/>
    <p:sldId id="411" r:id="rId26"/>
    <p:sldId id="412" r:id="rId27"/>
    <p:sldId id="413" r:id="rId28"/>
    <p:sldId id="414" r:id="rId29"/>
    <p:sldId id="466" r:id="rId30"/>
    <p:sldId id="421" r:id="rId31"/>
    <p:sldId id="422" r:id="rId32"/>
    <p:sldId id="423" r:id="rId33"/>
    <p:sldId id="424" r:id="rId34"/>
    <p:sldId id="425" r:id="rId35"/>
    <p:sldId id="469" r:id="rId36"/>
    <p:sldId id="470" r:id="rId37"/>
    <p:sldId id="427" r:id="rId38"/>
    <p:sldId id="428" r:id="rId39"/>
    <p:sldId id="429" r:id="rId40"/>
    <p:sldId id="430" r:id="rId41"/>
    <p:sldId id="431" r:id="rId42"/>
    <p:sldId id="471" r:id="rId43"/>
    <p:sldId id="438" r:id="rId44"/>
    <p:sldId id="439" r:id="rId45"/>
    <p:sldId id="440" r:id="rId46"/>
    <p:sldId id="441" r:id="rId47"/>
    <p:sldId id="443" r:id="rId48"/>
    <p:sldId id="472" r:id="rId49"/>
    <p:sldId id="473" r:id="rId50"/>
    <p:sldId id="445" r:id="rId51"/>
    <p:sldId id="446" r:id="rId52"/>
    <p:sldId id="447" r:id="rId53"/>
    <p:sldId id="448" r:id="rId54"/>
    <p:sldId id="449" r:id="rId55"/>
    <p:sldId id="278" r:id="rId56"/>
  </p:sldIdLst>
  <p:sldSz cx="24384000" cy="13716000"/>
  <p:notesSz cx="6808788" cy="9940925"/>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1pPr>
    <a:lvl2pPr marL="0" marR="0" indent="4572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2pPr>
    <a:lvl3pPr marL="0" marR="0" indent="9144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3pPr>
    <a:lvl4pPr marL="0" marR="0" indent="13716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4pPr>
    <a:lvl5pPr marL="0" marR="0" indent="18288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5pPr>
    <a:lvl6pPr marL="0" marR="0" indent="22860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6pPr>
    <a:lvl7pPr marL="0" marR="0" indent="27432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7pPr>
    <a:lvl8pPr marL="0" marR="0" indent="32004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8pPr>
    <a:lvl9pPr marL="0" marR="0" indent="365760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lvl9pPr>
  </p:defaultTextStyle>
  <p:extLst>
    <p:ext uri="{EFAFB233-063F-42B5-8137-9DF3F51BA10A}">
      <p15:sldGuideLst xmlns:p15="http://schemas.microsoft.com/office/powerpoint/2012/main">
        <p15:guide id="1" orient="horz" pos="1145" userDrawn="1">
          <p15:clr>
            <a:srgbClr val="A4A3A4"/>
          </p15:clr>
        </p15:guide>
        <p15:guide id="2" pos="513" userDrawn="1">
          <p15:clr>
            <a:srgbClr val="A4A3A4"/>
          </p15:clr>
        </p15:guide>
        <p15:guide id="3" orient="horz" pos="7903" userDrawn="1">
          <p15:clr>
            <a:srgbClr val="A4A3A4"/>
          </p15:clr>
        </p15:guide>
        <p15:guide id="4" pos="14824" userDrawn="1">
          <p15:clr>
            <a:srgbClr val="A4A3A4"/>
          </p15:clr>
        </p15:guide>
        <p15:guide id="5" orient="horz" pos="175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215A"/>
    <a:srgbClr val="EE7D00"/>
    <a:srgbClr val="009656"/>
    <a:srgbClr val="004F9E"/>
    <a:srgbClr val="B8BBBF"/>
    <a:srgbClr val="31B7BB"/>
    <a:srgbClr val="66C8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lumOff val="-13575"/>
            </a:schemeClr>
          </a:solidFill>
        </a:fill>
      </a:tcStyle>
    </a:firstCol>
    <a:lastRow>
      <a:tcTxStyle b="off" i="of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114395"/>
              <a:lumOff val="-24975"/>
            </a:schemeClr>
          </a:solidFill>
        </a:fill>
      </a:tcStyle>
    </a:firstRow>
  </a:tblStyle>
  <a:tblStyle styleId="{C7B018BB-80A7-4F77-B60F-C8B233D01FF8}" styleName="">
    <a:tblBg/>
    <a:wholeTbl>
      <a:tcTxStyle b="off" i="off">
        <a:font>
          <a:latin typeface="Helvetica Neue"/>
          <a:ea typeface="Helvetica Neue"/>
          <a:cs typeface="Helvetica Neue"/>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ff" i="off">
        <a:fontRef idx="minor">
          <a:srgbClr val="FFFFFF"/>
        </a:fontRef>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3">
              <a:hueOff val="362282"/>
              <a:satOff val="31803"/>
              <a:lumOff val="-18242"/>
            </a:schemeClr>
          </a:solidFill>
        </a:fill>
      </a:tcStyle>
    </a:firstCol>
    <a:lastRow>
      <a:tcTxStyle b="off" i="off">
        <a:font>
          <a:latin typeface="Helvetica Neue"/>
          <a:ea typeface="Helvetica Neue"/>
          <a:cs typeface="Helvetica Neue"/>
        </a:font>
        <a:srgbClr val="000000"/>
      </a:tcTxStyle>
      <a:tcStyle>
        <a:tcBdr>
          <a:left>
            <a:ln w="12700" cap="flat">
              <a:solidFill>
                <a:srgbClr val="606060"/>
              </a:solidFill>
              <a:prstDash val="solid"/>
              <a:miter lim="400000"/>
            </a:ln>
          </a:left>
          <a:right>
            <a:ln w="12700" cap="flat">
              <a:solidFill>
                <a:srgbClr val="606060"/>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EBEBEB"/>
          </a:solidFill>
        </a:fill>
      </a:tcStyle>
    </a:lastRow>
    <a:firstRow>
      <a:tcTxStyle b="off" i="off">
        <a:fontRef idx="minor">
          <a:srgbClr val="FFFFFF"/>
        </a:fontRef>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solidFill>
            <a:srgbClr val="017101"/>
          </a:solidFill>
        </a:fill>
      </a:tcStyle>
    </a:firstRow>
  </a:tblStyle>
  <a:tblStyle styleId="{EEE7283C-3CF3-47DC-8721-378D4A62B228}" styleName="">
    <a:tblBg/>
    <a:wholeTbl>
      <a:tcTxStyle b="off" i="off">
        <a:font>
          <a:latin typeface="Helvetica Neue Light"/>
          <a:ea typeface="Helvetica Neue Light"/>
          <a:cs typeface="Helvetica Neue Light"/>
        </a:font>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FAF7E9"/>
          </a:solidFill>
        </a:fill>
      </a:tcStyle>
    </a:wholeTbl>
    <a:band2H>
      <a:tcTxStyle/>
      <a:tcStyle>
        <a:tcBdr/>
        <a:fill>
          <a:solidFill>
            <a:srgbClr val="EDEADD"/>
          </a:solidFill>
        </a:fill>
      </a:tcStyle>
    </a:band2H>
    <a:firstCol>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9BA00"/>
          </a:solidFill>
        </a:fill>
      </a:tcStyle>
    </a:firstCol>
    <a:la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lastRow>
    <a:firstRow>
      <a:tcTxStyle b="off" i="off">
        <a:fontRef idx="minor">
          <a:srgbClr val="FFFFFF"/>
        </a:fontRef>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firstRow>
  </a:tblStyle>
  <a:tblStyle styleId="{CF821DB8-F4EB-4A41-A1BA-3FCAFE7338EE}" styleName="">
    <a:tblBg/>
    <a:wholeTbl>
      <a:tcTxStyle b="off" i="off">
        <a:font>
          <a:latin typeface="Helvetica Neue"/>
          <a:ea typeface="Helvetica Neue"/>
          <a:cs typeface="Helvetica Neue"/>
        </a:font>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EBEBEB"/>
          </a:solidFill>
        </a:fill>
      </a:tcStyle>
    </a:wholeTbl>
    <a:band2H>
      <a:tcTxStyle/>
      <a:tcStyle>
        <a:tcBdr/>
        <a:fill>
          <a:solidFill>
            <a:srgbClr val="DADBDA"/>
          </a:solidFill>
        </a:fill>
      </a:tcStyle>
    </a:band2H>
    <a:firstCol>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chemeClr val="accent6">
              <a:hueOff val="-146070"/>
              <a:satOff val="-10048"/>
              <a:lumOff val="-30626"/>
            </a:schemeClr>
          </a:solidFill>
        </a:fill>
      </a:tcStyle>
    </a:firstCol>
    <a:la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lastRow>
    <a:firstRow>
      <a:tcTxStyle b="on" i="of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firstRow>
  </a:tblStyle>
  <a:tblStyle styleId="{33BA23B1-9221-436E-865A-0063620EA4FD}" styleName="">
    <a:tblBg/>
    <a:wholeTbl>
      <a:tcTxStyle b="off" i="off">
        <a:font>
          <a:latin typeface="Helvetica Neue"/>
          <a:ea typeface="Helvetica Neue"/>
          <a:cs typeface="Helvetica Neue"/>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B5B5C1"/>
          </a:solidFill>
        </a:fill>
      </a:tcStyle>
    </a:wholeTbl>
    <a:band2H>
      <a:tcTxStyle/>
      <a:tcStyle>
        <a:tcBdr/>
        <a:fill>
          <a:solidFill>
            <a:srgbClr val="9A9AA5"/>
          </a:solidFill>
        </a:fill>
      </a:tcStyle>
    </a:band2H>
    <a:firstCol>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85F"/>
          </a:solidFill>
        </a:fill>
      </a:tcStyle>
    </a:firstCol>
    <a:la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lastRow>
    <a:firstRow>
      <a:tcTxStyle b="on" i="of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firstRow>
  </a:tblStyle>
  <a:tblStyle styleId="{2708684C-4D16-4618-839F-0558EEFCDFE6}" styleName="">
    <a:tblBg/>
    <a:wholeTbl>
      <a:tcTxStyle b="off"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Neue"/>
          <a:ea typeface="Helvetica Neue"/>
          <a:cs typeface="Helvetica Neue"/>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13" autoAdjust="0"/>
    <p:restoredTop sz="84820" autoAdjust="0"/>
  </p:normalViewPr>
  <p:slideViewPr>
    <p:cSldViewPr snapToGrid="0" snapToObjects="1" showGuides="1">
      <p:cViewPr varScale="1">
        <p:scale>
          <a:sx n="69" d="100"/>
          <a:sy n="69" d="100"/>
        </p:scale>
        <p:origin x="540" y="96"/>
      </p:cViewPr>
      <p:guideLst>
        <p:guide orient="horz" pos="1145"/>
        <p:guide pos="513"/>
        <p:guide orient="horz" pos="7903"/>
        <p:guide pos="14824"/>
        <p:guide orient="horz" pos="175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6" name="Shape 116"/>
          <p:cNvSpPr>
            <a:spLocks noGrp="1" noRot="1" noChangeAspect="1"/>
          </p:cNvSpPr>
          <p:nvPr>
            <p:ph type="sldImg"/>
          </p:nvPr>
        </p:nvSpPr>
        <p:spPr>
          <a:xfrm>
            <a:off x="92075" y="746125"/>
            <a:ext cx="6624638" cy="3727450"/>
          </a:xfrm>
          <a:prstGeom prst="rect">
            <a:avLst/>
          </a:prstGeom>
        </p:spPr>
        <p:txBody>
          <a:bodyPr/>
          <a:lstStyle/>
          <a:p>
            <a:endParaRPr/>
          </a:p>
        </p:txBody>
      </p:sp>
      <p:sp>
        <p:nvSpPr>
          <p:cNvPr id="117" name="Shape 117"/>
          <p:cNvSpPr>
            <a:spLocks noGrp="1"/>
          </p:cNvSpPr>
          <p:nvPr>
            <p:ph type="body" sz="quarter" idx="1"/>
          </p:nvPr>
        </p:nvSpPr>
        <p:spPr>
          <a:xfrm>
            <a:off x="907839" y="4721940"/>
            <a:ext cx="4993111" cy="4473416"/>
          </a:xfrm>
          <a:prstGeom prst="rect">
            <a:avLst/>
          </a:prstGeom>
        </p:spPr>
        <p:txBody>
          <a:bodyPr/>
          <a:lstStyle/>
          <a:p>
            <a:endParaRPr/>
          </a:p>
        </p:txBody>
      </p:sp>
    </p:spTree>
    <p:extLst>
      <p:ext uri="{BB962C8B-B14F-4D97-AF65-F5344CB8AC3E}">
        <p14:creationId xmlns:p14="http://schemas.microsoft.com/office/powerpoint/2010/main" val="2854072326"/>
      </p:ext>
    </p:extLst>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
        <p:cNvGrpSpPr/>
        <p:nvPr/>
      </p:nvGrpSpPr>
      <p:grpSpPr>
        <a:xfrm>
          <a:off x="0" y="0"/>
          <a:ext cx="0" cy="0"/>
          <a:chOff x="0" y="0"/>
          <a:chExt cx="0" cy="0"/>
        </a:xfrm>
      </p:grpSpPr>
      <p:sp>
        <p:nvSpPr>
          <p:cNvPr id="54" name="Google Shape;54;g137df5412e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 name="Google Shape;55;g137df5412e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484061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10923544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989924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65590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529543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7243828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004261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
        <p:cNvGrpSpPr/>
        <p:nvPr/>
      </p:nvGrpSpPr>
      <p:grpSpPr>
        <a:xfrm>
          <a:off x="0" y="0"/>
          <a:ext cx="0" cy="0"/>
          <a:chOff x="0" y="0"/>
          <a:chExt cx="0" cy="0"/>
        </a:xfrm>
      </p:grpSpPr>
      <p:sp>
        <p:nvSpPr>
          <p:cNvPr id="54" name="Google Shape;54;g137df5412e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 name="Google Shape;55;g137df5412e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542847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12068383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457200" rtl="0" eaLnBrk="1" fontAlgn="auto" latinLnBrk="0" hangingPunct="1">
              <a:lnSpc>
                <a:spcPct val="117999"/>
              </a:lnSpc>
              <a:spcBef>
                <a:spcPts val="0"/>
              </a:spcBef>
              <a:spcAft>
                <a:spcPts val="0"/>
              </a:spcAft>
              <a:buClrTx/>
              <a:buSzTx/>
              <a:buFontTx/>
              <a:buNone/>
              <a:tabLst/>
              <a:defRPr/>
            </a:pPr>
            <a:r>
              <a:rPr lang="ru-RU" sz="2400" dirty="0">
                <a:solidFill>
                  <a:schemeClr val="dk1"/>
                </a:solidFill>
                <a:latin typeface="Neue Machina Ultrabold" panose="00000900000000000000" pitchFamily="50" charset="-52"/>
                <a:ea typeface="Helvetica Neue"/>
                <a:cs typeface="Helvetica Neue"/>
                <a:sym typeface="Montserrat"/>
              </a:rPr>
              <a:t>Утверждают, что в этом слове увековечена память фламандских богачей, банкиров Ван дер Бурсе из города Брюгге (XIII век).</a:t>
            </a:r>
          </a:p>
        </p:txBody>
      </p:sp>
    </p:spTree>
    <p:extLst>
      <p:ext uri="{BB962C8B-B14F-4D97-AF65-F5344CB8AC3E}">
        <p14:creationId xmlns:p14="http://schemas.microsoft.com/office/powerpoint/2010/main" val="14754033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3639044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457200" rtl="0" eaLnBrk="1" fontAlgn="auto" latinLnBrk="0" hangingPunct="1">
              <a:lnSpc>
                <a:spcPct val="117999"/>
              </a:lnSpc>
              <a:spcBef>
                <a:spcPts val="0"/>
              </a:spcBef>
              <a:spcAft>
                <a:spcPts val="0"/>
              </a:spcAft>
              <a:buClrTx/>
              <a:buSzTx/>
              <a:buFontTx/>
              <a:buNone/>
              <a:tabLst/>
              <a:defRPr/>
            </a:pPr>
            <a:r>
              <a:rPr lang="ru-RU" sz="2400" dirty="0">
                <a:solidFill>
                  <a:schemeClr val="dk1"/>
                </a:solidFill>
                <a:latin typeface="Neue Machina Ultrabold" panose="00000900000000000000" pitchFamily="50" charset="-52"/>
                <a:ea typeface="Helvetica Neue"/>
                <a:cs typeface="Helvetica Neue"/>
                <a:sym typeface="Helvetica Neue"/>
              </a:rPr>
              <a:t>Шведское законодательство позволяло вычесть стоимость рабочей одежды из дохода компании и тем самым снизить налоги. Для этого требовалось доказать, что одежда непригодна для повседневной носки, что в случае с костюмами ABBA было очевидно.</a:t>
            </a:r>
            <a:endParaRPr lang="ru-RU" sz="2400" dirty="0">
              <a:solidFill>
                <a:schemeClr val="dk1"/>
              </a:solidFill>
              <a:latin typeface="Neue Machina Ultrabold" panose="00000900000000000000" pitchFamily="50" charset="-52"/>
              <a:ea typeface="Helvetica Neue"/>
              <a:cs typeface="Helvetica Neue"/>
              <a:sym typeface="Montserrat"/>
            </a:endParaRPr>
          </a:p>
          <a:p>
            <a:pPr marL="0" lvl="0" indent="0" algn="l" rtl="0">
              <a:spcBef>
                <a:spcPts val="0"/>
              </a:spcBef>
              <a:spcAft>
                <a:spcPts val="0"/>
              </a:spcAft>
              <a:buNone/>
            </a:pPr>
            <a:r>
              <a:rPr lang="ru-RU" sz="2400" b="0" dirty="0">
                <a:solidFill>
                  <a:schemeClr val="dk1"/>
                </a:solidFill>
                <a:latin typeface="Neue Machina Ultrabold" panose="00000900000000000000" pitchFamily="50" charset="-52"/>
                <a:sym typeface="Helvetica Neue Medium"/>
              </a:rPr>
              <a:t>В России налоговые вычеты бывают не только социальными (перечислены в вопросе), но ещё и имущественными (расходы на покупку недвижимости) и инвестиционными (за операции с ценными бумагами).</a:t>
            </a:r>
            <a:endParaRPr dirty="0"/>
          </a:p>
        </p:txBody>
      </p:sp>
    </p:spTree>
    <p:extLst>
      <p:ext uri="{BB962C8B-B14F-4D97-AF65-F5344CB8AC3E}">
        <p14:creationId xmlns:p14="http://schemas.microsoft.com/office/powerpoint/2010/main" val="25063260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457200" rtl="0" eaLnBrk="1" fontAlgn="auto" latinLnBrk="0" hangingPunct="1">
              <a:lnSpc>
                <a:spcPct val="117999"/>
              </a:lnSpc>
              <a:spcBef>
                <a:spcPts val="0"/>
              </a:spcBef>
              <a:spcAft>
                <a:spcPts val="0"/>
              </a:spcAft>
              <a:buClrTx/>
              <a:buSzTx/>
              <a:buFontTx/>
              <a:buNone/>
              <a:tabLst/>
              <a:defRPr/>
            </a:pPr>
            <a:r>
              <a:rPr lang="ru-RU" sz="2200" dirty="0" err="1">
                <a:effectLst/>
                <a:latin typeface="Helvetica Neue"/>
                <a:ea typeface="Helvetica Neue"/>
                <a:cs typeface="Helvetica Neue"/>
                <a:sym typeface="Helvetica Neue"/>
              </a:rPr>
              <a:t>Кешбэк</a:t>
            </a:r>
            <a:r>
              <a:rPr lang="ru-RU" sz="2200" dirty="0">
                <a:effectLst/>
                <a:latin typeface="Helvetica Neue"/>
                <a:ea typeface="Helvetica Neue"/>
                <a:cs typeface="Helvetica Neue"/>
                <a:sym typeface="Helvetica Neue"/>
              </a:rPr>
              <a:t> — это возврат некоторой части расходов на оплату товаров и услуг. Некоторое время это слово в русском языке писали в разных вариациях, но в 2020 году в орфографическом словаре РАН закрепили написание «</a:t>
            </a:r>
            <a:r>
              <a:rPr lang="ru-RU" sz="2200" dirty="0" err="1">
                <a:effectLst/>
                <a:latin typeface="Helvetica Neue"/>
                <a:ea typeface="Helvetica Neue"/>
                <a:cs typeface="Helvetica Neue"/>
                <a:sym typeface="Helvetica Neue"/>
              </a:rPr>
              <a:t>кешбэк</a:t>
            </a:r>
            <a:r>
              <a:rPr lang="ru-RU" sz="2200" dirty="0">
                <a:effectLst/>
                <a:latin typeface="Helvetica Neue"/>
                <a:ea typeface="Helvetica Neue"/>
                <a:cs typeface="Helvetica Neue"/>
                <a:sym typeface="Helvetica Neue"/>
              </a:rPr>
              <a:t>». Мы вам предложили вернуть часть бланков после игры, намекая на правильный ответ. </a:t>
            </a:r>
            <a:r>
              <a:rPr lang="ru-RU" sz="2200" dirty="0">
                <a:effectLst/>
                <a:latin typeface="Helvetica Neue"/>
                <a:ea typeface="Helvetica Neue"/>
                <a:cs typeface="Helvetica Neue"/>
                <a:sym typeface="Wingdings" panose="05000000000000000000" pitchFamily="2" charset="2"/>
              </a:rPr>
              <a:t></a:t>
            </a:r>
            <a:r>
              <a:rPr lang="ru-RU" sz="2200" dirty="0">
                <a:effectLst/>
                <a:latin typeface="Helvetica Neue"/>
                <a:ea typeface="Helvetica Neue"/>
                <a:cs typeface="Helvetica Neue"/>
                <a:sym typeface="Helvetica Neue"/>
              </a:rPr>
              <a:t> </a:t>
            </a:r>
          </a:p>
        </p:txBody>
      </p:sp>
    </p:spTree>
    <p:extLst>
      <p:ext uri="{BB962C8B-B14F-4D97-AF65-F5344CB8AC3E}">
        <p14:creationId xmlns:p14="http://schemas.microsoft.com/office/powerpoint/2010/main" val="3763648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457200" rtl="0" eaLnBrk="1" fontAlgn="auto" latinLnBrk="0" hangingPunct="1">
              <a:lnSpc>
                <a:spcPct val="117999"/>
              </a:lnSpc>
              <a:spcBef>
                <a:spcPts val="0"/>
              </a:spcBef>
              <a:spcAft>
                <a:spcPts val="0"/>
              </a:spcAft>
              <a:buClrTx/>
              <a:buSzTx/>
              <a:buFontTx/>
              <a:buNone/>
              <a:tabLst/>
              <a:defRPr/>
            </a:pPr>
            <a:r>
              <a:rPr lang="ru-RU" sz="2400" dirty="0">
                <a:solidFill>
                  <a:schemeClr val="dk1"/>
                </a:solidFill>
                <a:latin typeface="Neue Machina Ultrabold" panose="00000900000000000000" pitchFamily="50" charset="-52"/>
                <a:ea typeface="Helvetica Neue"/>
                <a:cs typeface="Helvetica Neue"/>
                <a:sym typeface="Helvetica Neue"/>
              </a:rPr>
              <a:t>Медальон с птицей феникс — своеобразный страховой полис. Дома в старом городе строили настолько близко друг к другу, что пожары уничтожали целые кварталы. Пожарные команды в первую очередь тушили дома с отличительным знаком на фасаде. А дома бедных людей спасали уже по остаточному принципу.</a:t>
            </a:r>
            <a:endParaRPr lang="ru-RU" sz="2400" dirty="0">
              <a:solidFill>
                <a:schemeClr val="dk1"/>
              </a:solidFill>
              <a:latin typeface="Neue Machina Ultrabold" panose="00000900000000000000" pitchFamily="50" charset="-52"/>
              <a:ea typeface="Helvetica Neue"/>
              <a:cs typeface="Helvetica Neue"/>
              <a:sym typeface="Montserrat"/>
            </a:endParaRPr>
          </a:p>
        </p:txBody>
      </p:sp>
    </p:spTree>
    <p:extLst>
      <p:ext uri="{BB962C8B-B14F-4D97-AF65-F5344CB8AC3E}">
        <p14:creationId xmlns:p14="http://schemas.microsoft.com/office/powerpoint/2010/main" val="9947158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18539477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75524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122049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570686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842646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27352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
        <p:cNvGrpSpPr/>
        <p:nvPr/>
      </p:nvGrpSpPr>
      <p:grpSpPr>
        <a:xfrm>
          <a:off x="0" y="0"/>
          <a:ext cx="0" cy="0"/>
          <a:chOff x="0" y="0"/>
          <a:chExt cx="0" cy="0"/>
        </a:xfrm>
      </p:grpSpPr>
      <p:sp>
        <p:nvSpPr>
          <p:cNvPr id="54" name="Google Shape;54;g137df5412e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 name="Google Shape;55;g137df5412e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880404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39338853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sz="2400" dirty="0">
                <a:solidFill>
                  <a:schemeClr val="dk1"/>
                </a:solidFill>
                <a:latin typeface="Neue Machina Ultrabold" panose="00000900000000000000" pitchFamily="50" charset="-52"/>
                <a:ea typeface="Helvetica Neue"/>
                <a:cs typeface="Helvetica Neue"/>
                <a:sym typeface="Montserrat"/>
              </a:rPr>
              <a:t>Слово «копейка» появилось при Иване IV Грозном. В то время чеканились серебряные монеты с изображением князя с копьем в руке. Оттуда и пошло «копейные деньги». </a:t>
            </a:r>
            <a:br>
              <a:rPr lang="ru-RU" sz="2400" dirty="0">
                <a:solidFill>
                  <a:schemeClr val="dk1"/>
                </a:solidFill>
                <a:latin typeface="Neue Machina Ultrabold" panose="00000900000000000000" pitchFamily="50" charset="-52"/>
                <a:ea typeface="Helvetica Neue"/>
                <a:cs typeface="Helvetica Neue"/>
                <a:sym typeface="Montserrat"/>
              </a:rPr>
            </a:br>
            <a:r>
              <a:rPr lang="ru-RU" sz="2400" dirty="0">
                <a:solidFill>
                  <a:schemeClr val="dk1"/>
                </a:solidFill>
                <a:latin typeface="Neue Machina Ultrabold" panose="00000900000000000000" pitchFamily="50" charset="-52"/>
                <a:ea typeface="Helvetica Neue"/>
                <a:cs typeface="Helvetica Neue"/>
                <a:sym typeface="Montserrat"/>
              </a:rPr>
              <a:t>Метание копья является дисциплиной в программе лёгкой атлетики Олимпийских игр.</a:t>
            </a:r>
            <a:endParaRPr dirty="0"/>
          </a:p>
        </p:txBody>
      </p:sp>
    </p:spTree>
    <p:extLst>
      <p:ext uri="{BB962C8B-B14F-4D97-AF65-F5344CB8AC3E}">
        <p14:creationId xmlns:p14="http://schemas.microsoft.com/office/powerpoint/2010/main" val="22863326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sz="2400" dirty="0">
                <a:solidFill>
                  <a:schemeClr val="dk1"/>
                </a:solidFill>
                <a:latin typeface="Neue Machina Ultrabold" panose="00000900000000000000" pitchFamily="50" charset="-52"/>
                <a:ea typeface="Helvetica Neue"/>
                <a:cs typeface="Helvetica Neue"/>
                <a:sym typeface="Montserrat"/>
              </a:rPr>
              <a:t>Иранский риал остается самой слабой валютой в мире в 2022 году со стоимостью более 42 тысяч IRR за 1 доллар США. Риал остался самой слабой валютой в результате санкций, которые не позволяют Ирану экспортировать нефть на мировой рынок, частично из-за политической нестабильности в регионе. До 1935 года страна была известна всему мира как Персия, хотя сами местные жители с древности называли свою страну Ираном. А.С. Грибоедов дважды отправлялся в Персию в составе русского дипломатического корпуса.</a:t>
            </a:r>
            <a:endParaRPr dirty="0"/>
          </a:p>
        </p:txBody>
      </p:sp>
    </p:spTree>
    <p:extLst>
      <p:ext uri="{BB962C8B-B14F-4D97-AF65-F5344CB8AC3E}">
        <p14:creationId xmlns:p14="http://schemas.microsoft.com/office/powerpoint/2010/main" val="6132493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sz="2400" dirty="0">
                <a:solidFill>
                  <a:schemeClr val="dk1"/>
                </a:solidFill>
                <a:latin typeface="Neue Machina Ultrabold" panose="00000900000000000000" pitchFamily="50" charset="-52"/>
                <a:ea typeface="Helvetica Neue"/>
                <a:cs typeface="Helvetica Neue"/>
                <a:sym typeface="Montserrat"/>
              </a:rPr>
              <a:t>Юлий Цезарь дал название месяцу «июль» и всему юлианскому календарю. Юлий Цезарь был убит в 44 году до н.э., но успел попасть на отчеканенные монеты при жизни. И именно он известен тем, что мог делать несколько дел одновременно, на что мы вам намекали первым предложением.</a:t>
            </a:r>
            <a:endParaRPr dirty="0"/>
          </a:p>
        </p:txBody>
      </p:sp>
    </p:spTree>
    <p:extLst>
      <p:ext uri="{BB962C8B-B14F-4D97-AF65-F5344CB8AC3E}">
        <p14:creationId xmlns:p14="http://schemas.microsoft.com/office/powerpoint/2010/main" val="41102000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sz="2400" dirty="0">
                <a:solidFill>
                  <a:schemeClr val="dk1"/>
                </a:solidFill>
                <a:latin typeface="Neue Machina Ultrabold" panose="00000900000000000000" pitchFamily="50" charset="-52"/>
                <a:ea typeface="Helvetica Neue"/>
                <a:cs typeface="Helvetica Neue"/>
                <a:sym typeface="Montserrat"/>
              </a:rPr>
              <a:t>Лев – это валюта Болгарии, а вот другого льва можно увидеть и во многих фильмах, и в зодиакальном созвездии. </a:t>
            </a:r>
            <a:endParaRPr dirty="0"/>
          </a:p>
        </p:txBody>
      </p:sp>
    </p:spTree>
    <p:extLst>
      <p:ext uri="{BB962C8B-B14F-4D97-AF65-F5344CB8AC3E}">
        <p14:creationId xmlns:p14="http://schemas.microsoft.com/office/powerpoint/2010/main" val="18934484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sz="2400" dirty="0">
                <a:solidFill>
                  <a:schemeClr val="dk1"/>
                </a:solidFill>
                <a:latin typeface="Neue Machina Ultrabold" panose="00000900000000000000" pitchFamily="50" charset="-52"/>
                <a:ea typeface="Helvetica Neue"/>
                <a:cs typeface="Helvetica Neue"/>
                <a:sym typeface="Montserrat"/>
              </a:rPr>
              <a:t>Это азербайджанские </a:t>
            </a:r>
            <a:r>
              <a:rPr lang="ru-RU" sz="2400" dirty="0" err="1">
                <a:solidFill>
                  <a:schemeClr val="dk1"/>
                </a:solidFill>
                <a:latin typeface="Neue Machina Ultrabold" panose="00000900000000000000" pitchFamily="50" charset="-52"/>
                <a:ea typeface="Helvetica Neue"/>
                <a:cs typeface="Helvetica Neue"/>
                <a:sym typeface="Montserrat"/>
              </a:rPr>
              <a:t>манаты</a:t>
            </a:r>
            <a:r>
              <a:rPr lang="ru-RU" sz="2400" dirty="0">
                <a:solidFill>
                  <a:schemeClr val="dk1"/>
                </a:solidFill>
                <a:latin typeface="Neue Machina Ultrabold" panose="00000900000000000000" pitchFamily="50" charset="-52"/>
                <a:ea typeface="Helvetica Neue"/>
                <a:cs typeface="Helvetica Neue"/>
                <a:sym typeface="Montserrat"/>
              </a:rPr>
              <a:t>, выпущенные позже 2005 года. А все потому, что дизайнером и </a:t>
            </a:r>
            <a:r>
              <a:rPr lang="ru-RU" sz="2400" dirty="0" err="1">
                <a:solidFill>
                  <a:schemeClr val="dk1"/>
                </a:solidFill>
                <a:latin typeface="Neue Machina Ultrabold" panose="00000900000000000000" pitchFamily="50" charset="-52"/>
                <a:ea typeface="Helvetica Neue"/>
                <a:cs typeface="Helvetica Neue"/>
                <a:sym typeface="Montserrat"/>
              </a:rPr>
              <a:t>этех</a:t>
            </a:r>
            <a:r>
              <a:rPr lang="ru-RU" sz="2400" dirty="0">
                <a:solidFill>
                  <a:schemeClr val="dk1"/>
                </a:solidFill>
                <a:latin typeface="Neue Machina Ultrabold" panose="00000900000000000000" pitchFamily="50" charset="-52"/>
                <a:ea typeface="Helvetica Neue"/>
                <a:cs typeface="Helvetica Neue"/>
                <a:sym typeface="Montserrat"/>
              </a:rPr>
              <a:t>, и других (евро) купюр является один и тот же человек — Роберт Калина. Он стал знаменитым после того, как выиграл конкурс на дизайн банкноты евро, после чего власти Азербайджана пригласили его для разработки дизайна национальной валюты.</a:t>
            </a:r>
            <a:endParaRPr dirty="0"/>
          </a:p>
        </p:txBody>
      </p:sp>
    </p:spTree>
    <p:extLst>
      <p:ext uri="{BB962C8B-B14F-4D97-AF65-F5344CB8AC3E}">
        <p14:creationId xmlns:p14="http://schemas.microsoft.com/office/powerpoint/2010/main" val="32201767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35297679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746504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821441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379398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792762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7880414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
        <p:cNvGrpSpPr/>
        <p:nvPr/>
      </p:nvGrpSpPr>
      <p:grpSpPr>
        <a:xfrm>
          <a:off x="0" y="0"/>
          <a:ext cx="0" cy="0"/>
          <a:chOff x="0" y="0"/>
          <a:chExt cx="0" cy="0"/>
        </a:xfrm>
      </p:grpSpPr>
      <p:sp>
        <p:nvSpPr>
          <p:cNvPr id="54" name="Google Shape;54;g137df5412e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 name="Google Shape;55;g137df5412e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8631894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319148907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sz="2400" dirty="0">
                <a:solidFill>
                  <a:schemeClr val="dk1"/>
                </a:solidFill>
                <a:latin typeface="Neue Machina Ultrabold" panose="00000900000000000000" pitchFamily="50" charset="-52"/>
                <a:ea typeface="Helvetica Neue"/>
                <a:cs typeface="Helvetica Neue"/>
                <a:sym typeface="Montserrat"/>
              </a:rPr>
              <a:t>Копилки редко находят целыми, потому что древние люди тоже их разбивали. Банковские счета, помогающие сберечь деньги, называют по аналогии с копилкой. </a:t>
            </a:r>
            <a:endParaRPr dirty="0"/>
          </a:p>
        </p:txBody>
      </p:sp>
    </p:spTree>
    <p:extLst>
      <p:ext uri="{BB962C8B-B14F-4D97-AF65-F5344CB8AC3E}">
        <p14:creationId xmlns:p14="http://schemas.microsoft.com/office/powerpoint/2010/main" val="16915436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sz="2400" dirty="0">
                <a:solidFill>
                  <a:schemeClr val="dk1"/>
                </a:solidFill>
                <a:latin typeface="Neue Machina Ultrabold" panose="00000900000000000000" pitchFamily="50" charset="-52"/>
                <a:ea typeface="Helvetica Neue"/>
                <a:cs typeface="Helvetica Neue"/>
                <a:sym typeface="Montserrat"/>
              </a:rPr>
              <a:t>Однажды Джон Шепард-</a:t>
            </a:r>
            <a:r>
              <a:rPr lang="ru-RU" sz="2400" dirty="0" err="1">
                <a:solidFill>
                  <a:schemeClr val="dk1"/>
                </a:solidFill>
                <a:latin typeface="Neue Machina Ultrabold" panose="00000900000000000000" pitchFamily="50" charset="-52"/>
                <a:ea typeface="Helvetica Neue"/>
                <a:cs typeface="Helvetica Neue"/>
                <a:sym typeface="Montserrat"/>
              </a:rPr>
              <a:t>Баррон</a:t>
            </a:r>
            <a:r>
              <a:rPr lang="ru-RU" sz="2400" dirty="0">
                <a:solidFill>
                  <a:schemeClr val="dk1"/>
                </a:solidFill>
                <a:latin typeface="Neue Machina Ultrabold" panose="00000900000000000000" pitchFamily="50" charset="-52"/>
                <a:ea typeface="Helvetica Neue"/>
                <a:cs typeface="Helvetica Neue"/>
                <a:sym typeface="Montserrat"/>
              </a:rPr>
              <a:t> на несколько минут опоздал в банк — тот закрывался на выходные. Шотландцу срочно нужны были наличные, и он умолял менеджера открыть отделение, но тот отказался. В этот момент инженер Джон Шепард-</a:t>
            </a:r>
            <a:r>
              <a:rPr lang="ru-RU" sz="2400" dirty="0" err="1">
                <a:solidFill>
                  <a:schemeClr val="dk1"/>
                </a:solidFill>
                <a:latin typeface="Neue Machina Ultrabold" panose="00000900000000000000" pitchFamily="50" charset="-52"/>
                <a:ea typeface="Helvetica Neue"/>
                <a:cs typeface="Helvetica Neue"/>
                <a:sym typeface="Montserrat"/>
              </a:rPr>
              <a:t>Баррон</a:t>
            </a:r>
            <a:r>
              <a:rPr lang="ru-RU" sz="2400" dirty="0">
                <a:solidFill>
                  <a:schemeClr val="dk1"/>
                </a:solidFill>
                <a:latin typeface="Neue Machina Ultrabold" panose="00000900000000000000" pitchFamily="50" charset="-52"/>
                <a:ea typeface="Helvetica Neue"/>
                <a:cs typeface="Helvetica Neue"/>
                <a:sym typeface="Montserrat"/>
              </a:rPr>
              <a:t> подумал о торговом автомате, который вместо шоколадок выдавал бы деньги в любой момент времени.</a:t>
            </a:r>
            <a:endParaRPr dirty="0"/>
          </a:p>
        </p:txBody>
      </p:sp>
    </p:spTree>
    <p:extLst>
      <p:ext uri="{BB962C8B-B14F-4D97-AF65-F5344CB8AC3E}">
        <p14:creationId xmlns:p14="http://schemas.microsoft.com/office/powerpoint/2010/main" val="256422983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sz="2400" dirty="0">
                <a:solidFill>
                  <a:schemeClr val="dk1"/>
                </a:solidFill>
                <a:latin typeface="Neue Machina Ultrabold" panose="00000900000000000000" pitchFamily="50" charset="-52"/>
                <a:ea typeface="Helvetica Neue"/>
                <a:cs typeface="Helvetica Neue"/>
                <a:sym typeface="Montserrat"/>
              </a:rPr>
              <a:t>В стандартной "Монополии" — 15 тысяч 140 долларов, соответственно, все они исчезли вместе с украденными на выставке в Москве экземплярами игры. Автор «Монополии» считала, что взрослых исправить сложно, то пусть хотя бы дети через игру поймут, что пользование земельными ресурсами должно быть конкурентным.</a:t>
            </a:r>
            <a:endParaRPr dirty="0"/>
          </a:p>
        </p:txBody>
      </p:sp>
    </p:spTree>
    <p:extLst>
      <p:ext uri="{BB962C8B-B14F-4D97-AF65-F5344CB8AC3E}">
        <p14:creationId xmlns:p14="http://schemas.microsoft.com/office/powerpoint/2010/main" val="124860080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sz="2400" dirty="0">
                <a:solidFill>
                  <a:schemeClr val="dk1"/>
                </a:solidFill>
                <a:latin typeface="Neue Machina Ultrabold" panose="00000900000000000000" pitchFamily="50" charset="-52"/>
                <a:ea typeface="Helvetica Neue"/>
                <a:cs typeface="Helvetica Neue"/>
                <a:sym typeface="Montserrat"/>
              </a:rPr>
              <a:t>Сначала банкомат был настроен на ввод десятизначного ПИН-кода для авторизации в системе. Однако жена изобретателя постоянно забывала их последовательность и могла запомнить только четыре цифры. В таком виде ПИН-код дошел и до наших дней. Мультфильм «</a:t>
            </a:r>
            <a:r>
              <a:rPr lang="ru-RU" sz="2400" dirty="0" err="1">
                <a:solidFill>
                  <a:schemeClr val="dk1"/>
                </a:solidFill>
                <a:latin typeface="Neue Machina Ultrabold" panose="00000900000000000000" pitchFamily="50" charset="-52"/>
                <a:ea typeface="Helvetica Neue"/>
                <a:cs typeface="Helvetica Neue"/>
                <a:sym typeface="Montserrat"/>
              </a:rPr>
              <a:t>Смешарики</a:t>
            </a:r>
            <a:r>
              <a:rPr lang="ru-RU" sz="2400" dirty="0">
                <a:solidFill>
                  <a:schemeClr val="dk1"/>
                </a:solidFill>
                <a:latin typeface="Neue Machina Ultrabold" panose="00000900000000000000" pitchFamily="50" charset="-52"/>
                <a:ea typeface="Helvetica Neue"/>
                <a:cs typeface="Helvetica Neue"/>
                <a:sym typeface="Montserrat"/>
              </a:rPr>
              <a:t>. </a:t>
            </a:r>
            <a:r>
              <a:rPr lang="ru-RU" sz="2400" dirty="0" err="1">
                <a:solidFill>
                  <a:schemeClr val="dk1"/>
                </a:solidFill>
                <a:latin typeface="Neue Machina Ultrabold" panose="00000900000000000000" pitchFamily="50" charset="-52"/>
                <a:ea typeface="Helvetica Neue"/>
                <a:cs typeface="Helvetica Neue"/>
                <a:sym typeface="Montserrat"/>
              </a:rPr>
              <a:t>Пин</a:t>
            </a:r>
            <a:r>
              <a:rPr lang="ru-RU" sz="2400" dirty="0">
                <a:solidFill>
                  <a:schemeClr val="dk1"/>
                </a:solidFill>
                <a:latin typeface="Neue Machina Ultrabold" panose="00000900000000000000" pitchFamily="50" charset="-52"/>
                <a:ea typeface="Helvetica Neue"/>
                <a:cs typeface="Helvetica Neue"/>
                <a:sym typeface="Montserrat"/>
              </a:rPr>
              <a:t>-Код» рассказывает о научных достижениях, чтобы приобщить молодое поколение к научному взгляду на мир.</a:t>
            </a:r>
            <a:endParaRPr dirty="0"/>
          </a:p>
        </p:txBody>
      </p:sp>
    </p:spTree>
    <p:extLst>
      <p:ext uri="{BB962C8B-B14F-4D97-AF65-F5344CB8AC3E}">
        <p14:creationId xmlns:p14="http://schemas.microsoft.com/office/powerpoint/2010/main" val="253870170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sz="2400" dirty="0">
                <a:solidFill>
                  <a:schemeClr val="dk1"/>
                </a:solidFill>
                <a:latin typeface="Neue Machina Ultrabold" panose="00000900000000000000" pitchFamily="50" charset="-52"/>
                <a:ea typeface="Helvetica Neue"/>
                <a:cs typeface="Helvetica Neue"/>
                <a:sym typeface="Montserrat"/>
              </a:rPr>
              <a:t>Роберт </a:t>
            </a:r>
            <a:r>
              <a:rPr lang="ru-RU" sz="2400" dirty="0" err="1">
                <a:solidFill>
                  <a:schemeClr val="dk1"/>
                </a:solidFill>
                <a:latin typeface="Neue Machina Ultrabold" panose="00000900000000000000" pitchFamily="50" charset="-52"/>
                <a:ea typeface="Helvetica Neue"/>
                <a:cs typeface="Helvetica Neue"/>
                <a:sym typeface="Montserrat"/>
              </a:rPr>
              <a:t>Лэнг</a:t>
            </a:r>
            <a:r>
              <a:rPr lang="ru-RU" sz="2400" dirty="0">
                <a:solidFill>
                  <a:schemeClr val="dk1"/>
                </a:solidFill>
                <a:latin typeface="Neue Machina Ultrabold" panose="00000900000000000000" pitchFamily="50" charset="-52"/>
                <a:ea typeface="Helvetica Neue"/>
                <a:cs typeface="Helvetica Neue"/>
                <a:sym typeface="Montserrat"/>
              </a:rPr>
              <a:t> использовал свои знания складывания и развёртывания оригами, чтобы создать более компактную, но столь же эффективную автомобильную подушку безопасности. Финансовая подушка безопасности формируется на случай непредвиденных трат, поэтому может помочь в критической ситуации. </a:t>
            </a:r>
            <a:endParaRPr dirty="0"/>
          </a:p>
        </p:txBody>
      </p:sp>
    </p:spTree>
    <p:extLst>
      <p:ext uri="{BB962C8B-B14F-4D97-AF65-F5344CB8AC3E}">
        <p14:creationId xmlns:p14="http://schemas.microsoft.com/office/powerpoint/2010/main" val="89409052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262192816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7451783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859822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5262380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5395064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1425044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
        <p:cNvGrpSpPr/>
        <p:nvPr/>
      </p:nvGrpSpPr>
      <p:grpSpPr>
        <a:xfrm>
          <a:off x="0" y="0"/>
          <a:ext cx="0" cy="0"/>
          <a:chOff x="0" y="0"/>
          <a:chExt cx="0" cy="0"/>
        </a:xfrm>
      </p:grpSpPr>
      <p:sp>
        <p:nvSpPr>
          <p:cNvPr id="54" name="Google Shape;54;g137df5412e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 name="Google Shape;55;g137df5412e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7724093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131868829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sz="2400" dirty="0">
                <a:solidFill>
                  <a:schemeClr val="dk1"/>
                </a:solidFill>
                <a:latin typeface="Neue Machina Ultrabold" panose="00000900000000000000" pitchFamily="50" charset="-52"/>
                <a:ea typeface="Helvetica Neue"/>
                <a:cs typeface="Helvetica Neue"/>
                <a:sym typeface="Montserrat"/>
              </a:rPr>
              <a:t>Королева Елизавета II смогла обойти свою прапрабабку Викторию и войти в Книгу рекордов Гиннесса как человек, чей портрет разместило на своих деньгах больше всего стран: в том числе Великобритания, Канада, Австралия, Новая Зеландия и многие другие.</a:t>
            </a:r>
            <a:endParaRPr dirty="0"/>
          </a:p>
        </p:txBody>
      </p:sp>
    </p:spTree>
    <p:extLst>
      <p:ext uri="{BB962C8B-B14F-4D97-AF65-F5344CB8AC3E}">
        <p14:creationId xmlns:p14="http://schemas.microsoft.com/office/powerpoint/2010/main" val="125469150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sz="2400" dirty="0">
                <a:solidFill>
                  <a:schemeClr val="dk1"/>
                </a:solidFill>
                <a:latin typeface="Neue Machina Ultrabold" panose="00000900000000000000" pitchFamily="50" charset="-52"/>
                <a:ea typeface="Helvetica Neue"/>
                <a:cs typeface="Helvetica Neue"/>
                <a:sym typeface="Montserrat"/>
              </a:rPr>
              <a:t>Работодатель не имеет права заставлять юного сотрудника работать в выходные и праздничные дни. Исключения составляют творческие направления: СМИ, театры, кино и др. Знаменитую фразу «Театр начинается с вешалки» режиссёр К.С. Станиславский не говорил, лишь писал в обращении к цеху гардеробщиков: «Спектакль начинается с момента входа в здание театра».</a:t>
            </a:r>
            <a:endParaRPr dirty="0"/>
          </a:p>
        </p:txBody>
      </p:sp>
    </p:spTree>
    <p:extLst>
      <p:ext uri="{BB962C8B-B14F-4D97-AF65-F5344CB8AC3E}">
        <p14:creationId xmlns:p14="http://schemas.microsoft.com/office/powerpoint/2010/main" val="356292369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sz="2400" dirty="0">
                <a:solidFill>
                  <a:schemeClr val="dk1"/>
                </a:solidFill>
                <a:latin typeface="Neue Machina Ultrabold" panose="00000900000000000000" pitchFamily="50" charset="-52"/>
                <a:ea typeface="Helvetica Neue"/>
                <a:cs typeface="Helvetica Neue"/>
                <a:sym typeface="Montserrat"/>
              </a:rPr>
              <a:t>Сомалийских пиратов судили по законодательству XVII века "О морском разбое", так как более поздней кодификации норм права, связанных с этим правонарушением, в Европе просто не было. Современное пиратство предполагает незаконное использование чужой интеллектуальной собственности в разных форматах, поэтому важно знать о способах защиты.</a:t>
            </a:r>
            <a:endParaRPr dirty="0"/>
          </a:p>
        </p:txBody>
      </p:sp>
    </p:spTree>
    <p:extLst>
      <p:ext uri="{BB962C8B-B14F-4D97-AF65-F5344CB8AC3E}">
        <p14:creationId xmlns:p14="http://schemas.microsoft.com/office/powerpoint/2010/main" val="207753689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RU" sz="2400" dirty="0">
                <a:solidFill>
                  <a:schemeClr val="dk1"/>
                </a:solidFill>
                <a:latin typeface="Neue Machina Ultrabold" panose="00000900000000000000" pitchFamily="50" charset="-52"/>
                <a:ea typeface="Helvetica Neue"/>
                <a:cs typeface="Helvetica Neue"/>
                <a:sym typeface="Montserrat"/>
              </a:rPr>
              <a:t>После перехода на бумажные деньги подделка находящихся в обороте монет перестала быть рентабельной, поэтому сейчас фальшивомонетчики делают упор на редкие монеты прошлого. Математические задачи на взвешивание просят определить фальшивую монетку минимальным количеством действий.</a:t>
            </a:r>
            <a:endParaRPr dirty="0"/>
          </a:p>
        </p:txBody>
      </p:sp>
    </p:spTree>
    <p:extLst>
      <p:ext uri="{BB962C8B-B14F-4D97-AF65-F5344CB8AC3E}">
        <p14:creationId xmlns:p14="http://schemas.microsoft.com/office/powerpoint/2010/main" val="231037548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37df5412e7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37df5412e7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27993942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26816198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Фото — горизонтально">
    <p:spTree>
      <p:nvGrpSpPr>
        <p:cNvPr id="1" name=""/>
        <p:cNvGrpSpPr/>
        <p:nvPr/>
      </p:nvGrpSpPr>
      <p:grpSpPr>
        <a:xfrm>
          <a:off x="0" y="0"/>
          <a:ext cx="0" cy="0"/>
          <a:chOff x="0" y="0"/>
          <a:chExt cx="0" cy="0"/>
        </a:xfrm>
      </p:grpSpPr>
      <p:sp>
        <p:nvSpPr>
          <p:cNvPr id="20" name="532241774_2880x1920.jpg"/>
          <p:cNvSpPr>
            <a:spLocks noGrp="1"/>
          </p:cNvSpPr>
          <p:nvPr>
            <p:ph type="pic" idx="21"/>
          </p:nvPr>
        </p:nvSpPr>
        <p:spPr>
          <a:xfrm>
            <a:off x="3125968" y="-393700"/>
            <a:ext cx="18135601" cy="12090400"/>
          </a:xfrm>
          <a:prstGeom prst="rect">
            <a:avLst/>
          </a:prstGeom>
        </p:spPr>
        <p:txBody>
          <a:bodyPr lIns="91439" tIns="45719" rIns="91439" bIns="45719" anchor="t">
            <a:noAutofit/>
          </a:bodyPr>
          <a:lstStyle/>
          <a:p>
            <a:endParaRPr/>
          </a:p>
        </p:txBody>
      </p:sp>
      <p:sp>
        <p:nvSpPr>
          <p:cNvPr id="21" name="Title Text"/>
          <p:cNvSpPr txBox="1">
            <a:spLocks noGrp="1"/>
          </p:cNvSpPr>
          <p:nvPr>
            <p:ph type="title"/>
          </p:nvPr>
        </p:nvSpPr>
        <p:spPr>
          <a:xfrm>
            <a:off x="635000" y="9512300"/>
            <a:ext cx="23114000" cy="2006600"/>
          </a:xfrm>
          <a:prstGeom prst="rect">
            <a:avLst/>
          </a:prstGeom>
        </p:spPr>
        <p:txBody>
          <a:bodyPr anchor="b"/>
          <a:lstStyle/>
          <a:p>
            <a:r>
              <a:t>Title Text</a:t>
            </a:r>
          </a:p>
        </p:txBody>
      </p:sp>
      <p:sp>
        <p:nvSpPr>
          <p:cNvPr id="22" name="Body Level One…"/>
          <p:cNvSpPr txBox="1">
            <a:spLocks noGrp="1"/>
          </p:cNvSpPr>
          <p:nvPr>
            <p:ph type="body" sz="quarter" idx="1"/>
          </p:nvPr>
        </p:nvSpPr>
        <p:spPr>
          <a:xfrm>
            <a:off x="635000" y="11442700"/>
            <a:ext cx="23114000" cy="1587500"/>
          </a:xfrm>
          <a:prstGeom prst="rect">
            <a:avLst/>
          </a:prstGeom>
        </p:spPr>
        <p:txBody>
          <a:bodyPr anchor="t"/>
          <a:lstStyle>
            <a:lvl1pPr marL="0" indent="0" algn="ctr">
              <a:spcBef>
                <a:spcPts val="0"/>
              </a:spcBef>
              <a:buSzTx/>
              <a:buNone/>
              <a:defRPr sz="5400"/>
            </a:lvl1pPr>
            <a:lvl2pPr marL="0" indent="0" algn="ctr">
              <a:spcBef>
                <a:spcPts val="0"/>
              </a:spcBef>
              <a:buSzTx/>
              <a:buNone/>
              <a:defRPr sz="5400"/>
            </a:lvl2pPr>
            <a:lvl3pPr marL="0" indent="0" algn="ctr">
              <a:spcBef>
                <a:spcPts val="0"/>
              </a:spcBef>
              <a:buSzTx/>
              <a:buNone/>
              <a:defRPr sz="5400"/>
            </a:lvl3pPr>
            <a:lvl4pPr marL="0" indent="0" algn="ctr">
              <a:spcBef>
                <a:spcPts val="0"/>
              </a:spcBef>
              <a:buSzTx/>
              <a:buNone/>
              <a:defRPr sz="5400"/>
            </a:lvl4pPr>
            <a:lvl5pPr marL="0" indent="0" algn="ctr">
              <a:spcBef>
                <a:spcPts val="0"/>
              </a:spcBef>
              <a:buSzTx/>
              <a:buNone/>
              <a:defRPr sz="5400"/>
            </a:lvl5pPr>
          </a:lstStyle>
          <a:p>
            <a:r>
              <a:t>Body Level One</a:t>
            </a:r>
          </a:p>
          <a:p>
            <a:pPr lvl="1"/>
            <a:r>
              <a:t>Body Level Two</a:t>
            </a:r>
          </a:p>
          <a:p>
            <a:pPr lvl="2"/>
            <a:r>
              <a:t>Body Level Three</a:t>
            </a:r>
          </a:p>
          <a:p>
            <a:pPr lvl="3"/>
            <a:r>
              <a:t>Body Level Four</a:t>
            </a:r>
          </a:p>
          <a:p>
            <a:pPr lvl="4"/>
            <a:r>
              <a:t>Body Level Five</a:t>
            </a:r>
          </a:p>
        </p:txBody>
      </p:sp>
      <p:sp>
        <p:nvSpPr>
          <p:cNvPr id="2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Заголовок — по центру">
    <p:spTree>
      <p:nvGrpSpPr>
        <p:cNvPr id="1" name=""/>
        <p:cNvGrpSpPr/>
        <p:nvPr/>
      </p:nvGrpSpPr>
      <p:grpSpPr>
        <a:xfrm>
          <a:off x="0" y="0"/>
          <a:ext cx="0" cy="0"/>
          <a:chOff x="0" y="0"/>
          <a:chExt cx="0" cy="0"/>
        </a:xfrm>
      </p:grpSpPr>
      <p:sp>
        <p:nvSpPr>
          <p:cNvPr id="30" name="Title Text"/>
          <p:cNvSpPr txBox="1">
            <a:spLocks noGrp="1"/>
          </p:cNvSpPr>
          <p:nvPr>
            <p:ph type="title"/>
          </p:nvPr>
        </p:nvSpPr>
        <p:spPr>
          <a:xfrm>
            <a:off x="1778000" y="4533900"/>
            <a:ext cx="20828000" cy="4648200"/>
          </a:xfrm>
          <a:prstGeom prst="rect">
            <a:avLst/>
          </a:prstGeom>
        </p:spPr>
        <p:txBody>
          <a:bodyPr/>
          <a:lstStyle/>
          <a:p>
            <a:r>
              <a:t>Title Text</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Фото — вертикально">
    <p:spTree>
      <p:nvGrpSpPr>
        <p:cNvPr id="1" name=""/>
        <p:cNvGrpSpPr/>
        <p:nvPr/>
      </p:nvGrpSpPr>
      <p:grpSpPr>
        <a:xfrm>
          <a:off x="0" y="0"/>
          <a:ext cx="0" cy="0"/>
          <a:chOff x="0" y="0"/>
          <a:chExt cx="0" cy="0"/>
        </a:xfrm>
      </p:grpSpPr>
      <p:sp>
        <p:nvSpPr>
          <p:cNvPr id="38" name="532204087_1355x1355.jpg"/>
          <p:cNvSpPr>
            <a:spLocks noGrp="1"/>
          </p:cNvSpPr>
          <p:nvPr>
            <p:ph type="pic" sz="half" idx="21"/>
          </p:nvPr>
        </p:nvSpPr>
        <p:spPr>
          <a:xfrm>
            <a:off x="12827000" y="952500"/>
            <a:ext cx="11468100" cy="11468100"/>
          </a:xfrm>
          <a:prstGeom prst="rect">
            <a:avLst/>
          </a:prstGeom>
        </p:spPr>
        <p:txBody>
          <a:bodyPr lIns="91439" tIns="45719" rIns="91439" bIns="45719" anchor="t">
            <a:noAutofit/>
          </a:bodyPr>
          <a:lstStyle/>
          <a:p>
            <a:endParaRPr/>
          </a:p>
        </p:txBody>
      </p:sp>
      <p:sp>
        <p:nvSpPr>
          <p:cNvPr id="39" name="Title Text"/>
          <p:cNvSpPr txBox="1">
            <a:spLocks noGrp="1"/>
          </p:cNvSpPr>
          <p:nvPr>
            <p:ph type="title"/>
          </p:nvPr>
        </p:nvSpPr>
        <p:spPr>
          <a:xfrm>
            <a:off x="1651000" y="952500"/>
            <a:ext cx="10223500" cy="5549900"/>
          </a:xfrm>
          <a:prstGeom prst="rect">
            <a:avLst/>
          </a:prstGeom>
        </p:spPr>
        <p:txBody>
          <a:bodyPr anchor="b"/>
          <a:lstStyle>
            <a:lvl1pPr>
              <a:defRPr sz="8400"/>
            </a:lvl1pPr>
          </a:lstStyle>
          <a:p>
            <a:r>
              <a:t>Title Text</a:t>
            </a:r>
          </a:p>
        </p:txBody>
      </p:sp>
      <p:sp>
        <p:nvSpPr>
          <p:cNvPr id="40" name="Body Level One…"/>
          <p:cNvSpPr txBox="1">
            <a:spLocks noGrp="1"/>
          </p:cNvSpPr>
          <p:nvPr>
            <p:ph type="body" sz="quarter" idx="1"/>
          </p:nvPr>
        </p:nvSpPr>
        <p:spPr>
          <a:xfrm>
            <a:off x="1651000" y="6527800"/>
            <a:ext cx="10223500" cy="5727700"/>
          </a:xfrm>
          <a:prstGeom prst="rect">
            <a:avLst/>
          </a:prstGeom>
        </p:spPr>
        <p:txBody>
          <a:bodyPr anchor="t"/>
          <a:lstStyle>
            <a:lvl1pPr marL="0" indent="0" algn="ctr">
              <a:spcBef>
                <a:spcPts val="0"/>
              </a:spcBef>
              <a:buSzTx/>
              <a:buNone/>
              <a:defRPr sz="5400"/>
            </a:lvl1pPr>
            <a:lvl2pPr marL="0" indent="0" algn="ctr">
              <a:spcBef>
                <a:spcPts val="0"/>
              </a:spcBef>
              <a:buSzTx/>
              <a:buNone/>
              <a:defRPr sz="5400"/>
            </a:lvl2pPr>
            <a:lvl3pPr marL="0" indent="0" algn="ctr">
              <a:spcBef>
                <a:spcPts val="0"/>
              </a:spcBef>
              <a:buSzTx/>
              <a:buNone/>
              <a:defRPr sz="5400"/>
            </a:lvl3pPr>
            <a:lvl4pPr marL="0" indent="0" algn="ctr">
              <a:spcBef>
                <a:spcPts val="0"/>
              </a:spcBef>
              <a:buSzTx/>
              <a:buNone/>
              <a:defRPr sz="5400"/>
            </a:lvl4pPr>
            <a:lvl5pPr marL="0" indent="0" algn="ctr">
              <a:spcBef>
                <a:spcPts val="0"/>
              </a:spcBef>
              <a:buSzTx/>
              <a:buNone/>
              <a:defRPr sz="5400"/>
            </a:lvl5pPr>
          </a:lstStyle>
          <a:p>
            <a:r>
              <a:t>Body Level One</a:t>
            </a:r>
          </a:p>
          <a:p>
            <a:pPr lvl="1"/>
            <a:r>
              <a:t>Body Level Two</a:t>
            </a:r>
          </a:p>
          <a:p>
            <a:pPr lvl="2"/>
            <a:r>
              <a:t>Body Level Three</a:t>
            </a:r>
          </a:p>
          <a:p>
            <a:pPr lvl="3"/>
            <a:r>
              <a:t>Body Level Four</a:t>
            </a:r>
          </a:p>
          <a:p>
            <a:pPr lvl="4"/>
            <a:r>
              <a:t>Body Level Five</a:t>
            </a:r>
          </a:p>
        </p:txBody>
      </p:sp>
      <p:sp>
        <p:nvSpPr>
          <p:cNvPr id="4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Заголовок — сверху">
    <p:spTree>
      <p:nvGrpSpPr>
        <p:cNvPr id="1" name=""/>
        <p:cNvGrpSpPr/>
        <p:nvPr/>
      </p:nvGrpSpPr>
      <p:grpSpPr>
        <a:xfrm>
          <a:off x="0" y="0"/>
          <a:ext cx="0" cy="0"/>
          <a:chOff x="0" y="0"/>
          <a:chExt cx="0" cy="0"/>
        </a:xfrm>
      </p:grpSpPr>
      <p:sp>
        <p:nvSpPr>
          <p:cNvPr id="48" name="Title Text"/>
          <p:cNvSpPr txBox="1">
            <a:spLocks noGrp="1"/>
          </p:cNvSpPr>
          <p:nvPr>
            <p:ph type="title"/>
          </p:nvPr>
        </p:nvSpPr>
        <p:spPr>
          <a:prstGeom prst="rect">
            <a:avLst/>
          </a:prstGeom>
        </p:spPr>
        <p:txBody>
          <a:bodyPr/>
          <a:lstStyle/>
          <a:p>
            <a:r>
              <a:t>Title Text</a:t>
            </a:r>
          </a:p>
        </p:txBody>
      </p:sp>
      <p:sp>
        <p:nvSpPr>
          <p:cNvPr id="4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Заголовок и пункты">
    <p:spTree>
      <p:nvGrpSpPr>
        <p:cNvPr id="1" name=""/>
        <p:cNvGrpSpPr/>
        <p:nvPr/>
      </p:nvGrpSpPr>
      <p:grpSpPr>
        <a:xfrm>
          <a:off x="0" y="0"/>
          <a:ext cx="0" cy="0"/>
          <a:chOff x="0" y="0"/>
          <a:chExt cx="0" cy="0"/>
        </a:xfrm>
      </p:grpSpPr>
      <p:sp>
        <p:nvSpPr>
          <p:cNvPr id="56" name="Title Text"/>
          <p:cNvSpPr txBox="1">
            <a:spLocks noGrp="1"/>
          </p:cNvSpPr>
          <p:nvPr>
            <p:ph type="title"/>
          </p:nvPr>
        </p:nvSpPr>
        <p:spPr>
          <a:prstGeom prst="rect">
            <a:avLst/>
          </a:prstGeom>
        </p:spPr>
        <p:txBody>
          <a:bodyPr/>
          <a:lstStyle/>
          <a:p>
            <a:r>
              <a:t>Title Text</a:t>
            </a:r>
          </a:p>
        </p:txBody>
      </p:sp>
      <p:sp>
        <p:nvSpPr>
          <p:cNvPr id="57" name="Body Level One…"/>
          <p:cNvSpPr txBox="1">
            <a:spLocks noGrp="1"/>
          </p:cNvSpPr>
          <p:nvPr>
            <p:ph type="body" idx="1"/>
          </p:nvPr>
        </p:nvSpPr>
        <p:spPr>
          <a:prstGeom prst="rect">
            <a:avLst/>
          </a:prstGeom>
        </p:spPr>
        <p:txBody>
          <a:bodyPr/>
          <a:lstStyle>
            <a:lvl1pPr>
              <a:defRPr sz="4800"/>
            </a:lvl1pPr>
            <a:lvl2pPr>
              <a:defRPr sz="4800"/>
            </a:lvl2pPr>
            <a:lvl3pPr>
              <a:defRPr sz="4800"/>
            </a:lvl3pPr>
            <a:lvl4pPr>
              <a:defRPr sz="4800"/>
            </a:lvl4pPr>
            <a:lvl5pPr>
              <a:defRPr sz="4800"/>
            </a:lvl5pPr>
          </a:lstStyle>
          <a:p>
            <a:r>
              <a:t>Body Level One</a:t>
            </a:r>
          </a:p>
          <a:p>
            <a:pPr lvl="1"/>
            <a:r>
              <a:t>Body Level Two</a:t>
            </a:r>
          </a:p>
          <a:p>
            <a:pPr lvl="2"/>
            <a:r>
              <a:t>Body Level Three</a:t>
            </a:r>
          </a:p>
          <a:p>
            <a:pPr lvl="3"/>
            <a:r>
              <a:t>Body Level Four</a:t>
            </a:r>
          </a:p>
          <a:p>
            <a:pPr lvl="4"/>
            <a:r>
              <a:t>Body Level Five</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Заголовок, пункты и фото">
    <p:spTree>
      <p:nvGrpSpPr>
        <p:cNvPr id="1" name=""/>
        <p:cNvGrpSpPr/>
        <p:nvPr/>
      </p:nvGrpSpPr>
      <p:grpSpPr>
        <a:xfrm>
          <a:off x="0" y="0"/>
          <a:ext cx="0" cy="0"/>
          <a:chOff x="0" y="0"/>
          <a:chExt cx="0" cy="0"/>
        </a:xfrm>
      </p:grpSpPr>
      <p:sp>
        <p:nvSpPr>
          <p:cNvPr id="65" name="532205080_1647x1098.jpg"/>
          <p:cNvSpPr>
            <a:spLocks noGrp="1"/>
          </p:cNvSpPr>
          <p:nvPr>
            <p:ph type="pic" sz="half" idx="21"/>
          </p:nvPr>
        </p:nvSpPr>
        <p:spPr>
          <a:xfrm>
            <a:off x="10960100" y="3149600"/>
            <a:ext cx="13944600" cy="9296400"/>
          </a:xfrm>
          <a:prstGeom prst="rect">
            <a:avLst/>
          </a:prstGeom>
        </p:spPr>
        <p:txBody>
          <a:bodyPr lIns="91439" tIns="45719" rIns="91439" bIns="45719" anchor="t">
            <a:noAutofit/>
          </a:bodyPr>
          <a:lstStyle/>
          <a:p>
            <a:endParaRPr/>
          </a:p>
        </p:txBody>
      </p:sp>
      <p:sp>
        <p:nvSpPr>
          <p:cNvPr id="66" name="Title Text"/>
          <p:cNvSpPr txBox="1">
            <a:spLocks noGrp="1"/>
          </p:cNvSpPr>
          <p:nvPr>
            <p:ph type="title"/>
          </p:nvPr>
        </p:nvSpPr>
        <p:spPr>
          <a:prstGeom prst="rect">
            <a:avLst/>
          </a:prstGeom>
        </p:spPr>
        <p:txBody>
          <a:bodyPr/>
          <a:lstStyle/>
          <a:p>
            <a:r>
              <a:t>Title Text</a:t>
            </a:r>
          </a:p>
        </p:txBody>
      </p:sp>
      <p:sp>
        <p:nvSpPr>
          <p:cNvPr id="67" name="Body Level One…"/>
          <p:cNvSpPr txBox="1">
            <a:spLocks noGrp="1"/>
          </p:cNvSpPr>
          <p:nvPr>
            <p:ph type="body" sz="half" idx="1"/>
          </p:nvPr>
        </p:nvSpPr>
        <p:spPr>
          <a:xfrm>
            <a:off x="1689100" y="3149600"/>
            <a:ext cx="10223500" cy="9296400"/>
          </a:xfrm>
          <a:prstGeom prst="rect">
            <a:avLst/>
          </a:prstGeom>
        </p:spPr>
        <p:txBody>
          <a:bodyPr/>
          <a:lstStyle>
            <a:lvl1pPr marL="558800" indent="-558800">
              <a:spcBef>
                <a:spcPts val="4500"/>
              </a:spcBef>
              <a:defRPr sz="3800"/>
            </a:lvl1pPr>
            <a:lvl2pPr marL="1117600" indent="-558800">
              <a:spcBef>
                <a:spcPts val="4500"/>
              </a:spcBef>
              <a:defRPr sz="3800"/>
            </a:lvl2pPr>
            <a:lvl3pPr marL="1676400" indent="-558800">
              <a:spcBef>
                <a:spcPts val="4500"/>
              </a:spcBef>
              <a:defRPr sz="3800"/>
            </a:lvl3pPr>
            <a:lvl4pPr marL="2235200" indent="-558800">
              <a:spcBef>
                <a:spcPts val="4500"/>
              </a:spcBef>
              <a:defRPr sz="3800"/>
            </a:lvl4pPr>
            <a:lvl5pPr marL="2794000" indent="-558800">
              <a:spcBef>
                <a:spcPts val="4500"/>
              </a:spcBef>
              <a:defRPr sz="3800"/>
            </a:lvl5pPr>
          </a:lstStyle>
          <a:p>
            <a:r>
              <a:t>Body Level One</a:t>
            </a:r>
          </a:p>
          <a:p>
            <a:pPr lvl="1"/>
            <a:r>
              <a:t>Body Level Two</a:t>
            </a:r>
          </a:p>
          <a:p>
            <a:pPr lvl="2"/>
            <a:r>
              <a:t>Body Level Three</a:t>
            </a:r>
          </a:p>
          <a:p>
            <a:pPr lvl="3"/>
            <a:r>
              <a:t>Body Level Four</a:t>
            </a:r>
          </a:p>
          <a:p>
            <a:pPr lvl="4"/>
            <a:r>
              <a:t>Body Level Five</a:t>
            </a:r>
          </a:p>
        </p:txBody>
      </p:sp>
      <p:sp>
        <p:nvSpPr>
          <p:cNvPr id="6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Пункты">
    <p:spTree>
      <p:nvGrpSpPr>
        <p:cNvPr id="1" name=""/>
        <p:cNvGrpSpPr/>
        <p:nvPr/>
      </p:nvGrpSpPr>
      <p:grpSpPr>
        <a:xfrm>
          <a:off x="0" y="0"/>
          <a:ext cx="0" cy="0"/>
          <a:chOff x="0" y="0"/>
          <a:chExt cx="0" cy="0"/>
        </a:xfrm>
      </p:grpSpPr>
      <p:sp>
        <p:nvSpPr>
          <p:cNvPr id="75" name="Body Level One…"/>
          <p:cNvSpPr txBox="1">
            <a:spLocks noGrp="1"/>
          </p:cNvSpPr>
          <p:nvPr>
            <p:ph type="body" idx="1"/>
          </p:nvPr>
        </p:nvSpPr>
        <p:spPr>
          <a:xfrm>
            <a:off x="1689100" y="1778000"/>
            <a:ext cx="21005800" cy="10160000"/>
          </a:xfrm>
          <a:prstGeom prst="rect">
            <a:avLst/>
          </a:prstGeom>
        </p:spPr>
        <p:txBody>
          <a:bodyPr/>
          <a:lstStyle>
            <a:lvl1pPr>
              <a:defRPr sz="4800"/>
            </a:lvl1pPr>
            <a:lvl2pPr>
              <a:defRPr sz="4800"/>
            </a:lvl2pPr>
            <a:lvl3pPr>
              <a:defRPr sz="4800"/>
            </a:lvl3pPr>
            <a:lvl4pPr>
              <a:defRPr sz="4800"/>
            </a:lvl4pPr>
            <a:lvl5pPr>
              <a:defRPr sz="4800"/>
            </a:lvl5pPr>
          </a:lstStyle>
          <a:p>
            <a:r>
              <a:t>Body Level One</a:t>
            </a:r>
          </a:p>
          <a:p>
            <a:pPr lvl="1"/>
            <a:r>
              <a:t>Body Level Two</a:t>
            </a:r>
          </a:p>
          <a:p>
            <a:pPr lvl="2"/>
            <a:r>
              <a:t>Body Level Three</a:t>
            </a:r>
          </a:p>
          <a:p>
            <a:pPr lvl="3"/>
            <a:r>
              <a:t>Body Level Four</a:t>
            </a:r>
          </a:p>
          <a:p>
            <a:pPr lvl="4"/>
            <a:r>
              <a:t>Body Level Five</a:t>
            </a:r>
          </a:p>
        </p:txBody>
      </p:sp>
      <p:sp>
        <p:nvSpPr>
          <p:cNvPr id="7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Фото (3 шт.)">
    <p:spTree>
      <p:nvGrpSpPr>
        <p:cNvPr id="1" name=""/>
        <p:cNvGrpSpPr/>
        <p:nvPr/>
      </p:nvGrpSpPr>
      <p:grpSpPr>
        <a:xfrm>
          <a:off x="0" y="0"/>
          <a:ext cx="0" cy="0"/>
          <a:chOff x="0" y="0"/>
          <a:chExt cx="0" cy="0"/>
        </a:xfrm>
      </p:grpSpPr>
      <p:sp>
        <p:nvSpPr>
          <p:cNvPr id="83" name="532205080_1647x1098.jpg"/>
          <p:cNvSpPr>
            <a:spLocks noGrp="1"/>
          </p:cNvSpPr>
          <p:nvPr>
            <p:ph type="pic" sz="quarter" idx="21"/>
          </p:nvPr>
        </p:nvSpPr>
        <p:spPr>
          <a:xfrm>
            <a:off x="15300325" y="7048500"/>
            <a:ext cx="8324850" cy="5549900"/>
          </a:xfrm>
          <a:prstGeom prst="rect">
            <a:avLst/>
          </a:prstGeom>
        </p:spPr>
        <p:txBody>
          <a:bodyPr lIns="91439" tIns="45719" rIns="91439" bIns="45719" anchor="t">
            <a:noAutofit/>
          </a:bodyPr>
          <a:lstStyle/>
          <a:p>
            <a:endParaRPr/>
          </a:p>
        </p:txBody>
      </p:sp>
      <p:sp>
        <p:nvSpPr>
          <p:cNvPr id="84" name="532204087_1355x1355.jpg"/>
          <p:cNvSpPr>
            <a:spLocks noGrp="1"/>
          </p:cNvSpPr>
          <p:nvPr>
            <p:ph type="pic" sz="quarter" idx="22"/>
          </p:nvPr>
        </p:nvSpPr>
        <p:spPr>
          <a:xfrm>
            <a:off x="15760700" y="863600"/>
            <a:ext cx="7404100" cy="7404100"/>
          </a:xfrm>
          <a:prstGeom prst="rect">
            <a:avLst/>
          </a:prstGeom>
        </p:spPr>
        <p:txBody>
          <a:bodyPr lIns="91439" tIns="45719" rIns="91439" bIns="45719" anchor="t">
            <a:noAutofit/>
          </a:bodyPr>
          <a:lstStyle/>
          <a:p>
            <a:endParaRPr/>
          </a:p>
        </p:txBody>
      </p:sp>
      <p:sp>
        <p:nvSpPr>
          <p:cNvPr id="85" name="532241774_2880x1920.jpg"/>
          <p:cNvSpPr>
            <a:spLocks noGrp="1"/>
          </p:cNvSpPr>
          <p:nvPr>
            <p:ph type="pic" idx="23"/>
          </p:nvPr>
        </p:nvSpPr>
        <p:spPr>
          <a:xfrm>
            <a:off x="-990600" y="1130300"/>
            <a:ext cx="17202150" cy="11468100"/>
          </a:xfrm>
          <a:prstGeom prst="rect">
            <a:avLst/>
          </a:prstGeom>
        </p:spPr>
        <p:txBody>
          <a:bodyPr lIns="91439" tIns="45719" rIns="91439" bIns="45719" anchor="t">
            <a:noAutofit/>
          </a:bodyPr>
          <a:lstStyle/>
          <a:p>
            <a:endParaRPr/>
          </a:p>
        </p:txBody>
      </p:sp>
      <p:sp>
        <p:nvSpPr>
          <p:cNvPr id="8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Цитата">
    <p:spTree>
      <p:nvGrpSpPr>
        <p:cNvPr id="1" name=""/>
        <p:cNvGrpSpPr/>
        <p:nvPr/>
      </p:nvGrpSpPr>
      <p:grpSpPr>
        <a:xfrm>
          <a:off x="0" y="0"/>
          <a:ext cx="0" cy="0"/>
          <a:chOff x="0" y="0"/>
          <a:chExt cx="0" cy="0"/>
        </a:xfrm>
      </p:grpSpPr>
      <p:sp>
        <p:nvSpPr>
          <p:cNvPr id="93" name="— Иван Арсентьев"/>
          <p:cNvSpPr txBox="1">
            <a:spLocks noGrp="1"/>
          </p:cNvSpPr>
          <p:nvPr>
            <p:ph type="body" sz="quarter" idx="21"/>
          </p:nvPr>
        </p:nvSpPr>
        <p:spPr>
          <a:xfrm>
            <a:off x="2387600" y="8953500"/>
            <a:ext cx="19621500" cy="585521"/>
          </a:xfrm>
          <a:prstGeom prst="rect">
            <a:avLst/>
          </a:prstGeom>
        </p:spPr>
        <p:txBody>
          <a:bodyPr anchor="t">
            <a:spAutoFit/>
          </a:bodyPr>
          <a:lstStyle>
            <a:lvl1pPr marL="0" indent="0" algn="ctr">
              <a:spcBef>
                <a:spcPts val="0"/>
              </a:spcBef>
              <a:buSzTx/>
              <a:buNone/>
              <a:defRPr sz="3200" i="1"/>
            </a:lvl1pPr>
          </a:lstStyle>
          <a:p>
            <a:r>
              <a:t>— Иван Арсентьев</a:t>
            </a:r>
          </a:p>
        </p:txBody>
      </p:sp>
      <p:sp>
        <p:nvSpPr>
          <p:cNvPr id="94" name="«Место ввода цитаты»."/>
          <p:cNvSpPr txBox="1">
            <a:spLocks noGrp="1"/>
          </p:cNvSpPr>
          <p:nvPr>
            <p:ph type="body" sz="quarter" idx="22"/>
          </p:nvPr>
        </p:nvSpPr>
        <p:spPr>
          <a:xfrm>
            <a:off x="2387600" y="6076950"/>
            <a:ext cx="19621500" cy="825500"/>
          </a:xfrm>
          <a:prstGeom prst="rect">
            <a:avLst/>
          </a:prstGeom>
        </p:spPr>
        <p:txBody>
          <a:bodyPr>
            <a:spAutoFit/>
          </a:bodyPr>
          <a:lstStyle>
            <a:lvl1pPr marL="0" indent="0" algn="ctr">
              <a:spcBef>
                <a:spcPts val="0"/>
              </a:spcBef>
              <a:buSzTx/>
              <a:buNone/>
              <a:defRPr sz="4800">
                <a:latin typeface="+mn-lt"/>
                <a:ea typeface="+mn-ea"/>
                <a:cs typeface="+mn-cs"/>
                <a:sym typeface="Helvetica Neue Medium"/>
              </a:defRPr>
            </a:lvl1pPr>
          </a:lstStyle>
          <a:p>
            <a:r>
              <a:t>«Место ввода цитаты».</a:t>
            </a:r>
          </a:p>
        </p:txBody>
      </p:sp>
      <p:sp>
        <p:nvSpPr>
          <p:cNvPr id="9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Фото">
    <p:spTree>
      <p:nvGrpSpPr>
        <p:cNvPr id="1" name=""/>
        <p:cNvGrpSpPr/>
        <p:nvPr/>
      </p:nvGrpSpPr>
      <p:grpSpPr>
        <a:xfrm>
          <a:off x="0" y="0"/>
          <a:ext cx="0" cy="0"/>
          <a:chOff x="0" y="0"/>
          <a:chExt cx="0" cy="0"/>
        </a:xfrm>
      </p:grpSpPr>
      <p:pic>
        <p:nvPicPr>
          <p:cNvPr id="4" name="3.jpg" descr="3.jpg">
            <a:extLst>
              <a:ext uri="{FF2B5EF4-FFF2-40B4-BE49-F238E27FC236}">
                <a16:creationId xmlns:a16="http://schemas.microsoft.com/office/drawing/2014/main" id="{74669416-B2B0-464C-84F1-59DB683ABDC8}"/>
              </a:ext>
            </a:extLst>
          </p:cNvPr>
          <p:cNvPicPr>
            <a:picLocks noChangeAspect="1"/>
          </p:cNvPicPr>
          <p:nvPr userDrawn="1"/>
        </p:nvPicPr>
        <p:blipFill>
          <a:blip r:embed="rId2"/>
          <a:stretch>
            <a:fillRect/>
          </a:stretch>
        </p:blipFill>
        <p:spPr>
          <a:xfrm>
            <a:off x="-90755" y="-29632"/>
            <a:ext cx="24476148" cy="13775264"/>
          </a:xfrm>
          <a:prstGeom prst="rect">
            <a:avLst/>
          </a:prstGeom>
          <a:ln w="12700">
            <a:miter lim="400000"/>
          </a:ln>
        </p:spPr>
      </p:pic>
      <p:pic>
        <p:nvPicPr>
          <p:cNvPr id="3" name="Рисунок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8660869" y="365442"/>
            <a:ext cx="1144408" cy="1249998"/>
          </a:xfrm>
          <a:prstGeom prst="rect">
            <a:avLst/>
          </a:prstGeom>
        </p:spPr>
      </p:pic>
    </p:spTree>
  </p:cSld>
  <p:clrMapOvr>
    <a:masterClrMapping/>
  </p:clrMapOvr>
  <p:transition spd="med"/>
  <p:extLst>
    <p:ext uri="{DCECCB84-F9BA-43D5-87BE-67443E8EF086}">
      <p15:sldGuideLst xmlns:p15="http://schemas.microsoft.com/office/powerpoint/2012/main">
        <p15:guide id="1" orient="horz" pos="1031" userDrawn="1">
          <p15:clr>
            <a:srgbClr val="FBAE40"/>
          </p15:clr>
        </p15:guide>
        <p15:guide id="2" pos="768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Пустой">
    <p:spTree>
      <p:nvGrpSpPr>
        <p:cNvPr id="1" name=""/>
        <p:cNvGrpSpPr/>
        <p:nvPr/>
      </p:nvGrpSpPr>
      <p:grpSpPr>
        <a:xfrm>
          <a:off x="0" y="0"/>
          <a:ext cx="0" cy="0"/>
          <a:chOff x="0" y="0"/>
          <a:chExt cx="0" cy="0"/>
        </a:xfrm>
      </p:grpSpPr>
      <p:pic>
        <p:nvPicPr>
          <p:cNvPr id="5" name="1.jpg" descr="1.jpg">
            <a:extLst>
              <a:ext uri="{FF2B5EF4-FFF2-40B4-BE49-F238E27FC236}">
                <a16:creationId xmlns:a16="http://schemas.microsoft.com/office/drawing/2014/main" id="{24E6B4C3-3941-DE4E-9E1D-67D9C54EEA1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960120" y="536657"/>
            <a:ext cx="24384000" cy="3061129"/>
          </a:xfrm>
          <a:prstGeom prst="rect">
            <a:avLst/>
          </a:prstGeom>
          <a:ln w="12700">
            <a:miter lim="400000"/>
          </a:ln>
        </p:spPr>
      </p:pic>
      <p:pic>
        <p:nvPicPr>
          <p:cNvPr id="6" name="Дизайн без названия (8).png" descr="Дизайн без названия (8).png">
            <a:extLst>
              <a:ext uri="{FF2B5EF4-FFF2-40B4-BE49-F238E27FC236}">
                <a16:creationId xmlns:a16="http://schemas.microsoft.com/office/drawing/2014/main" id="{571C1111-C6E1-AD43-A968-D34E2DDB8C8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1" y="8435121"/>
            <a:ext cx="24384001" cy="6345505"/>
          </a:xfrm>
          <a:prstGeom prst="rect">
            <a:avLst/>
          </a:prstGeom>
          <a:ln w="12700">
            <a:miter lim="400000"/>
          </a:ln>
        </p:spPr>
      </p:pic>
      <p:pic>
        <p:nvPicPr>
          <p:cNvPr id="7" name="Рисунок 6"/>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5506525" y="747487"/>
            <a:ext cx="1844776" cy="2014988"/>
          </a:xfrm>
          <a:prstGeom prst="rect">
            <a:avLst/>
          </a:prstGeom>
        </p:spPr>
      </p:pic>
    </p:spTree>
  </p:cSld>
  <p:clrMapOvr>
    <a:masterClrMapping/>
  </p:clrMapOvr>
  <p:transition spd="med"/>
  <p:extLst>
    <p:ext uri="{DCECCB84-F9BA-43D5-87BE-67443E8EF086}">
      <p15:sldGuideLst xmlns:p15="http://schemas.microsoft.com/office/powerpoint/2012/main">
        <p15:guide id="1" orient="horz" pos="1712" userDrawn="1">
          <p15:clr>
            <a:srgbClr val="FBAE40"/>
          </p15:clr>
        </p15:guide>
        <p15:guide id="2" pos="768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2_Фото — горизонтально">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85977F01-5340-4B41-8F8C-9DFD51AC680B}"/>
              </a:ext>
            </a:extLst>
          </p:cNvPr>
          <p:cNvPicPr>
            <a:picLocks noChangeAspect="1"/>
          </p:cNvPicPr>
          <p:nvPr userDrawn="1"/>
        </p:nvPicPr>
        <p:blipFill>
          <a:blip r:embed="rId2">
            <a:extLst>
              <a:ext uri="{28A0092B-C50C-407E-A947-70E740481C1C}">
                <a14:useLocalDpi xmlns:a14="http://schemas.microsoft.com/office/drawing/2010/main"/>
              </a:ext>
            </a:extLst>
          </a:blip>
          <a:srcRect/>
          <a:stretch/>
        </p:blipFill>
        <p:spPr>
          <a:xfrm>
            <a:off x="0" y="0"/>
            <a:ext cx="24384000" cy="13716000"/>
          </a:xfrm>
          <a:prstGeom prst="rect">
            <a:avLst/>
          </a:prstGeom>
        </p:spPr>
      </p:pic>
      <p:sp>
        <p:nvSpPr>
          <p:cNvPr id="23" name="Номер слайда"/>
          <p:cNvSpPr txBox="1">
            <a:spLocks noGrp="1"/>
          </p:cNvSpPr>
          <p:nvPr>
            <p:ph type="sldNum" sz="quarter" idx="2"/>
          </p:nvPr>
        </p:nvSpPr>
        <p:spPr>
          <a:xfrm>
            <a:off x="11968443" y="13081000"/>
            <a:ext cx="434413" cy="471924"/>
          </a:xfrm>
          <a:prstGeom prst="rect">
            <a:avLst/>
          </a:prstGeom>
        </p:spPr>
        <p:txBody>
          <a:bodyPr/>
          <a:lstStyle/>
          <a:p>
            <a:fld id="{86CB4B4D-7CA3-9044-876B-883B54F8677D}" type="slidenum">
              <a:t>‹#›</a:t>
            </a:fld>
            <a:endParaRPr/>
          </a:p>
        </p:txBody>
      </p:sp>
      <p:sp>
        <p:nvSpPr>
          <p:cNvPr id="6" name="Текст заголовка">
            <a:extLst>
              <a:ext uri="{FF2B5EF4-FFF2-40B4-BE49-F238E27FC236}">
                <a16:creationId xmlns:a16="http://schemas.microsoft.com/office/drawing/2014/main" id="{48D99A02-40A8-6541-9E75-3E1561C26EC9}"/>
              </a:ext>
            </a:extLst>
          </p:cNvPr>
          <p:cNvSpPr txBox="1">
            <a:spLocks noGrp="1"/>
          </p:cNvSpPr>
          <p:nvPr>
            <p:ph type="title" hasCustomPrompt="1"/>
          </p:nvPr>
        </p:nvSpPr>
        <p:spPr>
          <a:xfrm>
            <a:off x="1689100" y="1021735"/>
            <a:ext cx="18368707" cy="182060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t">
            <a:noAutofit/>
          </a:bodyPr>
          <a:lstStyle/>
          <a:p>
            <a:r>
              <a:rPr lang="ru-RU" dirty="0"/>
              <a:t>ТЕКСТ ЗАГОЛОВКА</a:t>
            </a:r>
          </a:p>
        </p:txBody>
      </p:sp>
      <p:sp>
        <p:nvSpPr>
          <p:cNvPr id="7" name="Уровень текста 1…">
            <a:extLst>
              <a:ext uri="{FF2B5EF4-FFF2-40B4-BE49-F238E27FC236}">
                <a16:creationId xmlns:a16="http://schemas.microsoft.com/office/drawing/2014/main" id="{7F145048-5936-7641-BC7E-8D9EE13F57B0}"/>
              </a:ext>
            </a:extLst>
          </p:cNvPr>
          <p:cNvSpPr txBox="1">
            <a:spLocks noGrp="1"/>
          </p:cNvSpPr>
          <p:nvPr>
            <p:ph idx="1" hasCustomPrompt="1"/>
          </p:nvPr>
        </p:nvSpPr>
        <p:spPr>
          <a:xfrm>
            <a:off x="1689105" y="3149600"/>
            <a:ext cx="21005800" cy="92964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t">
            <a:noAutofit/>
          </a:bodyPr>
          <a:lstStyle>
            <a:lvl1pPr>
              <a:buClr>
                <a:schemeClr val="accent2"/>
              </a:buClr>
              <a:defRPr/>
            </a:lvl1pPr>
            <a:lvl2pPr>
              <a:buClr>
                <a:schemeClr val="accent2"/>
              </a:buClr>
              <a:defRPr/>
            </a:lvl2pPr>
            <a:lvl3pPr>
              <a:buClr>
                <a:schemeClr val="accent2"/>
              </a:buClr>
              <a:defRPr/>
            </a:lvl3pPr>
            <a:lvl4pPr>
              <a:buClr>
                <a:schemeClr val="accent2"/>
              </a:buClr>
              <a:defRPr/>
            </a:lvl4pPr>
            <a:lvl5pPr>
              <a:buClr>
                <a:schemeClr val="accent2"/>
              </a:buClr>
              <a:defRPr/>
            </a:lvl5pPr>
          </a:lstStyle>
          <a:p>
            <a:r>
              <a:rPr dirty="0" err="1"/>
              <a:t>Уровень</a:t>
            </a:r>
            <a:r>
              <a:rPr dirty="0"/>
              <a:t> </a:t>
            </a:r>
            <a:r>
              <a:rPr dirty="0" err="1"/>
              <a:t>текста</a:t>
            </a:r>
            <a:r>
              <a:rPr dirty="0"/>
              <a:t> 1</a:t>
            </a:r>
          </a:p>
          <a:p>
            <a:pPr lvl="1"/>
            <a:r>
              <a:rPr dirty="0" err="1"/>
              <a:t>Уровень</a:t>
            </a:r>
            <a:r>
              <a:rPr dirty="0"/>
              <a:t> </a:t>
            </a:r>
            <a:r>
              <a:rPr dirty="0" err="1"/>
              <a:t>текста</a:t>
            </a:r>
            <a:r>
              <a:rPr dirty="0"/>
              <a:t> 2</a:t>
            </a:r>
          </a:p>
          <a:p>
            <a:pPr lvl="2"/>
            <a:r>
              <a:rPr dirty="0" err="1"/>
              <a:t>Уровень</a:t>
            </a:r>
            <a:r>
              <a:rPr dirty="0"/>
              <a:t> </a:t>
            </a:r>
            <a:r>
              <a:rPr dirty="0" err="1"/>
              <a:t>текста</a:t>
            </a:r>
            <a:r>
              <a:rPr dirty="0"/>
              <a:t> 3</a:t>
            </a:r>
          </a:p>
          <a:p>
            <a:pPr lvl="3"/>
            <a:r>
              <a:rPr dirty="0" err="1"/>
              <a:t>Уровень</a:t>
            </a:r>
            <a:r>
              <a:rPr dirty="0"/>
              <a:t> </a:t>
            </a:r>
            <a:r>
              <a:rPr dirty="0" err="1"/>
              <a:t>текста</a:t>
            </a:r>
            <a:r>
              <a:rPr dirty="0"/>
              <a:t> 4</a:t>
            </a:r>
          </a:p>
          <a:p>
            <a:pPr lvl="4"/>
            <a:r>
              <a:rPr dirty="0" err="1"/>
              <a:t>Уровень</a:t>
            </a:r>
            <a:r>
              <a:rPr dirty="0"/>
              <a:t> </a:t>
            </a:r>
            <a:r>
              <a:rPr dirty="0" err="1"/>
              <a:t>текста</a:t>
            </a:r>
            <a:r>
              <a:rPr dirty="0"/>
              <a:t> 5</a:t>
            </a:r>
          </a:p>
        </p:txBody>
      </p:sp>
    </p:spTree>
    <p:extLst>
      <p:ext uri="{BB962C8B-B14F-4D97-AF65-F5344CB8AC3E}">
        <p14:creationId xmlns:p14="http://schemas.microsoft.com/office/powerpoint/2010/main" val="1947685171"/>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1689100" y="355600"/>
            <a:ext cx="21005800" cy="2286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normAutofit/>
          </a:bodyPr>
          <a:lstStyle/>
          <a:p>
            <a:r>
              <a:t>Title Text</a:t>
            </a:r>
          </a:p>
        </p:txBody>
      </p:sp>
      <p:sp>
        <p:nvSpPr>
          <p:cNvPr id="3" name="Body Level One…"/>
          <p:cNvSpPr txBox="1">
            <a:spLocks noGrp="1"/>
          </p:cNvSpPr>
          <p:nvPr>
            <p:ph type="body" idx="1"/>
          </p:nvPr>
        </p:nvSpPr>
        <p:spPr>
          <a:xfrm>
            <a:off x="1689100" y="3149600"/>
            <a:ext cx="21005800" cy="92964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959031" y="13081000"/>
            <a:ext cx="453238" cy="461059"/>
          </a:xfrm>
          <a:prstGeom prst="rect">
            <a:avLst/>
          </a:prstGeom>
          <a:ln w="12700">
            <a:miter lim="400000"/>
          </a:ln>
        </p:spPr>
        <p:txBody>
          <a:bodyPr wrap="none" lIns="50800" tIns="50800" rIns="50800" bIns="50800">
            <a:spAutoFit/>
          </a:bodyPr>
          <a:lstStyle>
            <a:lvl1pPr>
              <a:defRPr sz="2400" b="0">
                <a:latin typeface="Helvetica Neue Light"/>
                <a:ea typeface="Helvetica Neue Light"/>
                <a:cs typeface="Helvetica Neue Light"/>
                <a:sym typeface="Helvetica Neue Light"/>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2" r:id="rId12"/>
  </p:sldLayoutIdLst>
  <p:transition spd="med"/>
  <p:txStyles>
    <p:title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p:titleStyle>
    <p:bodyStyle>
      <a:lvl1pPr marL="63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1pPr>
      <a:lvl2pPr marL="127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2pPr>
      <a:lvl3pPr marL="190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3pPr>
      <a:lvl4pPr marL="254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4pPr>
      <a:lvl5pPr marL="317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5pPr>
      <a:lvl6pPr marL="381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6pPr>
      <a:lvl7pPr marL="444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7pPr>
      <a:lvl8pPr marL="5080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8pPr>
      <a:lvl9pPr marL="5715000" marR="0" indent="-635000" algn="l" defTabSz="825500" latinLnBrk="0">
        <a:lnSpc>
          <a:spcPct val="100000"/>
        </a:lnSpc>
        <a:spcBef>
          <a:spcPts val="5900"/>
        </a:spcBef>
        <a:spcAft>
          <a:spcPts val="0"/>
        </a:spcAft>
        <a:buClrTx/>
        <a:buSzPct val="125000"/>
        <a:buFontTx/>
        <a:buChar char="•"/>
        <a:tabLst/>
        <a:defRPr sz="5200" b="0" i="0" u="none" strike="noStrike" cap="none" spc="0" baseline="0">
          <a:solidFill>
            <a:srgbClr val="000000"/>
          </a:solidFill>
          <a:uFillTx/>
          <a:latin typeface="Helvetica Neue"/>
          <a:ea typeface="Helvetica Neue"/>
          <a:cs typeface="Helvetica Neue"/>
          <a:sym typeface="Helvetica Neue"/>
        </a:defRPr>
      </a:lvl9pPr>
    </p:bodyStyle>
    <p:otherStyle>
      <a:lvl1pPr marL="0" marR="0" indent="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1pPr>
      <a:lvl2pPr marL="0" marR="0" indent="4572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2pPr>
      <a:lvl3pPr marL="0" marR="0" indent="9144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3pPr>
      <a:lvl4pPr marL="0" marR="0" indent="13716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4pPr>
      <a:lvl5pPr marL="0" marR="0" indent="18288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5pPr>
      <a:lvl6pPr marL="0" marR="0" indent="22860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6pPr>
      <a:lvl7pPr marL="0" marR="0" indent="27432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7pPr>
      <a:lvl8pPr marL="0" marR="0" indent="32004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8pPr>
      <a:lvl9pPr marL="0" marR="0" indent="3657600" algn="ctr" defTabSz="8255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Helvetica Neue Ligh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1.xml"/><Relationship Id="rId5" Type="http://schemas.openxmlformats.org/officeDocument/2006/relationships/image" Target="../media/image9.emf"/><Relationship Id="rId4" Type="http://schemas.openxmlformats.org/officeDocument/2006/relationships/image" Target="../media/image8.emf"/></Relationships>
</file>

<file path=ppt/slides/_rels/slide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2.png"/><Relationship Id="rId5" Type="http://schemas.openxmlformats.org/officeDocument/2006/relationships/image" Target="../media/image13.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5.png"/><Relationship Id="rId5" Type="http://schemas.openxmlformats.org/officeDocument/2006/relationships/image" Target="../media/image13.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5.png"/><Relationship Id="rId5" Type="http://schemas.openxmlformats.org/officeDocument/2006/relationships/image" Target="../media/image13.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0.xml"/><Relationship Id="rId7" Type="http://schemas.openxmlformats.org/officeDocument/2006/relationships/image" Target="../media/image17.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6.png"/><Relationship Id="rId5" Type="http://schemas.openxmlformats.org/officeDocument/2006/relationships/image" Target="../media/image13.pn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1.xml"/><Relationship Id="rId7" Type="http://schemas.openxmlformats.org/officeDocument/2006/relationships/image" Target="../media/image20.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21.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0.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15.xml"/><Relationship Id="rId1" Type="http://schemas.openxmlformats.org/officeDocument/2006/relationships/slideLayout" Target="../slideLayouts/slideLayout12.xml"/><Relationship Id="rId5" Type="http://schemas.openxmlformats.org/officeDocument/2006/relationships/image" Target="../media/image22.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3.png"/><Relationship Id="rId5" Type="http://schemas.openxmlformats.org/officeDocument/2006/relationships/image" Target="../media/image13.png"/><Relationship Id="rId4"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4.png"/><Relationship Id="rId5" Type="http://schemas.openxmlformats.org/officeDocument/2006/relationships/image" Target="../media/image13.png"/><Relationship Id="rId4" Type="http://schemas.openxmlformats.org/officeDocument/2006/relationships/notesSlide" Target="../notesSlides/notesSlide17.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5.png"/><Relationship Id="rId5" Type="http://schemas.openxmlformats.org/officeDocument/2006/relationships/image" Target="../media/image13.png"/><Relationship Id="rId4" Type="http://schemas.openxmlformats.org/officeDocument/2006/relationships/notesSlide" Target="../notesSlides/notesSlide18.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6.png"/><Relationship Id="rId5" Type="http://schemas.openxmlformats.org/officeDocument/2006/relationships/image" Target="../media/image13.png"/><Relationship Id="rId4" Type="http://schemas.openxmlformats.org/officeDocument/2006/relationships/notesSlide" Target="../notesSlides/notesSlide19.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0.xml"/><Relationship Id="rId7" Type="http://schemas.openxmlformats.org/officeDocument/2006/relationships/image" Target="../media/image28.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7.jpeg"/><Relationship Id="rId5" Type="http://schemas.openxmlformats.org/officeDocument/2006/relationships/image" Target="../media/image13.png"/><Relationship Id="rId4"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1.xml"/><Relationship Id="rId7" Type="http://schemas.openxmlformats.org/officeDocument/2006/relationships/image" Target="../media/image29.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28.png"/><Relationship Id="rId5" Type="http://schemas.openxmlformats.org/officeDocument/2006/relationships/image" Target="../media/image18.png"/><Relationship Id="rId4" Type="http://schemas.openxmlformats.org/officeDocument/2006/relationships/notesSlide" Target="../notesSlides/notesSlide21.xml"/></Relationships>
</file>

<file path=ppt/slides/_rels/slide2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28.xml"/><Relationship Id="rId1" Type="http://schemas.openxmlformats.org/officeDocument/2006/relationships/slideLayout" Target="../slideLayouts/slideLayout12.xml"/><Relationship Id="rId5" Type="http://schemas.openxmlformats.org/officeDocument/2006/relationships/image" Target="../media/image32.png"/><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3.png"/><Relationship Id="rId5" Type="http://schemas.openxmlformats.org/officeDocument/2006/relationships/image" Target="../media/image13.png"/><Relationship Id="rId4" Type="http://schemas.openxmlformats.org/officeDocument/2006/relationships/notesSlide" Target="../notesSlides/notesSlide29.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4.png"/><Relationship Id="rId5" Type="http://schemas.openxmlformats.org/officeDocument/2006/relationships/image" Target="../media/image13.png"/><Relationship Id="rId4" Type="http://schemas.openxmlformats.org/officeDocument/2006/relationships/notesSlide" Target="../notesSlides/notesSlide30.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4.png"/><Relationship Id="rId5" Type="http://schemas.openxmlformats.org/officeDocument/2006/relationships/image" Target="../media/image13.png"/><Relationship Id="rId4" Type="http://schemas.openxmlformats.org/officeDocument/2006/relationships/notesSlide" Target="../notesSlides/notesSlide31.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5.png"/><Relationship Id="rId5" Type="http://schemas.openxmlformats.org/officeDocument/2006/relationships/image" Target="../media/image13.png"/><Relationship Id="rId4" Type="http://schemas.openxmlformats.org/officeDocument/2006/relationships/notesSlide" Target="../notesSlides/notesSlide32.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6.png"/><Relationship Id="rId5" Type="http://schemas.openxmlformats.org/officeDocument/2006/relationships/image" Target="../media/image13.png"/><Relationship Id="rId4" Type="http://schemas.openxmlformats.org/officeDocument/2006/relationships/notesSlide" Target="../notesSlides/notesSlide33.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11.xml"/><Relationship Id="rId7" Type="http://schemas.openxmlformats.org/officeDocument/2006/relationships/image" Target="../media/image37.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36.png"/><Relationship Id="rId5" Type="http://schemas.openxmlformats.org/officeDocument/2006/relationships/image" Target="../media/image18.png"/><Relationship Id="rId4" Type="http://schemas.openxmlformats.org/officeDocument/2006/relationships/notesSlide" Target="../notesSlides/notesSlide34.xml"/></Relationships>
</file>

<file path=ppt/slides/_rels/slide3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6.xml"/><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7.xml"/><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8.xml"/><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9.xml"/><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0.xml"/><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41.xml"/><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0.png"/><Relationship Id="rId5" Type="http://schemas.openxmlformats.org/officeDocument/2006/relationships/image" Target="../media/image13.png"/><Relationship Id="rId4" Type="http://schemas.openxmlformats.org/officeDocument/2006/relationships/notesSlide" Target="../notesSlides/notesSlide42.xml"/></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1.png"/><Relationship Id="rId5" Type="http://schemas.openxmlformats.org/officeDocument/2006/relationships/image" Target="../media/image13.png"/><Relationship Id="rId4" Type="http://schemas.openxmlformats.org/officeDocument/2006/relationships/notesSlide" Target="../notesSlides/notesSlide43.xml"/></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2.png"/><Relationship Id="rId5" Type="http://schemas.openxmlformats.org/officeDocument/2006/relationships/image" Target="../media/image13.png"/><Relationship Id="rId4" Type="http://schemas.openxmlformats.org/officeDocument/2006/relationships/notesSlide" Target="../notesSlides/notesSlide44.xml"/></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3.png"/><Relationship Id="rId5" Type="http://schemas.openxmlformats.org/officeDocument/2006/relationships/image" Target="../media/image13.png"/><Relationship Id="rId4" Type="http://schemas.openxmlformats.org/officeDocument/2006/relationships/notesSlide" Target="../notesSlides/notesSlide45.xml"/></Relationships>
</file>

<file path=ppt/slides/_rels/slide47.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Layout" Target="../slideLayouts/slideLayout10.xml"/><Relationship Id="rId7" Type="http://schemas.openxmlformats.org/officeDocument/2006/relationships/image" Target="../media/image45.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4.jpeg"/><Relationship Id="rId5" Type="http://schemas.openxmlformats.org/officeDocument/2006/relationships/image" Target="../media/image13.png"/><Relationship Id="rId4" Type="http://schemas.openxmlformats.org/officeDocument/2006/relationships/notesSlide" Target="../notesSlides/notesSlide46.xml"/></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47.png"/><Relationship Id="rId5" Type="http://schemas.openxmlformats.org/officeDocument/2006/relationships/image" Target="../media/image18.png"/><Relationship Id="rId4" Type="http://schemas.openxmlformats.org/officeDocument/2006/relationships/notesSlide" Target="../notesSlides/notesSlide47.xml"/></Relationships>
</file>

<file path=ppt/slides/_rels/slide4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48.xml"/><Relationship Id="rId1" Type="http://schemas.openxmlformats.org/officeDocument/2006/relationships/slideLayout" Target="../slideLayouts/slideLayout12.xml"/><Relationship Id="rId4" Type="http://schemas.openxmlformats.org/officeDocument/2006/relationships/image" Target="../media/image47.png"/></Relationships>
</file>

<file path=ppt/slides/_rels/slide5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9.xml"/><Relationship Id="rId1" Type="http://schemas.openxmlformats.org/officeDocument/2006/relationships/slideLayout" Target="../slideLayouts/slideLayout10.xml"/></Relationships>
</file>

<file path=ppt/slides/_rels/slide5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0.xml"/><Relationship Id="rId1" Type="http://schemas.openxmlformats.org/officeDocument/2006/relationships/slideLayout" Target="../slideLayouts/slideLayout10.xml"/></Relationships>
</file>

<file path=ppt/slides/_rels/slide5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1.xml"/><Relationship Id="rId1" Type="http://schemas.openxmlformats.org/officeDocument/2006/relationships/slideLayout" Target="../slideLayouts/slideLayout10.xml"/></Relationships>
</file>

<file path=ppt/slides/_rels/slide5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2.xml"/><Relationship Id="rId1" Type="http://schemas.openxmlformats.org/officeDocument/2006/relationships/slideLayout" Target="../slideLayouts/slideLayout10.xml"/></Relationships>
</file>

<file path=ppt/slides/_rels/slide5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53.xml"/><Relationship Id="rId1" Type="http://schemas.openxmlformats.org/officeDocument/2006/relationships/slideLayout" Target="../slideLayouts/slideLayout10.xml"/><Relationship Id="rId5" Type="http://schemas.openxmlformats.org/officeDocument/2006/relationships/image" Target="../media/image48.png"/><Relationship Id="rId4" Type="http://schemas.openxmlformats.org/officeDocument/2006/relationships/image" Target="../media/image49.png"/></Relationships>
</file>

<file path=ppt/slides/_rels/slide5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54.xml"/><Relationship Id="rId1" Type="http://schemas.openxmlformats.org/officeDocument/2006/relationships/slideLayout" Target="../slideLayouts/slideLayout11.xml"/><Relationship Id="rId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6"/>
        <p:cNvGrpSpPr/>
        <p:nvPr/>
      </p:nvGrpSpPr>
      <p:grpSpPr>
        <a:xfrm>
          <a:off x="0" y="0"/>
          <a:ext cx="0" cy="0"/>
          <a:chOff x="0" y="0"/>
          <a:chExt cx="0" cy="0"/>
        </a:xfrm>
      </p:grpSpPr>
      <p:sp>
        <p:nvSpPr>
          <p:cNvPr id="10" name="Google Shape;57;p16"/>
          <p:cNvSpPr/>
          <p:nvPr/>
        </p:nvSpPr>
        <p:spPr>
          <a:xfrm>
            <a:off x="6824285" y="4854130"/>
            <a:ext cx="13387938" cy="2735922"/>
          </a:xfrm>
          <a:prstGeom prst="rect">
            <a:avLst/>
          </a:prstGeom>
          <a:solidFill>
            <a:srgbClr val="E6215A"/>
          </a:solidFill>
          <a:ln>
            <a:noFill/>
          </a:ln>
        </p:spPr>
        <p:txBody>
          <a:bodyPr spcFirstLastPara="1" wrap="square" lIns="243800" tIns="243800" rIns="243800" bIns="243800" anchor="ctr" anchorCtr="0">
            <a:noAutofit/>
          </a:bodyPr>
          <a:lstStyle/>
          <a:p>
            <a:pPr algn="l"/>
            <a:endParaRPr sz="8000"/>
          </a:p>
        </p:txBody>
      </p:sp>
      <p:sp>
        <p:nvSpPr>
          <p:cNvPr id="11" name="Google Shape;59;p16"/>
          <p:cNvSpPr/>
          <p:nvPr/>
        </p:nvSpPr>
        <p:spPr>
          <a:xfrm>
            <a:off x="1616031" y="3845251"/>
            <a:ext cx="16769764" cy="2637442"/>
          </a:xfrm>
          <a:prstGeom prst="rect">
            <a:avLst/>
          </a:prstGeom>
          <a:solidFill>
            <a:srgbClr val="31B7BB"/>
          </a:solidFill>
          <a:ln>
            <a:noFill/>
          </a:ln>
        </p:spPr>
        <p:txBody>
          <a:bodyPr spcFirstLastPara="1" wrap="square" lIns="243800" tIns="243800" rIns="243800" bIns="243800" anchor="ctr" anchorCtr="0">
            <a:noAutofit/>
          </a:bodyPr>
          <a:lstStyle/>
          <a:p>
            <a:pPr algn="l"/>
            <a:r>
              <a:rPr lang="ru-RU" sz="8000" dirty="0">
                <a:latin typeface="NSimSun" panose="02010609030101010101" pitchFamily="49" charset="-122"/>
                <a:ea typeface="NSimSun" panose="02010609030101010101" pitchFamily="49" charset="-122"/>
              </a:rPr>
              <a:t>ФИНАНСОВЫЙ   КВИЗ</a:t>
            </a:r>
            <a:endParaRPr sz="8000" dirty="0">
              <a:latin typeface="NSimSun" panose="02010609030101010101" pitchFamily="49" charset="-122"/>
              <a:ea typeface="NSimSun" panose="02010609030101010101" pitchFamily="49" charset="-122"/>
            </a:endParaRPr>
          </a:p>
        </p:txBody>
      </p:sp>
      <p:sp>
        <p:nvSpPr>
          <p:cNvPr id="12" name="Google Shape;58;p16"/>
          <p:cNvSpPr txBox="1">
            <a:spLocks/>
          </p:cNvSpPr>
          <p:nvPr/>
        </p:nvSpPr>
        <p:spPr>
          <a:xfrm>
            <a:off x="5998205" y="5787794"/>
            <a:ext cx="8332384" cy="203649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spcFirstLastPara="1" wrap="square" lIns="243800" tIns="243800" rIns="243800" bIns="243800" anchor="ctr"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endParaRPr lang="ru-RU" sz="14000" b="1" dirty="0">
              <a:solidFill>
                <a:schemeClr val="bg1"/>
              </a:solidFill>
              <a:latin typeface="Arial Black" panose="020B0604020202020204" pitchFamily="34" charset="0"/>
              <a:ea typeface="Montserrat ExtraBold"/>
              <a:cs typeface="Arial Black" panose="020B0604020202020204" pitchFamily="34" charset="0"/>
              <a:sym typeface="Montserrat ExtraBold"/>
            </a:endParaRPr>
          </a:p>
        </p:txBody>
      </p:sp>
      <p:sp>
        <p:nvSpPr>
          <p:cNvPr id="13" name="Google Shape;60;p16"/>
          <p:cNvSpPr txBox="1">
            <a:spLocks/>
          </p:cNvSpPr>
          <p:nvPr/>
        </p:nvSpPr>
        <p:spPr>
          <a:xfrm>
            <a:off x="5632153" y="8322236"/>
            <a:ext cx="9818863" cy="203649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spcFirstLastPara="1" wrap="square" lIns="243800" tIns="243800" rIns="243800" bIns="243800" anchor="ctr"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endParaRPr lang="ru-RU" sz="14000" b="1" dirty="0">
              <a:solidFill>
                <a:schemeClr val="bg1"/>
              </a:solidFill>
              <a:latin typeface="Arial Black" panose="020B0604020202020204" pitchFamily="34" charset="0"/>
              <a:ea typeface="Montserrat ExtraBold"/>
              <a:cs typeface="Arial Black" panose="020B0604020202020204" pitchFamily="34" charset="0"/>
              <a:sym typeface="Montserrat ExtraBold"/>
            </a:endParaRPr>
          </a:p>
        </p:txBody>
      </p:sp>
      <p:sp>
        <p:nvSpPr>
          <p:cNvPr id="2" name="Прямоугольник: скругленные углы 1">
            <a:extLst>
              <a:ext uri="{FF2B5EF4-FFF2-40B4-BE49-F238E27FC236}">
                <a16:creationId xmlns:a16="http://schemas.microsoft.com/office/drawing/2014/main" id="{91636E39-46CF-461E-97D2-A42F4DDEE4EE}"/>
              </a:ext>
            </a:extLst>
          </p:cNvPr>
          <p:cNvSpPr/>
          <p:nvPr/>
        </p:nvSpPr>
        <p:spPr>
          <a:xfrm>
            <a:off x="14672930" y="670775"/>
            <a:ext cx="9711070" cy="2940241"/>
          </a:xfrm>
          <a:prstGeom prst="roundRect">
            <a:avLst/>
          </a:prstGeom>
          <a:solidFill>
            <a:schemeClr val="bg1"/>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GB" sz="3200" b="0" i="0" u="none" strike="noStrike" cap="none" spc="0" normalizeH="0" baseline="0" dirty="0">
              <a:ln>
                <a:noFill/>
              </a:ln>
              <a:solidFill>
                <a:srgbClr val="FFFFFF"/>
              </a:solidFill>
              <a:effectLst/>
              <a:uFillTx/>
              <a:latin typeface="+mn-lt"/>
              <a:ea typeface="+mn-ea"/>
              <a:cs typeface="+mn-cs"/>
              <a:sym typeface="Helvetica Neue Medium"/>
            </a:endParaRPr>
          </a:p>
        </p:txBody>
      </p:sp>
      <p:pic>
        <p:nvPicPr>
          <p:cNvPr id="1026" name="Picture 2" descr="Картинки для презентации человечки без фона - 83 фото">
            <a:extLst>
              <a:ext uri="{FF2B5EF4-FFF2-40B4-BE49-F238E27FC236}">
                <a16:creationId xmlns:a16="http://schemas.microsoft.com/office/drawing/2014/main" id="{6C570627-8DB3-4EE0-999F-CE5A9E3323D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043906" y="7298609"/>
            <a:ext cx="5178583" cy="4671082"/>
          </a:xfrm>
          <a:prstGeom prst="rect">
            <a:avLst/>
          </a:prstGeom>
          <a:noFill/>
          <a:extLst>
            <a:ext uri="{909E8E84-426E-40DD-AFC4-6F175D3DCCD1}">
              <a14:hiddenFill xmlns:a14="http://schemas.microsoft.com/office/drawing/2010/main">
                <a:solidFill>
                  <a:srgbClr val="FFFFFF"/>
                </a:solidFill>
              </a14:hiddenFill>
            </a:ext>
          </a:extLst>
        </p:spPr>
      </p:pic>
      <p:pic>
        <p:nvPicPr>
          <p:cNvPr id="6" name="Рисунок 5">
            <a:extLst>
              <a:ext uri="{FF2B5EF4-FFF2-40B4-BE49-F238E27FC236}">
                <a16:creationId xmlns:a16="http://schemas.microsoft.com/office/drawing/2014/main" id="{8A919D33-C6D7-C4E2-7CA1-4F9792049F1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20525136">
            <a:off x="4219569" y="7113649"/>
            <a:ext cx="2968737" cy="1814228"/>
          </a:xfrm>
          <a:prstGeom prst="rect">
            <a:avLst/>
          </a:prstGeom>
        </p:spPr>
      </p:pic>
      <p:pic>
        <p:nvPicPr>
          <p:cNvPr id="5" name="Рисунок 4">
            <a:extLst>
              <a:ext uri="{FF2B5EF4-FFF2-40B4-BE49-F238E27FC236}">
                <a16:creationId xmlns:a16="http://schemas.microsoft.com/office/drawing/2014/main" id="{4D923E54-36FC-4DA0-76C3-7F4D14AEA44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20720011">
            <a:off x="730300" y="5971972"/>
            <a:ext cx="2899725" cy="1772054"/>
          </a:xfrm>
          <a:prstGeom prst="rect">
            <a:avLst/>
          </a:prstGeom>
        </p:spPr>
      </p:pic>
    </p:spTree>
    <p:extLst>
      <p:ext uri="{BB962C8B-B14F-4D97-AF65-F5344CB8AC3E}">
        <p14:creationId xmlns:p14="http://schemas.microsoft.com/office/powerpoint/2010/main" val="3748262208"/>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rot="20528141">
            <a:off x="2306311" y="4594735"/>
            <a:ext cx="6779032" cy="2215991"/>
          </a:xfrm>
          <a:prstGeom prst="rect">
            <a:avLst/>
          </a:prstGeom>
          <a:noFill/>
        </p:spPr>
        <p:txBody>
          <a:bodyPr wrap="square" lIns="0" tIns="0" rIns="0" bIns="0" rtlCol="0">
            <a:spAutoFit/>
          </a:bodyPr>
          <a:lstStyle/>
          <a:p>
            <a:pPr algn="r" defTabSz="1828708" hangingPunct="1"/>
            <a:r>
              <a:rPr lang="ru-RU" sz="4800" b="0" dirty="0">
                <a:solidFill>
                  <a:schemeClr val="dk1"/>
                </a:solidFill>
                <a:latin typeface="Neue Machina Ultrabold" panose="00000900000000000000" pitchFamily="50" charset="-52"/>
                <a:sym typeface="Helvetica Neue Medium"/>
              </a:rPr>
              <a:t>Вопросы на логику, чувство юмора и эрудицию</a:t>
            </a:r>
            <a:r>
              <a:rPr lang="ru-RU" sz="4000" b="0" kern="1200" dirty="0">
                <a:solidFill>
                  <a:srgbClr val="44546A"/>
                </a:solidFill>
                <a:latin typeface="Calibri" panose="020F0502020204030204" pitchFamily="34" charset="0"/>
                <a:ea typeface="+mn-ea"/>
                <a:cs typeface="+mn-cs"/>
              </a:rPr>
              <a:t>! </a:t>
            </a:r>
          </a:p>
        </p:txBody>
      </p:sp>
      <p:sp>
        <p:nvSpPr>
          <p:cNvPr id="3" name="Oval 10"/>
          <p:cNvSpPr/>
          <p:nvPr/>
        </p:nvSpPr>
        <p:spPr>
          <a:xfrm>
            <a:off x="9523493" y="3823927"/>
            <a:ext cx="1290942" cy="1290942"/>
          </a:xfrm>
          <a:prstGeom prst="ellipse">
            <a:avLst/>
          </a:prstGeom>
          <a:solidFill>
            <a:srgbClr val="E6215A"/>
          </a:solidFill>
          <a:ln>
            <a:noFill/>
          </a:ln>
          <a:effectLst>
            <a:outerShdw blurRad="2032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hangingPunct="1"/>
            <a:endParaRPr lang="en-US" sz="3600" b="0" kern="1200">
              <a:solidFill>
                <a:srgbClr val="FBFBFB"/>
              </a:solidFill>
              <a:latin typeface="Calibri"/>
            </a:endParaRPr>
          </a:p>
        </p:txBody>
      </p:sp>
      <p:sp>
        <p:nvSpPr>
          <p:cNvPr id="4" name="Shape 5269"/>
          <p:cNvSpPr/>
          <p:nvPr/>
        </p:nvSpPr>
        <p:spPr>
          <a:xfrm>
            <a:off x="9862888" y="4177891"/>
            <a:ext cx="612152" cy="509516"/>
          </a:xfrm>
          <a:custGeom>
            <a:avLst/>
            <a:gdLst/>
            <a:ahLst/>
            <a:cxnLst>
              <a:cxn ang="0">
                <a:pos x="wd2" y="hd2"/>
              </a:cxn>
              <a:cxn ang="5400000">
                <a:pos x="wd2" y="hd2"/>
              </a:cxn>
              <a:cxn ang="10800000">
                <a:pos x="wd2" y="hd2"/>
              </a:cxn>
              <a:cxn ang="16200000">
                <a:pos x="wd2" y="hd2"/>
              </a:cxn>
            </a:cxnLst>
            <a:rect l="0" t="0" r="r" b="b"/>
            <a:pathLst>
              <a:path w="21600" h="21600" extrusionOk="0">
                <a:moveTo>
                  <a:pt x="21600" y="17212"/>
                </a:moveTo>
                <a:cubicBezTo>
                  <a:pt x="21600" y="17887"/>
                  <a:pt x="21319" y="18562"/>
                  <a:pt x="21039" y="18562"/>
                </a:cubicBezTo>
                <a:cubicBezTo>
                  <a:pt x="16551" y="21262"/>
                  <a:pt x="16551" y="21262"/>
                  <a:pt x="16551" y="21262"/>
                </a:cubicBezTo>
                <a:cubicBezTo>
                  <a:pt x="16270" y="21600"/>
                  <a:pt x="16270" y="21600"/>
                  <a:pt x="15990" y="21600"/>
                </a:cubicBezTo>
                <a:cubicBezTo>
                  <a:pt x="15709" y="21600"/>
                  <a:pt x="15429" y="21600"/>
                  <a:pt x="15429" y="21262"/>
                </a:cubicBezTo>
                <a:cubicBezTo>
                  <a:pt x="10940" y="18562"/>
                  <a:pt x="10940" y="18562"/>
                  <a:pt x="10940" y="18562"/>
                </a:cubicBezTo>
                <a:cubicBezTo>
                  <a:pt x="10940" y="18562"/>
                  <a:pt x="10940" y="18562"/>
                  <a:pt x="10940" y="18562"/>
                </a:cubicBezTo>
                <a:cubicBezTo>
                  <a:pt x="10940" y="18562"/>
                  <a:pt x="10660" y="18562"/>
                  <a:pt x="10660" y="18562"/>
                </a:cubicBezTo>
                <a:cubicBezTo>
                  <a:pt x="6171" y="21262"/>
                  <a:pt x="6171" y="21262"/>
                  <a:pt x="6171" y="21262"/>
                </a:cubicBezTo>
                <a:cubicBezTo>
                  <a:pt x="6171" y="21600"/>
                  <a:pt x="5891" y="21600"/>
                  <a:pt x="5610" y="21600"/>
                </a:cubicBezTo>
                <a:cubicBezTo>
                  <a:pt x="5610" y="21600"/>
                  <a:pt x="5330" y="21600"/>
                  <a:pt x="5049" y="21262"/>
                </a:cubicBezTo>
                <a:cubicBezTo>
                  <a:pt x="561" y="18562"/>
                  <a:pt x="561" y="18562"/>
                  <a:pt x="561" y="18562"/>
                </a:cubicBezTo>
                <a:cubicBezTo>
                  <a:pt x="281" y="18562"/>
                  <a:pt x="0" y="17887"/>
                  <a:pt x="0" y="17212"/>
                </a:cubicBezTo>
                <a:cubicBezTo>
                  <a:pt x="0" y="12487"/>
                  <a:pt x="0" y="12487"/>
                  <a:pt x="0" y="12487"/>
                </a:cubicBezTo>
                <a:cubicBezTo>
                  <a:pt x="0" y="11812"/>
                  <a:pt x="281" y="11137"/>
                  <a:pt x="842" y="10800"/>
                </a:cubicBezTo>
                <a:cubicBezTo>
                  <a:pt x="5049" y="8775"/>
                  <a:pt x="5049" y="8775"/>
                  <a:pt x="5049" y="8775"/>
                </a:cubicBezTo>
                <a:cubicBezTo>
                  <a:pt x="5049" y="3713"/>
                  <a:pt x="5049" y="3713"/>
                  <a:pt x="5049" y="3713"/>
                </a:cubicBezTo>
                <a:cubicBezTo>
                  <a:pt x="5049" y="3375"/>
                  <a:pt x="5330" y="2700"/>
                  <a:pt x="5891" y="2363"/>
                </a:cubicBezTo>
                <a:cubicBezTo>
                  <a:pt x="10379" y="0"/>
                  <a:pt x="10379" y="0"/>
                  <a:pt x="10379" y="0"/>
                </a:cubicBezTo>
                <a:cubicBezTo>
                  <a:pt x="10379" y="0"/>
                  <a:pt x="10660" y="0"/>
                  <a:pt x="10940" y="0"/>
                </a:cubicBezTo>
                <a:cubicBezTo>
                  <a:pt x="10940" y="0"/>
                  <a:pt x="11221" y="0"/>
                  <a:pt x="11221" y="0"/>
                </a:cubicBezTo>
                <a:cubicBezTo>
                  <a:pt x="15709" y="2363"/>
                  <a:pt x="15709" y="2363"/>
                  <a:pt x="15709" y="2363"/>
                </a:cubicBezTo>
                <a:cubicBezTo>
                  <a:pt x="16270" y="2700"/>
                  <a:pt x="16551" y="3375"/>
                  <a:pt x="16551" y="3713"/>
                </a:cubicBezTo>
                <a:cubicBezTo>
                  <a:pt x="16551" y="8775"/>
                  <a:pt x="16551" y="8775"/>
                  <a:pt x="16551" y="8775"/>
                </a:cubicBezTo>
                <a:cubicBezTo>
                  <a:pt x="21039" y="10800"/>
                  <a:pt x="21039" y="10800"/>
                  <a:pt x="21039" y="10800"/>
                </a:cubicBezTo>
                <a:cubicBezTo>
                  <a:pt x="21319" y="11137"/>
                  <a:pt x="21600" y="11812"/>
                  <a:pt x="21600" y="12487"/>
                </a:cubicBezTo>
                <a:lnTo>
                  <a:pt x="21600" y="17212"/>
                </a:lnTo>
                <a:close/>
                <a:moveTo>
                  <a:pt x="9818" y="12150"/>
                </a:moveTo>
                <a:cubicBezTo>
                  <a:pt x="5610" y="10125"/>
                  <a:pt x="5610" y="10125"/>
                  <a:pt x="5610" y="10125"/>
                </a:cubicBezTo>
                <a:cubicBezTo>
                  <a:pt x="1683" y="12150"/>
                  <a:pt x="1683" y="12150"/>
                  <a:pt x="1683" y="12150"/>
                </a:cubicBezTo>
                <a:cubicBezTo>
                  <a:pt x="5610" y="14175"/>
                  <a:pt x="5610" y="14175"/>
                  <a:pt x="5610" y="14175"/>
                </a:cubicBezTo>
                <a:lnTo>
                  <a:pt x="9818" y="12150"/>
                </a:lnTo>
                <a:close/>
                <a:moveTo>
                  <a:pt x="10099" y="17212"/>
                </a:moveTo>
                <a:cubicBezTo>
                  <a:pt x="10099" y="13500"/>
                  <a:pt x="10099" y="13500"/>
                  <a:pt x="10099" y="13500"/>
                </a:cubicBezTo>
                <a:cubicBezTo>
                  <a:pt x="6452" y="15525"/>
                  <a:pt x="6452" y="15525"/>
                  <a:pt x="6452" y="15525"/>
                </a:cubicBezTo>
                <a:cubicBezTo>
                  <a:pt x="6452" y="19575"/>
                  <a:pt x="6452" y="19575"/>
                  <a:pt x="6452" y="19575"/>
                </a:cubicBezTo>
                <a:lnTo>
                  <a:pt x="10099" y="17212"/>
                </a:lnTo>
                <a:close/>
                <a:moveTo>
                  <a:pt x="15148" y="3713"/>
                </a:moveTo>
                <a:cubicBezTo>
                  <a:pt x="10940" y="1688"/>
                  <a:pt x="10940" y="1688"/>
                  <a:pt x="10940" y="1688"/>
                </a:cubicBezTo>
                <a:cubicBezTo>
                  <a:pt x="6452" y="3713"/>
                  <a:pt x="6452" y="3713"/>
                  <a:pt x="6452" y="3713"/>
                </a:cubicBezTo>
                <a:cubicBezTo>
                  <a:pt x="10940" y="6075"/>
                  <a:pt x="10940" y="6075"/>
                  <a:pt x="10940" y="6075"/>
                </a:cubicBezTo>
                <a:lnTo>
                  <a:pt x="15148" y="3713"/>
                </a:lnTo>
                <a:close/>
                <a:moveTo>
                  <a:pt x="15429" y="8775"/>
                </a:moveTo>
                <a:cubicBezTo>
                  <a:pt x="15429" y="5400"/>
                  <a:pt x="15429" y="5400"/>
                  <a:pt x="15429" y="5400"/>
                </a:cubicBezTo>
                <a:cubicBezTo>
                  <a:pt x="11501" y="7425"/>
                  <a:pt x="11501" y="7425"/>
                  <a:pt x="11501" y="7425"/>
                </a:cubicBezTo>
                <a:cubicBezTo>
                  <a:pt x="11501" y="10800"/>
                  <a:pt x="11501" y="10800"/>
                  <a:pt x="11501" y="10800"/>
                </a:cubicBezTo>
                <a:lnTo>
                  <a:pt x="15429" y="8775"/>
                </a:lnTo>
                <a:close/>
                <a:moveTo>
                  <a:pt x="19917" y="12150"/>
                </a:moveTo>
                <a:cubicBezTo>
                  <a:pt x="15990" y="10125"/>
                  <a:pt x="15990" y="10125"/>
                  <a:pt x="15990" y="10125"/>
                </a:cubicBezTo>
                <a:cubicBezTo>
                  <a:pt x="11782" y="12150"/>
                  <a:pt x="11782" y="12150"/>
                  <a:pt x="11782" y="12150"/>
                </a:cubicBezTo>
                <a:cubicBezTo>
                  <a:pt x="15990" y="14175"/>
                  <a:pt x="15990" y="14175"/>
                  <a:pt x="15990" y="14175"/>
                </a:cubicBezTo>
                <a:lnTo>
                  <a:pt x="19917" y="12150"/>
                </a:lnTo>
                <a:close/>
                <a:moveTo>
                  <a:pt x="20478" y="17212"/>
                </a:moveTo>
                <a:cubicBezTo>
                  <a:pt x="20478" y="13500"/>
                  <a:pt x="20478" y="13500"/>
                  <a:pt x="20478" y="13500"/>
                </a:cubicBezTo>
                <a:cubicBezTo>
                  <a:pt x="16551" y="15525"/>
                  <a:pt x="16551" y="15525"/>
                  <a:pt x="16551" y="15525"/>
                </a:cubicBezTo>
                <a:cubicBezTo>
                  <a:pt x="16551" y="19575"/>
                  <a:pt x="16551" y="19575"/>
                  <a:pt x="16551" y="19575"/>
                </a:cubicBezTo>
                <a:lnTo>
                  <a:pt x="20478" y="17212"/>
                </a:lnTo>
                <a:close/>
              </a:path>
            </a:pathLst>
          </a:custGeom>
          <a:solidFill>
            <a:schemeClr val="bg1"/>
          </a:solidFill>
          <a:ln w="12700" cap="flat">
            <a:noFill/>
            <a:miter lim="400000"/>
          </a:ln>
          <a:effectLst/>
        </p:spPr>
        <p:txBody>
          <a:bodyPr wrap="square" lIns="91426" tIns="91426" rIns="91426" bIns="91426" numCol="1" anchor="t">
            <a:noAutofit/>
          </a:bodyPr>
          <a:lstStyle>
            <a:defPPr>
              <a:defRPr lang="en-US"/>
            </a:defPPr>
            <a:lvl1pPr marL="0" algn="l" defTabSz="1828891" rtl="0" eaLnBrk="1" latinLnBrk="0" hangingPunct="1">
              <a:defRPr sz="3600" kern="1200">
                <a:solidFill>
                  <a:schemeClr val="tx1"/>
                </a:solidFill>
                <a:latin typeface="+mn-lt"/>
                <a:ea typeface="+mn-ea"/>
                <a:cs typeface="+mn-cs"/>
              </a:defRPr>
            </a:lvl1pPr>
            <a:lvl2pPr marL="914446" algn="l" defTabSz="1828891" rtl="0" eaLnBrk="1" latinLnBrk="0" hangingPunct="1">
              <a:defRPr sz="3600" kern="1200">
                <a:solidFill>
                  <a:schemeClr val="tx1"/>
                </a:solidFill>
                <a:latin typeface="+mn-lt"/>
                <a:ea typeface="+mn-ea"/>
                <a:cs typeface="+mn-cs"/>
              </a:defRPr>
            </a:lvl2pPr>
            <a:lvl3pPr marL="1828891" algn="l" defTabSz="1828891" rtl="0" eaLnBrk="1" latinLnBrk="0" hangingPunct="1">
              <a:defRPr sz="3600" kern="1200">
                <a:solidFill>
                  <a:schemeClr val="tx1"/>
                </a:solidFill>
                <a:latin typeface="+mn-lt"/>
                <a:ea typeface="+mn-ea"/>
                <a:cs typeface="+mn-cs"/>
              </a:defRPr>
            </a:lvl3pPr>
            <a:lvl4pPr marL="2743337" algn="l" defTabSz="1828891" rtl="0" eaLnBrk="1" latinLnBrk="0" hangingPunct="1">
              <a:defRPr sz="3600" kern="1200">
                <a:solidFill>
                  <a:schemeClr val="tx1"/>
                </a:solidFill>
                <a:latin typeface="+mn-lt"/>
                <a:ea typeface="+mn-ea"/>
                <a:cs typeface="+mn-cs"/>
              </a:defRPr>
            </a:lvl4pPr>
            <a:lvl5pPr marL="3657783" algn="l" defTabSz="1828891" rtl="0" eaLnBrk="1" latinLnBrk="0" hangingPunct="1">
              <a:defRPr sz="3600" kern="1200">
                <a:solidFill>
                  <a:schemeClr val="tx1"/>
                </a:solidFill>
                <a:latin typeface="+mn-lt"/>
                <a:ea typeface="+mn-ea"/>
                <a:cs typeface="+mn-cs"/>
              </a:defRPr>
            </a:lvl5pPr>
            <a:lvl6pPr marL="4572229" algn="l" defTabSz="1828891" rtl="0" eaLnBrk="1" latinLnBrk="0" hangingPunct="1">
              <a:defRPr sz="3600" kern="1200">
                <a:solidFill>
                  <a:schemeClr val="tx1"/>
                </a:solidFill>
                <a:latin typeface="+mn-lt"/>
                <a:ea typeface="+mn-ea"/>
                <a:cs typeface="+mn-cs"/>
              </a:defRPr>
            </a:lvl6pPr>
            <a:lvl7pPr marL="5486674" algn="l" defTabSz="1828891" rtl="0" eaLnBrk="1" latinLnBrk="0" hangingPunct="1">
              <a:defRPr sz="3600" kern="1200">
                <a:solidFill>
                  <a:schemeClr val="tx1"/>
                </a:solidFill>
                <a:latin typeface="+mn-lt"/>
                <a:ea typeface="+mn-ea"/>
                <a:cs typeface="+mn-cs"/>
              </a:defRPr>
            </a:lvl7pPr>
            <a:lvl8pPr marL="6401120" algn="l" defTabSz="1828891" rtl="0" eaLnBrk="1" latinLnBrk="0" hangingPunct="1">
              <a:defRPr sz="3600" kern="1200">
                <a:solidFill>
                  <a:schemeClr val="tx1"/>
                </a:solidFill>
                <a:latin typeface="+mn-lt"/>
                <a:ea typeface="+mn-ea"/>
                <a:cs typeface="+mn-cs"/>
              </a:defRPr>
            </a:lvl8pPr>
            <a:lvl9pPr marL="7315566" algn="l" defTabSz="1828891" rtl="0" eaLnBrk="1" latinLnBrk="0" hangingPunct="1">
              <a:defRPr sz="3600" kern="1200">
                <a:solidFill>
                  <a:schemeClr val="tx1"/>
                </a:solidFill>
                <a:latin typeface="+mn-lt"/>
                <a:ea typeface="+mn-ea"/>
                <a:cs typeface="+mn-cs"/>
              </a:defRPr>
            </a:lvl9pPr>
          </a:lstStyle>
          <a:p>
            <a:pPr defTabSz="914309">
              <a:defRPr sz="2400">
                <a:solidFill>
                  <a:srgbClr val="000000"/>
                </a:solidFill>
                <a:latin typeface="Calibri"/>
                <a:ea typeface="Calibri"/>
                <a:cs typeface="Calibri"/>
                <a:sym typeface="Calibri"/>
              </a:defRPr>
            </a:pPr>
            <a:endParaRPr sz="4800" b="0">
              <a:solidFill>
                <a:srgbClr val="000000"/>
              </a:solidFill>
              <a:latin typeface="Calibri"/>
              <a:ea typeface="Calibri"/>
              <a:cs typeface="Calibri"/>
              <a:sym typeface="Calibri"/>
            </a:endParaRPr>
          </a:p>
        </p:txBody>
      </p:sp>
      <p:sp>
        <p:nvSpPr>
          <p:cNvPr id="5" name="TextBox 4"/>
          <p:cNvSpPr txBox="1"/>
          <p:nvPr/>
        </p:nvSpPr>
        <p:spPr>
          <a:xfrm rot="20600707">
            <a:off x="16519550" y="3560443"/>
            <a:ext cx="6460584" cy="1477328"/>
          </a:xfrm>
          <a:prstGeom prst="rect">
            <a:avLst/>
          </a:prstGeom>
          <a:noFill/>
        </p:spPr>
        <p:txBody>
          <a:bodyPr wrap="square" lIns="0" tIns="0" rIns="0" bIns="0" rtlCol="0">
            <a:spAutoFit/>
          </a:bodyPr>
          <a:lstStyle/>
          <a:p>
            <a:pPr algn="l" defTabSz="1828708" hangingPunct="1"/>
            <a:r>
              <a:rPr lang="ru-RU" sz="4800" b="0" dirty="0">
                <a:solidFill>
                  <a:schemeClr val="dk1"/>
                </a:solidFill>
                <a:latin typeface="Neue Machina Ultrabold" panose="00000900000000000000" pitchFamily="50" charset="-52"/>
              </a:rPr>
              <a:t>Ответы сдаются в конце раунда</a:t>
            </a:r>
          </a:p>
        </p:txBody>
      </p:sp>
      <p:sp>
        <p:nvSpPr>
          <p:cNvPr id="6" name="Oval 14"/>
          <p:cNvSpPr/>
          <p:nvPr/>
        </p:nvSpPr>
        <p:spPr>
          <a:xfrm>
            <a:off x="14841160" y="4432649"/>
            <a:ext cx="1290942" cy="1290942"/>
          </a:xfrm>
          <a:prstGeom prst="ellipse">
            <a:avLst/>
          </a:prstGeom>
          <a:solidFill>
            <a:srgbClr val="66C8FF"/>
          </a:solidFill>
          <a:ln>
            <a:noFill/>
          </a:ln>
          <a:effectLst>
            <a:outerShdw blurRad="2032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hangingPunct="1"/>
            <a:endParaRPr lang="en-US" sz="3600" b="0" kern="1200">
              <a:solidFill>
                <a:srgbClr val="FBFBFB"/>
              </a:solidFill>
              <a:latin typeface="Calibri"/>
            </a:endParaRPr>
          </a:p>
        </p:txBody>
      </p:sp>
      <p:sp>
        <p:nvSpPr>
          <p:cNvPr id="7" name="TextBox 6"/>
          <p:cNvSpPr txBox="1"/>
          <p:nvPr/>
        </p:nvSpPr>
        <p:spPr>
          <a:xfrm rot="20364278">
            <a:off x="1562194" y="8535848"/>
            <a:ext cx="5896707" cy="1477328"/>
          </a:xfrm>
          <a:prstGeom prst="rect">
            <a:avLst/>
          </a:prstGeom>
          <a:noFill/>
        </p:spPr>
        <p:txBody>
          <a:bodyPr wrap="square" lIns="0" tIns="0" rIns="0" bIns="0" rtlCol="0">
            <a:spAutoFit/>
          </a:bodyPr>
          <a:lstStyle/>
          <a:p>
            <a:pPr algn="r" defTabSz="1828708" hangingPunct="1"/>
            <a:r>
              <a:rPr lang="ru-RU" sz="4800" b="0" dirty="0">
                <a:solidFill>
                  <a:schemeClr val="dk1"/>
                </a:solidFill>
                <a:latin typeface="Neue Machina Ultrabold" panose="00000900000000000000" pitchFamily="50" charset="-52"/>
              </a:rPr>
              <a:t>4 раунда </a:t>
            </a:r>
            <a:endParaRPr lang="en-US" sz="4800" b="0" dirty="0">
              <a:solidFill>
                <a:schemeClr val="dk1"/>
              </a:solidFill>
              <a:latin typeface="Neue Machina Ultrabold" panose="00000900000000000000" pitchFamily="50" charset="-52"/>
            </a:endParaRPr>
          </a:p>
          <a:p>
            <a:pPr algn="r" defTabSz="1828708" hangingPunct="1"/>
            <a:r>
              <a:rPr lang="ru-RU" sz="4800" b="0" dirty="0">
                <a:solidFill>
                  <a:schemeClr val="dk1"/>
                </a:solidFill>
                <a:latin typeface="Neue Machina Ultrabold" panose="00000900000000000000" pitchFamily="50" charset="-52"/>
              </a:rPr>
              <a:t>по 5 вопросов</a:t>
            </a:r>
          </a:p>
        </p:txBody>
      </p:sp>
      <p:sp>
        <p:nvSpPr>
          <p:cNvPr id="8" name="Oval 18"/>
          <p:cNvSpPr/>
          <p:nvPr/>
        </p:nvSpPr>
        <p:spPr>
          <a:xfrm>
            <a:off x="7643715" y="7358510"/>
            <a:ext cx="1290942" cy="1290942"/>
          </a:xfrm>
          <a:prstGeom prst="ellipse">
            <a:avLst/>
          </a:prstGeom>
          <a:solidFill>
            <a:srgbClr val="EE7D00"/>
          </a:solidFill>
          <a:ln>
            <a:noFill/>
          </a:ln>
          <a:effectLst>
            <a:outerShdw blurRad="2032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hangingPunct="1"/>
            <a:endParaRPr lang="en-US" sz="3600" b="0" kern="1200">
              <a:solidFill>
                <a:srgbClr val="FBFBFB"/>
              </a:solidFill>
              <a:latin typeface="Calibri"/>
            </a:endParaRPr>
          </a:p>
        </p:txBody>
      </p:sp>
      <p:sp>
        <p:nvSpPr>
          <p:cNvPr id="9" name="TextBox 8"/>
          <p:cNvSpPr txBox="1"/>
          <p:nvPr/>
        </p:nvSpPr>
        <p:spPr>
          <a:xfrm rot="20278433">
            <a:off x="10079762" y="11578285"/>
            <a:ext cx="5653342" cy="1477328"/>
          </a:xfrm>
          <a:prstGeom prst="rect">
            <a:avLst/>
          </a:prstGeom>
          <a:noFill/>
        </p:spPr>
        <p:txBody>
          <a:bodyPr wrap="square" lIns="0" tIns="0" rIns="0" bIns="0" rtlCol="0">
            <a:spAutoFit/>
          </a:bodyPr>
          <a:lstStyle/>
          <a:p>
            <a:pPr algn="r" defTabSz="1828708" hangingPunct="1"/>
            <a:r>
              <a:rPr lang="ru-RU" sz="4800" b="0" dirty="0">
                <a:solidFill>
                  <a:schemeClr val="dk1"/>
                </a:solidFill>
                <a:latin typeface="Neue Machina Ultrabold" panose="00000900000000000000" pitchFamily="50" charset="-52"/>
              </a:rPr>
              <a:t>60 секунд </a:t>
            </a:r>
            <a:endParaRPr lang="en-US" sz="4800" b="0" dirty="0">
              <a:solidFill>
                <a:schemeClr val="dk1"/>
              </a:solidFill>
              <a:latin typeface="Neue Machina Ultrabold" panose="00000900000000000000" pitchFamily="50" charset="-52"/>
            </a:endParaRPr>
          </a:p>
          <a:p>
            <a:pPr algn="r" defTabSz="1828708" hangingPunct="1"/>
            <a:r>
              <a:rPr lang="ru-RU" sz="4800" b="0" dirty="0">
                <a:solidFill>
                  <a:schemeClr val="dk1"/>
                </a:solidFill>
                <a:latin typeface="Neue Machina Ultrabold" panose="00000900000000000000" pitchFamily="50" charset="-52"/>
              </a:rPr>
              <a:t>на 1 вопрос</a:t>
            </a:r>
          </a:p>
        </p:txBody>
      </p:sp>
      <p:sp>
        <p:nvSpPr>
          <p:cNvPr id="10" name="Oval 22"/>
          <p:cNvSpPr/>
          <p:nvPr/>
        </p:nvSpPr>
        <p:spPr>
          <a:xfrm>
            <a:off x="11371572" y="10859215"/>
            <a:ext cx="1290942" cy="1290942"/>
          </a:xfrm>
          <a:prstGeom prst="ellipse">
            <a:avLst/>
          </a:prstGeom>
          <a:solidFill>
            <a:srgbClr val="009656"/>
          </a:solidFill>
          <a:ln>
            <a:noFill/>
          </a:ln>
          <a:effectLst>
            <a:outerShdw blurRad="2032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hangingPunct="1"/>
            <a:endParaRPr lang="en-US" sz="3600" b="0" kern="1200">
              <a:solidFill>
                <a:srgbClr val="FBFBFB"/>
              </a:solidFill>
              <a:latin typeface="Calibri"/>
            </a:endParaRPr>
          </a:p>
        </p:txBody>
      </p:sp>
      <p:sp>
        <p:nvSpPr>
          <p:cNvPr id="11" name="TextBox 10"/>
          <p:cNvSpPr txBox="1"/>
          <p:nvPr/>
        </p:nvSpPr>
        <p:spPr>
          <a:xfrm rot="20566698">
            <a:off x="16953175" y="6895985"/>
            <a:ext cx="6412966" cy="2215991"/>
          </a:xfrm>
          <a:prstGeom prst="rect">
            <a:avLst/>
          </a:prstGeom>
          <a:noFill/>
        </p:spPr>
        <p:txBody>
          <a:bodyPr wrap="square" lIns="0" tIns="0" rIns="0" bIns="0" rtlCol="0">
            <a:spAutoFit/>
          </a:bodyPr>
          <a:lstStyle/>
          <a:p>
            <a:pPr algn="l" defTabSz="1828708" hangingPunct="1"/>
            <a:r>
              <a:rPr lang="ru-RU" sz="4800" b="0" dirty="0">
                <a:solidFill>
                  <a:schemeClr val="dk1"/>
                </a:solidFill>
                <a:latin typeface="Neue Machina Ultrabold" panose="00000900000000000000" pitchFamily="50" charset="-52"/>
              </a:rPr>
              <a:t>Пользоваться любыми гаджетами запрещено!</a:t>
            </a:r>
          </a:p>
        </p:txBody>
      </p:sp>
      <p:sp>
        <p:nvSpPr>
          <p:cNvPr id="12" name="Oval 30"/>
          <p:cNvSpPr/>
          <p:nvPr/>
        </p:nvSpPr>
        <p:spPr>
          <a:xfrm>
            <a:off x="15477947" y="8541252"/>
            <a:ext cx="1290942" cy="1290942"/>
          </a:xfrm>
          <a:prstGeom prst="ellipse">
            <a:avLst/>
          </a:prstGeom>
          <a:solidFill>
            <a:srgbClr val="31B7BB"/>
          </a:solidFill>
          <a:ln>
            <a:noFill/>
          </a:ln>
          <a:effectLst>
            <a:outerShdw blurRad="2032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hangingPunct="1"/>
            <a:endParaRPr lang="en-US" sz="3600" b="0" kern="1200">
              <a:solidFill>
                <a:srgbClr val="FBFBFB"/>
              </a:solidFill>
              <a:latin typeface="Calibri"/>
            </a:endParaRPr>
          </a:p>
        </p:txBody>
      </p:sp>
      <p:sp>
        <p:nvSpPr>
          <p:cNvPr id="13" name="TextBox 12"/>
          <p:cNvSpPr txBox="1"/>
          <p:nvPr/>
        </p:nvSpPr>
        <p:spPr>
          <a:xfrm>
            <a:off x="8693950" y="1791515"/>
            <a:ext cx="7029168" cy="1313116"/>
          </a:xfrm>
          <a:prstGeom prst="rect">
            <a:avLst/>
          </a:prstGeom>
          <a:noFill/>
        </p:spPr>
        <p:txBody>
          <a:bodyPr wrap="none" lIns="0" tIns="0" rIns="0" bIns="0" rtlCol="0">
            <a:spAutoFit/>
          </a:bodyPr>
          <a:lstStyle/>
          <a:p>
            <a:pPr defTabSz="1828708" hangingPunct="1"/>
            <a:r>
              <a:rPr lang="ru-RU" sz="8533" dirty="0">
                <a:solidFill>
                  <a:srgbClr val="7359A2"/>
                </a:solidFill>
                <a:latin typeface="Neue Machina Ultrabold" panose="00000900000000000000" pitchFamily="50" charset="-52"/>
                <a:ea typeface="Montserrat"/>
                <a:cs typeface="Montserrat"/>
                <a:sym typeface="Helvetica Neue Medium"/>
              </a:rPr>
              <a:t>Правила </a:t>
            </a:r>
            <a:r>
              <a:rPr lang="ru-RU" sz="8533" dirty="0" err="1">
                <a:solidFill>
                  <a:srgbClr val="7359A2"/>
                </a:solidFill>
                <a:latin typeface="Neue Machina Ultrabold" panose="00000900000000000000" pitchFamily="50" charset="-52"/>
                <a:ea typeface="Montserrat"/>
                <a:cs typeface="Montserrat"/>
                <a:sym typeface="Helvetica Neue Medium"/>
              </a:rPr>
              <a:t>квиза</a:t>
            </a:r>
            <a:endParaRPr lang="en-US" sz="8533" dirty="0">
              <a:solidFill>
                <a:srgbClr val="7359A2"/>
              </a:solidFill>
              <a:latin typeface="Neue Machina Ultrabold" panose="00000900000000000000" pitchFamily="50" charset="-52"/>
              <a:ea typeface="Montserrat"/>
              <a:cs typeface="Montserrat"/>
              <a:sym typeface="Helvetica Neue Medium"/>
            </a:endParaRPr>
          </a:p>
        </p:txBody>
      </p:sp>
      <p:sp>
        <p:nvSpPr>
          <p:cNvPr id="24" name="Shape 5751"/>
          <p:cNvSpPr/>
          <p:nvPr/>
        </p:nvSpPr>
        <p:spPr>
          <a:xfrm>
            <a:off x="8091904" y="7735528"/>
            <a:ext cx="539930" cy="500335"/>
          </a:xfrm>
          <a:custGeom>
            <a:avLst/>
            <a:gdLst/>
            <a:ahLst/>
            <a:cxnLst>
              <a:cxn ang="0">
                <a:pos x="wd2" y="hd2"/>
              </a:cxn>
              <a:cxn ang="5400000">
                <a:pos x="wd2" y="hd2"/>
              </a:cxn>
              <a:cxn ang="10800000">
                <a:pos x="wd2" y="hd2"/>
              </a:cxn>
              <a:cxn ang="16200000">
                <a:pos x="wd2" y="hd2"/>
              </a:cxn>
            </a:cxnLst>
            <a:rect l="0" t="0" r="r" b="b"/>
            <a:pathLst>
              <a:path w="21600" h="21600" extrusionOk="0">
                <a:moveTo>
                  <a:pt x="19343" y="17829"/>
                </a:moveTo>
                <a:cubicBezTo>
                  <a:pt x="17731" y="17829"/>
                  <a:pt x="17409" y="16457"/>
                  <a:pt x="15797" y="16457"/>
                </a:cubicBezTo>
                <a:cubicBezTo>
                  <a:pt x="14830" y="16457"/>
                  <a:pt x="14507" y="17143"/>
                  <a:pt x="14507" y="18171"/>
                </a:cubicBezTo>
                <a:cubicBezTo>
                  <a:pt x="14507" y="19200"/>
                  <a:pt x="14830" y="20229"/>
                  <a:pt x="14830" y="21257"/>
                </a:cubicBezTo>
                <a:cubicBezTo>
                  <a:pt x="14830" y="21257"/>
                  <a:pt x="14830" y="21257"/>
                  <a:pt x="14830" y="21257"/>
                </a:cubicBezTo>
                <a:cubicBezTo>
                  <a:pt x="14830" y="21257"/>
                  <a:pt x="14507" y="21257"/>
                  <a:pt x="14507" y="21257"/>
                </a:cubicBezTo>
                <a:cubicBezTo>
                  <a:pt x="13218" y="21257"/>
                  <a:pt x="11606" y="21600"/>
                  <a:pt x="10316" y="21600"/>
                </a:cubicBezTo>
                <a:cubicBezTo>
                  <a:pt x="9349" y="21600"/>
                  <a:pt x="8382" y="21257"/>
                  <a:pt x="8382" y="20229"/>
                </a:cubicBezTo>
                <a:cubicBezTo>
                  <a:pt x="8382" y="18514"/>
                  <a:pt x="9994" y="18171"/>
                  <a:pt x="9994" y="16457"/>
                </a:cubicBezTo>
                <a:cubicBezTo>
                  <a:pt x="9994" y="15086"/>
                  <a:pt x="8704" y="14057"/>
                  <a:pt x="7415" y="14057"/>
                </a:cubicBezTo>
                <a:cubicBezTo>
                  <a:pt x="6125" y="14057"/>
                  <a:pt x="4836" y="15086"/>
                  <a:pt x="4836" y="16457"/>
                </a:cubicBezTo>
                <a:cubicBezTo>
                  <a:pt x="4836" y="18171"/>
                  <a:pt x="6125" y="19200"/>
                  <a:pt x="6125" y="19886"/>
                </a:cubicBezTo>
                <a:cubicBezTo>
                  <a:pt x="6125" y="20571"/>
                  <a:pt x="5803" y="20914"/>
                  <a:pt x="5481" y="21257"/>
                </a:cubicBezTo>
                <a:cubicBezTo>
                  <a:pt x="5158" y="21600"/>
                  <a:pt x="4513" y="21600"/>
                  <a:pt x="4191" y="21600"/>
                </a:cubicBezTo>
                <a:cubicBezTo>
                  <a:pt x="2901" y="21600"/>
                  <a:pt x="1934" y="21600"/>
                  <a:pt x="967" y="21257"/>
                </a:cubicBezTo>
                <a:cubicBezTo>
                  <a:pt x="645" y="21257"/>
                  <a:pt x="322" y="21257"/>
                  <a:pt x="0" y="21257"/>
                </a:cubicBezTo>
                <a:cubicBezTo>
                  <a:pt x="0" y="21257"/>
                  <a:pt x="0" y="21257"/>
                  <a:pt x="0" y="21257"/>
                </a:cubicBezTo>
                <a:cubicBezTo>
                  <a:pt x="0" y="21257"/>
                  <a:pt x="0" y="21257"/>
                  <a:pt x="0" y="21257"/>
                </a:cubicBezTo>
                <a:cubicBezTo>
                  <a:pt x="0" y="7200"/>
                  <a:pt x="0" y="7200"/>
                  <a:pt x="0" y="7200"/>
                </a:cubicBezTo>
                <a:cubicBezTo>
                  <a:pt x="0" y="7200"/>
                  <a:pt x="645" y="7200"/>
                  <a:pt x="967" y="7200"/>
                </a:cubicBezTo>
                <a:cubicBezTo>
                  <a:pt x="1934" y="7543"/>
                  <a:pt x="2901" y="7543"/>
                  <a:pt x="4191" y="7543"/>
                </a:cubicBezTo>
                <a:cubicBezTo>
                  <a:pt x="4513" y="7543"/>
                  <a:pt x="5158" y="7543"/>
                  <a:pt x="5481" y="7200"/>
                </a:cubicBezTo>
                <a:cubicBezTo>
                  <a:pt x="5803" y="6857"/>
                  <a:pt x="6125" y="6514"/>
                  <a:pt x="6125" y="5829"/>
                </a:cubicBezTo>
                <a:cubicBezTo>
                  <a:pt x="6125" y="5143"/>
                  <a:pt x="4836" y="4114"/>
                  <a:pt x="4836" y="2400"/>
                </a:cubicBezTo>
                <a:cubicBezTo>
                  <a:pt x="4836" y="1029"/>
                  <a:pt x="6125" y="0"/>
                  <a:pt x="7415" y="0"/>
                </a:cubicBezTo>
                <a:cubicBezTo>
                  <a:pt x="8704" y="0"/>
                  <a:pt x="9994" y="1029"/>
                  <a:pt x="9994" y="2400"/>
                </a:cubicBezTo>
                <a:cubicBezTo>
                  <a:pt x="9994" y="4114"/>
                  <a:pt x="8382" y="4457"/>
                  <a:pt x="8382" y="6171"/>
                </a:cubicBezTo>
                <a:cubicBezTo>
                  <a:pt x="8382" y="7200"/>
                  <a:pt x="9349" y="7543"/>
                  <a:pt x="10316" y="7543"/>
                </a:cubicBezTo>
                <a:cubicBezTo>
                  <a:pt x="11928" y="7543"/>
                  <a:pt x="13218" y="7200"/>
                  <a:pt x="14830" y="7200"/>
                </a:cubicBezTo>
                <a:cubicBezTo>
                  <a:pt x="14830" y="7200"/>
                  <a:pt x="14830" y="7200"/>
                  <a:pt x="14830" y="7200"/>
                </a:cubicBezTo>
                <a:cubicBezTo>
                  <a:pt x="14830" y="7200"/>
                  <a:pt x="14830" y="7886"/>
                  <a:pt x="14830" y="8229"/>
                </a:cubicBezTo>
                <a:cubicBezTo>
                  <a:pt x="14507" y="9257"/>
                  <a:pt x="14507" y="10286"/>
                  <a:pt x="14507" y="11657"/>
                </a:cubicBezTo>
                <a:cubicBezTo>
                  <a:pt x="14507" y="12000"/>
                  <a:pt x="14507" y="12686"/>
                  <a:pt x="14830" y="13029"/>
                </a:cubicBezTo>
                <a:cubicBezTo>
                  <a:pt x="15152" y="13371"/>
                  <a:pt x="15475" y="13714"/>
                  <a:pt x="16119" y="13714"/>
                </a:cubicBezTo>
                <a:cubicBezTo>
                  <a:pt x="16764" y="13714"/>
                  <a:pt x="17731" y="12343"/>
                  <a:pt x="19343" y="12343"/>
                </a:cubicBezTo>
                <a:cubicBezTo>
                  <a:pt x="20633" y="12343"/>
                  <a:pt x="21600" y="13714"/>
                  <a:pt x="21600" y="15086"/>
                </a:cubicBezTo>
                <a:cubicBezTo>
                  <a:pt x="21600" y="16800"/>
                  <a:pt x="20633" y="17829"/>
                  <a:pt x="19343" y="17829"/>
                </a:cubicBezTo>
                <a:close/>
              </a:path>
            </a:pathLst>
          </a:custGeom>
          <a:solidFill>
            <a:schemeClr val="bg1"/>
          </a:solidFill>
          <a:ln w="12700" cap="flat">
            <a:noFill/>
            <a:miter lim="400000"/>
          </a:ln>
          <a:effectLst/>
        </p:spPr>
        <p:txBody>
          <a:bodyPr wrap="square" lIns="182852" tIns="182852" rIns="182852" bIns="182852" numCol="1" anchor="t">
            <a:noAutofit/>
          </a:bodyPr>
          <a:lstStyle>
            <a:defPPr>
              <a:defRPr lang="en-US"/>
            </a:defPPr>
            <a:lvl1pPr marL="0" algn="l" defTabSz="1828891" rtl="0" eaLnBrk="1" latinLnBrk="0" hangingPunct="1">
              <a:defRPr sz="3600" kern="1200">
                <a:solidFill>
                  <a:schemeClr val="tx1"/>
                </a:solidFill>
                <a:latin typeface="+mn-lt"/>
                <a:ea typeface="+mn-ea"/>
                <a:cs typeface="+mn-cs"/>
              </a:defRPr>
            </a:lvl1pPr>
            <a:lvl2pPr marL="914446" algn="l" defTabSz="1828891" rtl="0" eaLnBrk="1" latinLnBrk="0" hangingPunct="1">
              <a:defRPr sz="3600" kern="1200">
                <a:solidFill>
                  <a:schemeClr val="tx1"/>
                </a:solidFill>
                <a:latin typeface="+mn-lt"/>
                <a:ea typeface="+mn-ea"/>
                <a:cs typeface="+mn-cs"/>
              </a:defRPr>
            </a:lvl2pPr>
            <a:lvl3pPr marL="1828891" algn="l" defTabSz="1828891" rtl="0" eaLnBrk="1" latinLnBrk="0" hangingPunct="1">
              <a:defRPr sz="3600" kern="1200">
                <a:solidFill>
                  <a:schemeClr val="tx1"/>
                </a:solidFill>
                <a:latin typeface="+mn-lt"/>
                <a:ea typeface="+mn-ea"/>
                <a:cs typeface="+mn-cs"/>
              </a:defRPr>
            </a:lvl3pPr>
            <a:lvl4pPr marL="2743337" algn="l" defTabSz="1828891" rtl="0" eaLnBrk="1" latinLnBrk="0" hangingPunct="1">
              <a:defRPr sz="3600" kern="1200">
                <a:solidFill>
                  <a:schemeClr val="tx1"/>
                </a:solidFill>
                <a:latin typeface="+mn-lt"/>
                <a:ea typeface="+mn-ea"/>
                <a:cs typeface="+mn-cs"/>
              </a:defRPr>
            </a:lvl4pPr>
            <a:lvl5pPr marL="3657783" algn="l" defTabSz="1828891" rtl="0" eaLnBrk="1" latinLnBrk="0" hangingPunct="1">
              <a:defRPr sz="3600" kern="1200">
                <a:solidFill>
                  <a:schemeClr val="tx1"/>
                </a:solidFill>
                <a:latin typeface="+mn-lt"/>
                <a:ea typeface="+mn-ea"/>
                <a:cs typeface="+mn-cs"/>
              </a:defRPr>
            </a:lvl5pPr>
            <a:lvl6pPr marL="4572229" algn="l" defTabSz="1828891" rtl="0" eaLnBrk="1" latinLnBrk="0" hangingPunct="1">
              <a:defRPr sz="3600" kern="1200">
                <a:solidFill>
                  <a:schemeClr val="tx1"/>
                </a:solidFill>
                <a:latin typeface="+mn-lt"/>
                <a:ea typeface="+mn-ea"/>
                <a:cs typeface="+mn-cs"/>
              </a:defRPr>
            </a:lvl6pPr>
            <a:lvl7pPr marL="5486674" algn="l" defTabSz="1828891" rtl="0" eaLnBrk="1" latinLnBrk="0" hangingPunct="1">
              <a:defRPr sz="3600" kern="1200">
                <a:solidFill>
                  <a:schemeClr val="tx1"/>
                </a:solidFill>
                <a:latin typeface="+mn-lt"/>
                <a:ea typeface="+mn-ea"/>
                <a:cs typeface="+mn-cs"/>
              </a:defRPr>
            </a:lvl7pPr>
            <a:lvl8pPr marL="6401120" algn="l" defTabSz="1828891" rtl="0" eaLnBrk="1" latinLnBrk="0" hangingPunct="1">
              <a:defRPr sz="3600" kern="1200">
                <a:solidFill>
                  <a:schemeClr val="tx1"/>
                </a:solidFill>
                <a:latin typeface="+mn-lt"/>
                <a:ea typeface="+mn-ea"/>
                <a:cs typeface="+mn-cs"/>
              </a:defRPr>
            </a:lvl8pPr>
            <a:lvl9pPr marL="7315566" algn="l" defTabSz="1828891" rtl="0" eaLnBrk="1" latinLnBrk="0" hangingPunct="1">
              <a:defRPr sz="3600" kern="1200">
                <a:solidFill>
                  <a:schemeClr val="tx1"/>
                </a:solidFill>
                <a:latin typeface="+mn-lt"/>
                <a:ea typeface="+mn-ea"/>
                <a:cs typeface="+mn-cs"/>
              </a:defRPr>
            </a:lvl9pPr>
          </a:lstStyle>
          <a:p>
            <a:pPr defTabSz="1828617">
              <a:defRPr sz="2400">
                <a:solidFill>
                  <a:srgbClr val="000000"/>
                </a:solidFill>
                <a:latin typeface="Calibri"/>
                <a:ea typeface="Calibri"/>
                <a:cs typeface="Calibri"/>
                <a:sym typeface="Calibri"/>
              </a:defRPr>
            </a:pPr>
            <a:endParaRPr sz="9599" b="0" dirty="0">
              <a:solidFill>
                <a:srgbClr val="000000"/>
              </a:solidFill>
              <a:latin typeface="Calibri"/>
              <a:ea typeface="Calibri"/>
              <a:cs typeface="Calibri"/>
              <a:sym typeface="Calibri"/>
            </a:endParaRPr>
          </a:p>
        </p:txBody>
      </p:sp>
      <p:sp>
        <p:nvSpPr>
          <p:cNvPr id="25" name="Shape 5229"/>
          <p:cNvSpPr/>
          <p:nvPr/>
        </p:nvSpPr>
        <p:spPr>
          <a:xfrm>
            <a:off x="11905896" y="11254518"/>
            <a:ext cx="539930" cy="500335"/>
          </a:xfrm>
          <a:custGeom>
            <a:avLst/>
            <a:gdLst/>
            <a:ahLst/>
            <a:cxnLst>
              <a:cxn ang="0">
                <a:pos x="wd2" y="hd2"/>
              </a:cxn>
              <a:cxn ang="5400000">
                <a:pos x="wd2" y="hd2"/>
              </a:cxn>
              <a:cxn ang="10800000">
                <a:pos x="wd2" y="hd2"/>
              </a:cxn>
              <a:cxn ang="16200000">
                <a:pos x="wd2" y="hd2"/>
              </a:cxn>
            </a:cxnLst>
            <a:rect l="0" t="0" r="r" b="b"/>
            <a:pathLst>
              <a:path w="21600" h="21600" extrusionOk="0">
                <a:moveTo>
                  <a:pt x="20136" y="18562"/>
                </a:moveTo>
                <a:cubicBezTo>
                  <a:pt x="14278" y="18562"/>
                  <a:pt x="14278" y="18562"/>
                  <a:pt x="14278" y="18562"/>
                </a:cubicBezTo>
                <a:cubicBezTo>
                  <a:pt x="14278" y="20250"/>
                  <a:pt x="12814" y="21600"/>
                  <a:pt x="10983" y="21600"/>
                </a:cubicBezTo>
                <a:cubicBezTo>
                  <a:pt x="9153" y="21600"/>
                  <a:pt x="7688" y="20250"/>
                  <a:pt x="7688" y="18562"/>
                </a:cubicBezTo>
                <a:cubicBezTo>
                  <a:pt x="1831" y="18562"/>
                  <a:pt x="1831" y="18562"/>
                  <a:pt x="1831" y="18562"/>
                </a:cubicBezTo>
                <a:cubicBezTo>
                  <a:pt x="732" y="18562"/>
                  <a:pt x="0" y="17887"/>
                  <a:pt x="0" y="16875"/>
                </a:cubicBezTo>
                <a:cubicBezTo>
                  <a:pt x="1831" y="15525"/>
                  <a:pt x="4027" y="12825"/>
                  <a:pt x="4027" y="6750"/>
                </a:cubicBezTo>
                <a:cubicBezTo>
                  <a:pt x="4027" y="4388"/>
                  <a:pt x="6224" y="2025"/>
                  <a:pt x="9885" y="1688"/>
                </a:cubicBezTo>
                <a:cubicBezTo>
                  <a:pt x="9519" y="1350"/>
                  <a:pt x="9519" y="1350"/>
                  <a:pt x="9519" y="1013"/>
                </a:cubicBezTo>
                <a:cubicBezTo>
                  <a:pt x="9519" y="338"/>
                  <a:pt x="10251" y="0"/>
                  <a:pt x="10983" y="0"/>
                </a:cubicBezTo>
                <a:cubicBezTo>
                  <a:pt x="11715" y="0"/>
                  <a:pt x="12081" y="338"/>
                  <a:pt x="12081" y="1013"/>
                </a:cubicBezTo>
                <a:cubicBezTo>
                  <a:pt x="12081" y="1350"/>
                  <a:pt x="12081" y="1350"/>
                  <a:pt x="12081" y="1688"/>
                </a:cubicBezTo>
                <a:cubicBezTo>
                  <a:pt x="15376" y="2025"/>
                  <a:pt x="17573" y="4388"/>
                  <a:pt x="17573" y="6750"/>
                </a:cubicBezTo>
                <a:cubicBezTo>
                  <a:pt x="17573" y="12825"/>
                  <a:pt x="19769" y="15525"/>
                  <a:pt x="21600" y="16875"/>
                </a:cubicBezTo>
                <a:cubicBezTo>
                  <a:pt x="21600" y="17887"/>
                  <a:pt x="20868" y="18562"/>
                  <a:pt x="20136" y="18562"/>
                </a:cubicBezTo>
                <a:close/>
                <a:moveTo>
                  <a:pt x="10983" y="20250"/>
                </a:moveTo>
                <a:cubicBezTo>
                  <a:pt x="9885" y="20250"/>
                  <a:pt x="9153" y="19237"/>
                  <a:pt x="9153" y="18562"/>
                </a:cubicBezTo>
                <a:cubicBezTo>
                  <a:pt x="9153" y="18225"/>
                  <a:pt x="8786" y="18225"/>
                  <a:pt x="8786" y="18225"/>
                </a:cubicBezTo>
                <a:cubicBezTo>
                  <a:pt x="8786" y="18225"/>
                  <a:pt x="8420" y="18225"/>
                  <a:pt x="8420" y="18562"/>
                </a:cubicBezTo>
                <a:cubicBezTo>
                  <a:pt x="8420" y="19575"/>
                  <a:pt x="9519" y="20587"/>
                  <a:pt x="10983" y="20587"/>
                </a:cubicBezTo>
                <a:cubicBezTo>
                  <a:pt x="10983" y="20587"/>
                  <a:pt x="10983" y="20587"/>
                  <a:pt x="10983" y="20250"/>
                </a:cubicBezTo>
                <a:cubicBezTo>
                  <a:pt x="10983" y="20250"/>
                  <a:pt x="10983" y="20250"/>
                  <a:pt x="10983" y="20250"/>
                </a:cubicBezTo>
                <a:close/>
              </a:path>
            </a:pathLst>
          </a:custGeom>
          <a:solidFill>
            <a:schemeClr val="bg1"/>
          </a:solidFill>
          <a:ln w="12700" cap="flat">
            <a:noFill/>
            <a:miter lim="400000"/>
          </a:ln>
          <a:effectLst/>
        </p:spPr>
        <p:txBody>
          <a:bodyPr wrap="square" lIns="182852" tIns="182852" rIns="182852" bIns="182852" numCol="1" anchor="t">
            <a:noAutofit/>
          </a:bodyPr>
          <a:lstStyle>
            <a:defPPr>
              <a:defRPr lang="en-US"/>
            </a:defPPr>
            <a:lvl1pPr marL="0" algn="l" defTabSz="1828891" rtl="0" eaLnBrk="1" latinLnBrk="0" hangingPunct="1">
              <a:defRPr sz="3600" kern="1200">
                <a:solidFill>
                  <a:schemeClr val="tx1"/>
                </a:solidFill>
                <a:latin typeface="+mn-lt"/>
                <a:ea typeface="+mn-ea"/>
                <a:cs typeface="+mn-cs"/>
              </a:defRPr>
            </a:lvl1pPr>
            <a:lvl2pPr marL="914446" algn="l" defTabSz="1828891" rtl="0" eaLnBrk="1" latinLnBrk="0" hangingPunct="1">
              <a:defRPr sz="3600" kern="1200">
                <a:solidFill>
                  <a:schemeClr val="tx1"/>
                </a:solidFill>
                <a:latin typeface="+mn-lt"/>
                <a:ea typeface="+mn-ea"/>
                <a:cs typeface="+mn-cs"/>
              </a:defRPr>
            </a:lvl2pPr>
            <a:lvl3pPr marL="1828891" algn="l" defTabSz="1828891" rtl="0" eaLnBrk="1" latinLnBrk="0" hangingPunct="1">
              <a:defRPr sz="3600" kern="1200">
                <a:solidFill>
                  <a:schemeClr val="tx1"/>
                </a:solidFill>
                <a:latin typeface="+mn-lt"/>
                <a:ea typeface="+mn-ea"/>
                <a:cs typeface="+mn-cs"/>
              </a:defRPr>
            </a:lvl3pPr>
            <a:lvl4pPr marL="2743337" algn="l" defTabSz="1828891" rtl="0" eaLnBrk="1" latinLnBrk="0" hangingPunct="1">
              <a:defRPr sz="3600" kern="1200">
                <a:solidFill>
                  <a:schemeClr val="tx1"/>
                </a:solidFill>
                <a:latin typeface="+mn-lt"/>
                <a:ea typeface="+mn-ea"/>
                <a:cs typeface="+mn-cs"/>
              </a:defRPr>
            </a:lvl4pPr>
            <a:lvl5pPr marL="3657783" algn="l" defTabSz="1828891" rtl="0" eaLnBrk="1" latinLnBrk="0" hangingPunct="1">
              <a:defRPr sz="3600" kern="1200">
                <a:solidFill>
                  <a:schemeClr val="tx1"/>
                </a:solidFill>
                <a:latin typeface="+mn-lt"/>
                <a:ea typeface="+mn-ea"/>
                <a:cs typeface="+mn-cs"/>
              </a:defRPr>
            </a:lvl5pPr>
            <a:lvl6pPr marL="4572229" algn="l" defTabSz="1828891" rtl="0" eaLnBrk="1" latinLnBrk="0" hangingPunct="1">
              <a:defRPr sz="3600" kern="1200">
                <a:solidFill>
                  <a:schemeClr val="tx1"/>
                </a:solidFill>
                <a:latin typeface="+mn-lt"/>
                <a:ea typeface="+mn-ea"/>
                <a:cs typeface="+mn-cs"/>
              </a:defRPr>
            </a:lvl6pPr>
            <a:lvl7pPr marL="5486674" algn="l" defTabSz="1828891" rtl="0" eaLnBrk="1" latinLnBrk="0" hangingPunct="1">
              <a:defRPr sz="3600" kern="1200">
                <a:solidFill>
                  <a:schemeClr val="tx1"/>
                </a:solidFill>
                <a:latin typeface="+mn-lt"/>
                <a:ea typeface="+mn-ea"/>
                <a:cs typeface="+mn-cs"/>
              </a:defRPr>
            </a:lvl7pPr>
            <a:lvl8pPr marL="6401120" algn="l" defTabSz="1828891" rtl="0" eaLnBrk="1" latinLnBrk="0" hangingPunct="1">
              <a:defRPr sz="3600" kern="1200">
                <a:solidFill>
                  <a:schemeClr val="tx1"/>
                </a:solidFill>
                <a:latin typeface="+mn-lt"/>
                <a:ea typeface="+mn-ea"/>
                <a:cs typeface="+mn-cs"/>
              </a:defRPr>
            </a:lvl8pPr>
            <a:lvl9pPr marL="7315566" algn="l" defTabSz="1828891" rtl="0" eaLnBrk="1" latinLnBrk="0" hangingPunct="1">
              <a:defRPr sz="3600" kern="1200">
                <a:solidFill>
                  <a:schemeClr val="tx1"/>
                </a:solidFill>
                <a:latin typeface="+mn-lt"/>
                <a:ea typeface="+mn-ea"/>
                <a:cs typeface="+mn-cs"/>
              </a:defRPr>
            </a:lvl9pPr>
          </a:lstStyle>
          <a:p>
            <a:pPr defTabSz="1828617">
              <a:defRPr sz="2400">
                <a:solidFill>
                  <a:srgbClr val="000000"/>
                </a:solidFill>
                <a:latin typeface="Calibri"/>
                <a:ea typeface="Calibri"/>
                <a:cs typeface="Calibri"/>
                <a:sym typeface="Calibri"/>
              </a:defRPr>
            </a:pPr>
            <a:endParaRPr sz="9599" b="0">
              <a:solidFill>
                <a:srgbClr val="000000"/>
              </a:solidFill>
              <a:latin typeface="Calibri"/>
              <a:ea typeface="Calibri"/>
              <a:cs typeface="Calibri"/>
              <a:sym typeface="Calibri"/>
            </a:endParaRPr>
          </a:p>
        </p:txBody>
      </p:sp>
      <p:sp>
        <p:nvSpPr>
          <p:cNvPr id="26" name="Shape 5277"/>
          <p:cNvSpPr/>
          <p:nvPr/>
        </p:nvSpPr>
        <p:spPr>
          <a:xfrm>
            <a:off x="15298281" y="4907226"/>
            <a:ext cx="505534" cy="399260"/>
          </a:xfrm>
          <a:custGeom>
            <a:avLst/>
            <a:gdLst/>
            <a:ahLst/>
            <a:cxnLst>
              <a:cxn ang="0">
                <a:pos x="wd2" y="hd2"/>
              </a:cxn>
              <a:cxn ang="5400000">
                <a:pos x="wd2" y="hd2"/>
              </a:cxn>
              <a:cxn ang="10800000">
                <a:pos x="wd2" y="hd2"/>
              </a:cxn>
              <a:cxn ang="16200000">
                <a:pos x="wd2" y="hd2"/>
              </a:cxn>
            </a:cxnLst>
            <a:rect l="0" t="0" r="r" b="b"/>
            <a:pathLst>
              <a:path w="21431" h="21388" extrusionOk="0">
                <a:moveTo>
                  <a:pt x="16875" y="17153"/>
                </a:moveTo>
                <a:cubicBezTo>
                  <a:pt x="16875" y="19270"/>
                  <a:pt x="15187" y="21388"/>
                  <a:pt x="13500" y="21388"/>
                </a:cubicBezTo>
                <a:cubicBezTo>
                  <a:pt x="3375" y="21388"/>
                  <a:pt x="3375" y="21388"/>
                  <a:pt x="3375" y="21388"/>
                </a:cubicBezTo>
                <a:cubicBezTo>
                  <a:pt x="1350" y="21388"/>
                  <a:pt x="0" y="19270"/>
                  <a:pt x="0" y="17153"/>
                </a:cubicBezTo>
                <a:cubicBezTo>
                  <a:pt x="0" y="4447"/>
                  <a:pt x="0" y="4447"/>
                  <a:pt x="0" y="4447"/>
                </a:cubicBezTo>
                <a:cubicBezTo>
                  <a:pt x="0" y="1906"/>
                  <a:pt x="1350" y="212"/>
                  <a:pt x="3375" y="212"/>
                </a:cubicBezTo>
                <a:cubicBezTo>
                  <a:pt x="13500" y="212"/>
                  <a:pt x="13500" y="212"/>
                  <a:pt x="13500" y="212"/>
                </a:cubicBezTo>
                <a:cubicBezTo>
                  <a:pt x="13837" y="212"/>
                  <a:pt x="14512" y="212"/>
                  <a:pt x="14850" y="212"/>
                </a:cubicBezTo>
                <a:cubicBezTo>
                  <a:pt x="14850" y="635"/>
                  <a:pt x="14850" y="635"/>
                  <a:pt x="15187" y="635"/>
                </a:cubicBezTo>
                <a:cubicBezTo>
                  <a:pt x="15187" y="1059"/>
                  <a:pt x="15187" y="1059"/>
                  <a:pt x="14850" y="1059"/>
                </a:cubicBezTo>
                <a:cubicBezTo>
                  <a:pt x="14512" y="1906"/>
                  <a:pt x="14512" y="1906"/>
                  <a:pt x="14512" y="1906"/>
                </a:cubicBezTo>
                <a:cubicBezTo>
                  <a:pt x="14175" y="1906"/>
                  <a:pt x="14175" y="1906"/>
                  <a:pt x="13837" y="1906"/>
                </a:cubicBezTo>
                <a:cubicBezTo>
                  <a:pt x="13837" y="1906"/>
                  <a:pt x="13500" y="1906"/>
                  <a:pt x="13500" y="1906"/>
                </a:cubicBezTo>
                <a:cubicBezTo>
                  <a:pt x="3375" y="1906"/>
                  <a:pt x="3375" y="1906"/>
                  <a:pt x="3375" y="1906"/>
                </a:cubicBezTo>
                <a:cubicBezTo>
                  <a:pt x="2363" y="1906"/>
                  <a:pt x="1350" y="3176"/>
                  <a:pt x="1350" y="4447"/>
                </a:cubicBezTo>
                <a:cubicBezTo>
                  <a:pt x="1350" y="17153"/>
                  <a:pt x="1350" y="17153"/>
                  <a:pt x="1350" y="17153"/>
                </a:cubicBezTo>
                <a:cubicBezTo>
                  <a:pt x="1350" y="18423"/>
                  <a:pt x="2363" y="19270"/>
                  <a:pt x="3375" y="19270"/>
                </a:cubicBezTo>
                <a:cubicBezTo>
                  <a:pt x="13500" y="19270"/>
                  <a:pt x="13500" y="19270"/>
                  <a:pt x="13500" y="19270"/>
                </a:cubicBezTo>
                <a:cubicBezTo>
                  <a:pt x="14512" y="19270"/>
                  <a:pt x="15187" y="18423"/>
                  <a:pt x="15187" y="17153"/>
                </a:cubicBezTo>
                <a:cubicBezTo>
                  <a:pt x="15187" y="15035"/>
                  <a:pt x="15187" y="15035"/>
                  <a:pt x="15187" y="15035"/>
                </a:cubicBezTo>
                <a:cubicBezTo>
                  <a:pt x="15187" y="15035"/>
                  <a:pt x="15525" y="14612"/>
                  <a:pt x="15525" y="14612"/>
                </a:cubicBezTo>
                <a:cubicBezTo>
                  <a:pt x="16200" y="13764"/>
                  <a:pt x="16200" y="13764"/>
                  <a:pt x="16200" y="13764"/>
                </a:cubicBezTo>
                <a:cubicBezTo>
                  <a:pt x="16200" y="13764"/>
                  <a:pt x="16537" y="13764"/>
                  <a:pt x="16537" y="13764"/>
                </a:cubicBezTo>
                <a:cubicBezTo>
                  <a:pt x="16875" y="13764"/>
                  <a:pt x="16875" y="13764"/>
                  <a:pt x="16875" y="14188"/>
                </a:cubicBezTo>
                <a:lnTo>
                  <a:pt x="16875" y="17153"/>
                </a:lnTo>
                <a:close/>
                <a:moveTo>
                  <a:pt x="19237" y="7412"/>
                </a:moveTo>
                <a:cubicBezTo>
                  <a:pt x="11137" y="17576"/>
                  <a:pt x="11137" y="17576"/>
                  <a:pt x="11137" y="17576"/>
                </a:cubicBezTo>
                <a:cubicBezTo>
                  <a:pt x="7763" y="17576"/>
                  <a:pt x="7763" y="17576"/>
                  <a:pt x="7763" y="17576"/>
                </a:cubicBezTo>
                <a:cubicBezTo>
                  <a:pt x="7763" y="12917"/>
                  <a:pt x="7763" y="12917"/>
                  <a:pt x="7763" y="12917"/>
                </a:cubicBezTo>
                <a:cubicBezTo>
                  <a:pt x="15862" y="2753"/>
                  <a:pt x="15862" y="2753"/>
                  <a:pt x="15862" y="2753"/>
                </a:cubicBezTo>
                <a:lnTo>
                  <a:pt x="19237" y="7412"/>
                </a:lnTo>
                <a:close/>
                <a:moveTo>
                  <a:pt x="12150" y="14188"/>
                </a:moveTo>
                <a:cubicBezTo>
                  <a:pt x="10125" y="12070"/>
                  <a:pt x="10125" y="12070"/>
                  <a:pt x="10125" y="12070"/>
                </a:cubicBezTo>
                <a:cubicBezTo>
                  <a:pt x="8775" y="13764"/>
                  <a:pt x="8775" y="13764"/>
                  <a:pt x="8775" y="13764"/>
                </a:cubicBezTo>
                <a:cubicBezTo>
                  <a:pt x="8775" y="14612"/>
                  <a:pt x="8775" y="14612"/>
                  <a:pt x="8775" y="14612"/>
                </a:cubicBezTo>
                <a:cubicBezTo>
                  <a:pt x="9788" y="14612"/>
                  <a:pt x="9788" y="14612"/>
                  <a:pt x="9788" y="14612"/>
                </a:cubicBezTo>
                <a:cubicBezTo>
                  <a:pt x="9788" y="15882"/>
                  <a:pt x="9788" y="15882"/>
                  <a:pt x="9788" y="15882"/>
                </a:cubicBezTo>
                <a:cubicBezTo>
                  <a:pt x="10463" y="15882"/>
                  <a:pt x="10463" y="15882"/>
                  <a:pt x="10463" y="15882"/>
                </a:cubicBezTo>
                <a:lnTo>
                  <a:pt x="12150" y="14188"/>
                </a:lnTo>
                <a:close/>
                <a:moveTo>
                  <a:pt x="15525" y="5294"/>
                </a:moveTo>
                <a:cubicBezTo>
                  <a:pt x="11475" y="10376"/>
                  <a:pt x="11475" y="10376"/>
                  <a:pt x="11475" y="10376"/>
                </a:cubicBezTo>
                <a:cubicBezTo>
                  <a:pt x="11137" y="10376"/>
                  <a:pt x="11137" y="10800"/>
                  <a:pt x="11137" y="10800"/>
                </a:cubicBezTo>
                <a:cubicBezTo>
                  <a:pt x="11475" y="11223"/>
                  <a:pt x="11475" y="11223"/>
                  <a:pt x="11812" y="10800"/>
                </a:cubicBezTo>
                <a:cubicBezTo>
                  <a:pt x="15862" y="5717"/>
                  <a:pt x="15862" y="5717"/>
                  <a:pt x="15862" y="5717"/>
                </a:cubicBezTo>
                <a:cubicBezTo>
                  <a:pt x="15862" y="5294"/>
                  <a:pt x="15862" y="5294"/>
                  <a:pt x="15862" y="5294"/>
                </a:cubicBezTo>
                <a:cubicBezTo>
                  <a:pt x="15862" y="4870"/>
                  <a:pt x="15525" y="4870"/>
                  <a:pt x="15525" y="5294"/>
                </a:cubicBezTo>
                <a:close/>
                <a:moveTo>
                  <a:pt x="19912" y="6141"/>
                </a:moveTo>
                <a:cubicBezTo>
                  <a:pt x="16537" y="1906"/>
                  <a:pt x="16537" y="1906"/>
                  <a:pt x="16537" y="1906"/>
                </a:cubicBezTo>
                <a:cubicBezTo>
                  <a:pt x="17550" y="635"/>
                  <a:pt x="17550" y="635"/>
                  <a:pt x="17550" y="635"/>
                </a:cubicBezTo>
                <a:cubicBezTo>
                  <a:pt x="17887" y="-212"/>
                  <a:pt x="18900" y="-212"/>
                  <a:pt x="19237" y="635"/>
                </a:cubicBezTo>
                <a:cubicBezTo>
                  <a:pt x="20925" y="2753"/>
                  <a:pt x="20925" y="2753"/>
                  <a:pt x="20925" y="2753"/>
                </a:cubicBezTo>
                <a:cubicBezTo>
                  <a:pt x="21600" y="3600"/>
                  <a:pt x="21600" y="4447"/>
                  <a:pt x="20925" y="4870"/>
                </a:cubicBezTo>
                <a:lnTo>
                  <a:pt x="19912" y="6141"/>
                </a:lnTo>
                <a:close/>
              </a:path>
            </a:pathLst>
          </a:custGeom>
          <a:solidFill>
            <a:schemeClr val="bg1"/>
          </a:solidFill>
          <a:ln w="12700" cap="flat">
            <a:noFill/>
            <a:miter lim="400000"/>
          </a:ln>
          <a:effectLst/>
        </p:spPr>
        <p:txBody>
          <a:bodyPr wrap="square" lIns="91426" tIns="91426" rIns="91426" bIns="91426" numCol="1" anchor="t">
            <a:noAutofit/>
          </a:bodyPr>
          <a:lstStyle>
            <a:defPPr>
              <a:defRPr lang="en-US"/>
            </a:defPPr>
            <a:lvl1pPr marL="0" algn="l" defTabSz="1828891" rtl="0" eaLnBrk="1" latinLnBrk="0" hangingPunct="1">
              <a:defRPr sz="3600" kern="1200">
                <a:solidFill>
                  <a:schemeClr val="tx1"/>
                </a:solidFill>
                <a:latin typeface="+mn-lt"/>
                <a:ea typeface="+mn-ea"/>
                <a:cs typeface="+mn-cs"/>
              </a:defRPr>
            </a:lvl1pPr>
            <a:lvl2pPr marL="914446" algn="l" defTabSz="1828891" rtl="0" eaLnBrk="1" latinLnBrk="0" hangingPunct="1">
              <a:defRPr sz="3600" kern="1200">
                <a:solidFill>
                  <a:schemeClr val="tx1"/>
                </a:solidFill>
                <a:latin typeface="+mn-lt"/>
                <a:ea typeface="+mn-ea"/>
                <a:cs typeface="+mn-cs"/>
              </a:defRPr>
            </a:lvl2pPr>
            <a:lvl3pPr marL="1828891" algn="l" defTabSz="1828891" rtl="0" eaLnBrk="1" latinLnBrk="0" hangingPunct="1">
              <a:defRPr sz="3600" kern="1200">
                <a:solidFill>
                  <a:schemeClr val="tx1"/>
                </a:solidFill>
                <a:latin typeface="+mn-lt"/>
                <a:ea typeface="+mn-ea"/>
                <a:cs typeface="+mn-cs"/>
              </a:defRPr>
            </a:lvl3pPr>
            <a:lvl4pPr marL="2743337" algn="l" defTabSz="1828891" rtl="0" eaLnBrk="1" latinLnBrk="0" hangingPunct="1">
              <a:defRPr sz="3600" kern="1200">
                <a:solidFill>
                  <a:schemeClr val="tx1"/>
                </a:solidFill>
                <a:latin typeface="+mn-lt"/>
                <a:ea typeface="+mn-ea"/>
                <a:cs typeface="+mn-cs"/>
              </a:defRPr>
            </a:lvl4pPr>
            <a:lvl5pPr marL="3657783" algn="l" defTabSz="1828891" rtl="0" eaLnBrk="1" latinLnBrk="0" hangingPunct="1">
              <a:defRPr sz="3600" kern="1200">
                <a:solidFill>
                  <a:schemeClr val="tx1"/>
                </a:solidFill>
                <a:latin typeface="+mn-lt"/>
                <a:ea typeface="+mn-ea"/>
                <a:cs typeface="+mn-cs"/>
              </a:defRPr>
            </a:lvl5pPr>
            <a:lvl6pPr marL="4572229" algn="l" defTabSz="1828891" rtl="0" eaLnBrk="1" latinLnBrk="0" hangingPunct="1">
              <a:defRPr sz="3600" kern="1200">
                <a:solidFill>
                  <a:schemeClr val="tx1"/>
                </a:solidFill>
                <a:latin typeface="+mn-lt"/>
                <a:ea typeface="+mn-ea"/>
                <a:cs typeface="+mn-cs"/>
              </a:defRPr>
            </a:lvl6pPr>
            <a:lvl7pPr marL="5486674" algn="l" defTabSz="1828891" rtl="0" eaLnBrk="1" latinLnBrk="0" hangingPunct="1">
              <a:defRPr sz="3600" kern="1200">
                <a:solidFill>
                  <a:schemeClr val="tx1"/>
                </a:solidFill>
                <a:latin typeface="+mn-lt"/>
                <a:ea typeface="+mn-ea"/>
                <a:cs typeface="+mn-cs"/>
              </a:defRPr>
            </a:lvl7pPr>
            <a:lvl8pPr marL="6401120" algn="l" defTabSz="1828891" rtl="0" eaLnBrk="1" latinLnBrk="0" hangingPunct="1">
              <a:defRPr sz="3600" kern="1200">
                <a:solidFill>
                  <a:schemeClr val="tx1"/>
                </a:solidFill>
                <a:latin typeface="+mn-lt"/>
                <a:ea typeface="+mn-ea"/>
                <a:cs typeface="+mn-cs"/>
              </a:defRPr>
            </a:lvl8pPr>
            <a:lvl9pPr marL="7315566" algn="l" defTabSz="1828891" rtl="0" eaLnBrk="1" latinLnBrk="0" hangingPunct="1">
              <a:defRPr sz="3600" kern="1200">
                <a:solidFill>
                  <a:schemeClr val="tx1"/>
                </a:solidFill>
                <a:latin typeface="+mn-lt"/>
                <a:ea typeface="+mn-ea"/>
                <a:cs typeface="+mn-cs"/>
              </a:defRPr>
            </a:lvl9pPr>
          </a:lstStyle>
          <a:p>
            <a:pPr defTabSz="914309">
              <a:defRPr sz="2400">
                <a:solidFill>
                  <a:srgbClr val="000000"/>
                </a:solidFill>
                <a:latin typeface="Calibri"/>
                <a:ea typeface="Calibri"/>
                <a:cs typeface="Calibri"/>
                <a:sym typeface="Calibri"/>
              </a:defRPr>
            </a:pPr>
            <a:endParaRPr sz="4800" b="0">
              <a:solidFill>
                <a:srgbClr val="000000"/>
              </a:solidFill>
              <a:latin typeface="Calibri"/>
              <a:ea typeface="Calibri"/>
              <a:cs typeface="Calibri"/>
              <a:sym typeface="Calibri"/>
            </a:endParaRPr>
          </a:p>
        </p:txBody>
      </p:sp>
      <p:sp>
        <p:nvSpPr>
          <p:cNvPr id="27" name="Shape 5482"/>
          <p:cNvSpPr/>
          <p:nvPr/>
        </p:nvSpPr>
        <p:spPr>
          <a:xfrm>
            <a:off x="15906190" y="8988847"/>
            <a:ext cx="451825" cy="456482"/>
          </a:xfrm>
          <a:custGeom>
            <a:avLst/>
            <a:gdLst/>
            <a:ahLst/>
            <a:cxnLst>
              <a:cxn ang="0">
                <a:pos x="wd2" y="hd2"/>
              </a:cxn>
              <a:cxn ang="5400000">
                <a:pos x="wd2" y="hd2"/>
              </a:cxn>
              <a:cxn ang="10800000">
                <a:pos x="wd2" y="hd2"/>
              </a:cxn>
              <a:cxn ang="16200000">
                <a:pos x="wd2" y="hd2"/>
              </a:cxn>
            </a:cxnLst>
            <a:rect l="0" t="0" r="r" b="b"/>
            <a:pathLst>
              <a:path w="21600" h="21600" extrusionOk="0">
                <a:moveTo>
                  <a:pt x="21120" y="18240"/>
                </a:moveTo>
                <a:cubicBezTo>
                  <a:pt x="18720" y="21120"/>
                  <a:pt x="18720" y="21120"/>
                  <a:pt x="18720" y="21120"/>
                </a:cubicBezTo>
                <a:cubicBezTo>
                  <a:pt x="18240" y="21120"/>
                  <a:pt x="17760" y="21600"/>
                  <a:pt x="17280" y="21600"/>
                </a:cubicBezTo>
                <a:cubicBezTo>
                  <a:pt x="16800" y="21600"/>
                  <a:pt x="16320" y="21120"/>
                  <a:pt x="16320" y="21120"/>
                </a:cubicBezTo>
                <a:cubicBezTo>
                  <a:pt x="10560" y="15360"/>
                  <a:pt x="10560" y="15360"/>
                  <a:pt x="10560" y="15360"/>
                </a:cubicBezTo>
                <a:cubicBezTo>
                  <a:pt x="5280" y="21120"/>
                  <a:pt x="5280" y="21120"/>
                  <a:pt x="5280" y="21120"/>
                </a:cubicBezTo>
                <a:cubicBezTo>
                  <a:pt x="5280" y="21120"/>
                  <a:pt x="4800" y="21600"/>
                  <a:pt x="4320" y="21600"/>
                </a:cubicBezTo>
                <a:cubicBezTo>
                  <a:pt x="3840" y="21600"/>
                  <a:pt x="3360" y="21120"/>
                  <a:pt x="2880" y="21120"/>
                </a:cubicBezTo>
                <a:cubicBezTo>
                  <a:pt x="480" y="18240"/>
                  <a:pt x="480" y="18240"/>
                  <a:pt x="480" y="18240"/>
                </a:cubicBezTo>
                <a:cubicBezTo>
                  <a:pt x="0" y="18240"/>
                  <a:pt x="0" y="17760"/>
                  <a:pt x="0" y="17280"/>
                </a:cubicBezTo>
                <a:cubicBezTo>
                  <a:pt x="0" y="16800"/>
                  <a:pt x="0" y="16320"/>
                  <a:pt x="480" y="15840"/>
                </a:cubicBezTo>
                <a:cubicBezTo>
                  <a:pt x="5760" y="10560"/>
                  <a:pt x="5760" y="10560"/>
                  <a:pt x="5760" y="10560"/>
                </a:cubicBezTo>
                <a:cubicBezTo>
                  <a:pt x="480" y="5280"/>
                  <a:pt x="480" y="5280"/>
                  <a:pt x="480" y="5280"/>
                </a:cubicBezTo>
                <a:cubicBezTo>
                  <a:pt x="0" y="4800"/>
                  <a:pt x="0" y="4320"/>
                  <a:pt x="0" y="3840"/>
                </a:cubicBezTo>
                <a:cubicBezTo>
                  <a:pt x="0" y="3360"/>
                  <a:pt x="0" y="2880"/>
                  <a:pt x="480" y="2880"/>
                </a:cubicBezTo>
                <a:cubicBezTo>
                  <a:pt x="2880" y="480"/>
                  <a:pt x="2880" y="480"/>
                  <a:pt x="2880" y="480"/>
                </a:cubicBezTo>
                <a:cubicBezTo>
                  <a:pt x="3360" y="0"/>
                  <a:pt x="3840" y="0"/>
                  <a:pt x="4320" y="0"/>
                </a:cubicBezTo>
                <a:cubicBezTo>
                  <a:pt x="4800" y="0"/>
                  <a:pt x="5280" y="0"/>
                  <a:pt x="5280" y="480"/>
                </a:cubicBezTo>
                <a:cubicBezTo>
                  <a:pt x="10560" y="5760"/>
                  <a:pt x="10560" y="5760"/>
                  <a:pt x="10560" y="5760"/>
                </a:cubicBezTo>
                <a:cubicBezTo>
                  <a:pt x="16320" y="480"/>
                  <a:pt x="16320" y="480"/>
                  <a:pt x="16320" y="480"/>
                </a:cubicBezTo>
                <a:cubicBezTo>
                  <a:pt x="16320" y="0"/>
                  <a:pt x="16800" y="0"/>
                  <a:pt x="17280" y="0"/>
                </a:cubicBezTo>
                <a:cubicBezTo>
                  <a:pt x="17760" y="0"/>
                  <a:pt x="18240" y="0"/>
                  <a:pt x="18720" y="480"/>
                </a:cubicBezTo>
                <a:cubicBezTo>
                  <a:pt x="21120" y="2880"/>
                  <a:pt x="21120" y="2880"/>
                  <a:pt x="21120" y="2880"/>
                </a:cubicBezTo>
                <a:cubicBezTo>
                  <a:pt x="21600" y="2880"/>
                  <a:pt x="21600" y="3360"/>
                  <a:pt x="21600" y="3840"/>
                </a:cubicBezTo>
                <a:cubicBezTo>
                  <a:pt x="21600" y="4320"/>
                  <a:pt x="21600" y="4800"/>
                  <a:pt x="21120" y="5280"/>
                </a:cubicBezTo>
                <a:cubicBezTo>
                  <a:pt x="15840" y="10560"/>
                  <a:pt x="15840" y="10560"/>
                  <a:pt x="15840" y="10560"/>
                </a:cubicBezTo>
                <a:cubicBezTo>
                  <a:pt x="21120" y="15840"/>
                  <a:pt x="21120" y="15840"/>
                  <a:pt x="21120" y="15840"/>
                </a:cubicBezTo>
                <a:cubicBezTo>
                  <a:pt x="21600" y="16320"/>
                  <a:pt x="21600" y="16800"/>
                  <a:pt x="21600" y="17280"/>
                </a:cubicBezTo>
                <a:cubicBezTo>
                  <a:pt x="21600" y="17760"/>
                  <a:pt x="21600" y="18240"/>
                  <a:pt x="21120" y="18240"/>
                </a:cubicBezTo>
                <a:close/>
              </a:path>
            </a:pathLst>
          </a:custGeom>
          <a:solidFill>
            <a:schemeClr val="bg1"/>
          </a:solidFill>
          <a:ln w="12700" cap="flat">
            <a:noFill/>
            <a:miter lim="400000"/>
          </a:ln>
          <a:effectLst/>
        </p:spPr>
        <p:txBody>
          <a:bodyPr wrap="square" lIns="91426" tIns="91426" rIns="91426" bIns="91426" numCol="1" anchor="t">
            <a:noAutofit/>
          </a:bodyPr>
          <a:lstStyle>
            <a:defPPr>
              <a:defRPr lang="en-US"/>
            </a:defPPr>
            <a:lvl1pPr marL="0" algn="l" defTabSz="1828891" rtl="0" eaLnBrk="1" latinLnBrk="0" hangingPunct="1">
              <a:defRPr sz="3600" kern="1200">
                <a:solidFill>
                  <a:schemeClr val="tx1"/>
                </a:solidFill>
                <a:latin typeface="+mn-lt"/>
                <a:ea typeface="+mn-ea"/>
                <a:cs typeface="+mn-cs"/>
              </a:defRPr>
            </a:lvl1pPr>
            <a:lvl2pPr marL="914446" algn="l" defTabSz="1828891" rtl="0" eaLnBrk="1" latinLnBrk="0" hangingPunct="1">
              <a:defRPr sz="3600" kern="1200">
                <a:solidFill>
                  <a:schemeClr val="tx1"/>
                </a:solidFill>
                <a:latin typeface="+mn-lt"/>
                <a:ea typeface="+mn-ea"/>
                <a:cs typeface="+mn-cs"/>
              </a:defRPr>
            </a:lvl2pPr>
            <a:lvl3pPr marL="1828891" algn="l" defTabSz="1828891" rtl="0" eaLnBrk="1" latinLnBrk="0" hangingPunct="1">
              <a:defRPr sz="3600" kern="1200">
                <a:solidFill>
                  <a:schemeClr val="tx1"/>
                </a:solidFill>
                <a:latin typeface="+mn-lt"/>
                <a:ea typeface="+mn-ea"/>
                <a:cs typeface="+mn-cs"/>
              </a:defRPr>
            </a:lvl3pPr>
            <a:lvl4pPr marL="2743337" algn="l" defTabSz="1828891" rtl="0" eaLnBrk="1" latinLnBrk="0" hangingPunct="1">
              <a:defRPr sz="3600" kern="1200">
                <a:solidFill>
                  <a:schemeClr val="tx1"/>
                </a:solidFill>
                <a:latin typeface="+mn-lt"/>
                <a:ea typeface="+mn-ea"/>
                <a:cs typeface="+mn-cs"/>
              </a:defRPr>
            </a:lvl4pPr>
            <a:lvl5pPr marL="3657783" algn="l" defTabSz="1828891" rtl="0" eaLnBrk="1" latinLnBrk="0" hangingPunct="1">
              <a:defRPr sz="3600" kern="1200">
                <a:solidFill>
                  <a:schemeClr val="tx1"/>
                </a:solidFill>
                <a:latin typeface="+mn-lt"/>
                <a:ea typeface="+mn-ea"/>
                <a:cs typeface="+mn-cs"/>
              </a:defRPr>
            </a:lvl5pPr>
            <a:lvl6pPr marL="4572229" algn="l" defTabSz="1828891" rtl="0" eaLnBrk="1" latinLnBrk="0" hangingPunct="1">
              <a:defRPr sz="3600" kern="1200">
                <a:solidFill>
                  <a:schemeClr val="tx1"/>
                </a:solidFill>
                <a:latin typeface="+mn-lt"/>
                <a:ea typeface="+mn-ea"/>
                <a:cs typeface="+mn-cs"/>
              </a:defRPr>
            </a:lvl6pPr>
            <a:lvl7pPr marL="5486674" algn="l" defTabSz="1828891" rtl="0" eaLnBrk="1" latinLnBrk="0" hangingPunct="1">
              <a:defRPr sz="3600" kern="1200">
                <a:solidFill>
                  <a:schemeClr val="tx1"/>
                </a:solidFill>
                <a:latin typeface="+mn-lt"/>
                <a:ea typeface="+mn-ea"/>
                <a:cs typeface="+mn-cs"/>
              </a:defRPr>
            </a:lvl7pPr>
            <a:lvl8pPr marL="6401120" algn="l" defTabSz="1828891" rtl="0" eaLnBrk="1" latinLnBrk="0" hangingPunct="1">
              <a:defRPr sz="3600" kern="1200">
                <a:solidFill>
                  <a:schemeClr val="tx1"/>
                </a:solidFill>
                <a:latin typeface="+mn-lt"/>
                <a:ea typeface="+mn-ea"/>
                <a:cs typeface="+mn-cs"/>
              </a:defRPr>
            </a:lvl8pPr>
            <a:lvl9pPr marL="7315566" algn="l" defTabSz="1828891" rtl="0" eaLnBrk="1" latinLnBrk="0" hangingPunct="1">
              <a:defRPr sz="3600" kern="1200">
                <a:solidFill>
                  <a:schemeClr val="tx1"/>
                </a:solidFill>
                <a:latin typeface="+mn-lt"/>
                <a:ea typeface="+mn-ea"/>
                <a:cs typeface="+mn-cs"/>
              </a:defRPr>
            </a:lvl9pPr>
          </a:lstStyle>
          <a:p>
            <a:pPr defTabSz="914309">
              <a:defRPr sz="2400">
                <a:solidFill>
                  <a:srgbClr val="000000"/>
                </a:solidFill>
                <a:latin typeface="Calibri"/>
                <a:ea typeface="Calibri"/>
                <a:cs typeface="Calibri"/>
                <a:sym typeface="Calibri"/>
              </a:defRPr>
            </a:pPr>
            <a:endParaRPr sz="4800" b="0">
              <a:solidFill>
                <a:srgbClr val="000000"/>
              </a:solidFill>
              <a:latin typeface="Calibri"/>
              <a:ea typeface="Calibri"/>
              <a:cs typeface="Calibri"/>
              <a:sym typeface="Calibri"/>
            </a:endParaRPr>
          </a:p>
        </p:txBody>
      </p:sp>
      <p:grpSp>
        <p:nvGrpSpPr>
          <p:cNvPr id="28" name="Group 20"/>
          <p:cNvGrpSpPr/>
          <p:nvPr/>
        </p:nvGrpSpPr>
        <p:grpSpPr>
          <a:xfrm>
            <a:off x="9683810" y="5003091"/>
            <a:ext cx="4984105" cy="5604929"/>
            <a:chOff x="10523591" y="4979988"/>
            <a:chExt cx="3339992" cy="3756024"/>
          </a:xfrm>
        </p:grpSpPr>
        <p:sp>
          <p:nvSpPr>
            <p:cNvPr id="29" name="Freeform 21"/>
            <p:cNvSpPr>
              <a:spLocks/>
            </p:cNvSpPr>
            <p:nvPr/>
          </p:nvSpPr>
          <p:spPr bwMode="auto">
            <a:xfrm rot="5400000">
              <a:off x="11156452" y="4787840"/>
              <a:ext cx="1499589" cy="1883886"/>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solidFill>
              <a:srgbClr val="E6215A"/>
            </a:solidFill>
            <a:ln>
              <a:noFill/>
            </a:ln>
          </p:spPr>
          <p:txBody>
            <a:bodyPr vert="horz" wrap="square" lIns="91428" tIns="45714" rIns="91428" bIns="457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09"/>
              <a:endParaRPr lang="en-US" sz="1600" b="0">
                <a:solidFill>
                  <a:srgbClr val="171717"/>
                </a:solidFill>
                <a:latin typeface="Raleway" panose="020B0503030101060003" pitchFamily="34" charset="0"/>
              </a:endParaRPr>
            </a:p>
          </p:txBody>
        </p:sp>
        <p:sp>
          <p:nvSpPr>
            <p:cNvPr id="30" name="Freeform 22"/>
            <p:cNvSpPr>
              <a:spLocks/>
            </p:cNvSpPr>
            <p:nvPr/>
          </p:nvSpPr>
          <p:spPr bwMode="auto">
            <a:xfrm rot="5400000">
              <a:off x="12222380" y="5595219"/>
              <a:ext cx="2053120" cy="122928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solidFill>
              <a:srgbClr val="66C8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8" tIns="45714" rIns="91428" bIns="457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09"/>
              <a:endParaRPr lang="en-US" sz="1600" b="0" dirty="0">
                <a:solidFill>
                  <a:srgbClr val="171717"/>
                </a:solidFill>
                <a:latin typeface="Raleway" panose="020B0503030101060003" pitchFamily="34" charset="0"/>
              </a:endParaRPr>
            </a:p>
          </p:txBody>
        </p:sp>
        <p:sp>
          <p:nvSpPr>
            <p:cNvPr id="31" name="Freeform 23"/>
            <p:cNvSpPr>
              <a:spLocks/>
            </p:cNvSpPr>
            <p:nvPr/>
          </p:nvSpPr>
          <p:spPr bwMode="auto">
            <a:xfrm rot="5400000">
              <a:off x="10112263" y="6890907"/>
              <a:ext cx="2053120" cy="1230460"/>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solidFill>
              <a:schemeClr val="tx2">
                <a:lumMod val="60000"/>
                <a:lumOff val="40000"/>
              </a:schemeClr>
            </a:solidFill>
            <a:ln>
              <a:noFill/>
            </a:ln>
          </p:spPr>
          <p:txBody>
            <a:bodyPr vert="horz" wrap="square" lIns="91428" tIns="45714" rIns="91428" bIns="457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09"/>
              <a:endParaRPr lang="en-US" sz="1600" b="0">
                <a:solidFill>
                  <a:srgbClr val="171717"/>
                </a:solidFill>
                <a:latin typeface="Raleway" panose="020B0503030101060003" pitchFamily="34" charset="0"/>
              </a:endParaRPr>
            </a:p>
          </p:txBody>
        </p:sp>
        <p:sp>
          <p:nvSpPr>
            <p:cNvPr id="32" name="Freeform 26"/>
            <p:cNvSpPr>
              <a:spLocks/>
            </p:cNvSpPr>
            <p:nvPr/>
          </p:nvSpPr>
          <p:spPr bwMode="auto">
            <a:xfrm rot="5400000">
              <a:off x="10482457" y="5602860"/>
              <a:ext cx="1752264" cy="1669996"/>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solidFill>
              <a:srgbClr val="EE7D00"/>
            </a:solidFill>
            <a:ln>
              <a:noFill/>
            </a:ln>
          </p:spPr>
          <p:txBody>
            <a:bodyPr vert="horz" wrap="square" lIns="91428" tIns="45714" rIns="91428" bIns="457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09"/>
              <a:endParaRPr lang="en-US" sz="1600" b="0" dirty="0">
                <a:solidFill>
                  <a:srgbClr val="171717"/>
                </a:solidFill>
                <a:latin typeface="Raleway" panose="020B0503030101060003" pitchFamily="34" charset="0"/>
              </a:endParaRPr>
            </a:p>
          </p:txBody>
        </p:sp>
        <p:sp>
          <p:nvSpPr>
            <p:cNvPr id="33" name="Freeform 27"/>
            <p:cNvSpPr>
              <a:spLocks/>
            </p:cNvSpPr>
            <p:nvPr/>
          </p:nvSpPr>
          <p:spPr bwMode="auto">
            <a:xfrm rot="5400000">
              <a:off x="12153628" y="6441971"/>
              <a:ext cx="1749913" cy="166999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solidFill>
              <a:srgbClr val="31B7BB"/>
            </a:solidFill>
            <a:ln>
              <a:noFill/>
            </a:ln>
          </p:spPr>
          <p:txBody>
            <a:bodyPr vert="horz" wrap="square" lIns="91428" tIns="45714" rIns="91428" bIns="457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09"/>
              <a:endParaRPr lang="en-US" sz="1600" b="0">
                <a:solidFill>
                  <a:srgbClr val="171717"/>
                </a:solidFill>
                <a:latin typeface="Raleway" panose="020B0503030101060003" pitchFamily="34" charset="0"/>
              </a:endParaRPr>
            </a:p>
          </p:txBody>
        </p:sp>
        <p:sp>
          <p:nvSpPr>
            <p:cNvPr id="34" name="Freeform 28"/>
            <p:cNvSpPr>
              <a:spLocks/>
            </p:cNvSpPr>
            <p:nvPr/>
          </p:nvSpPr>
          <p:spPr bwMode="auto">
            <a:xfrm rot="5400000">
              <a:off x="11730549" y="7042512"/>
              <a:ext cx="1499589" cy="1887412"/>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solidFill>
              <a:srgbClr val="009656"/>
            </a:solidFill>
            <a:ln>
              <a:noFill/>
            </a:ln>
          </p:spPr>
          <p:txBody>
            <a:bodyPr vert="horz" wrap="square" lIns="91428" tIns="45714" rIns="91428" bIns="457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09"/>
              <a:endParaRPr lang="en-US" sz="1600" b="0">
                <a:solidFill>
                  <a:srgbClr val="171717"/>
                </a:solidFill>
                <a:latin typeface="Raleway" panose="020B0503030101060003" pitchFamily="34" charset="0"/>
              </a:endParaRPr>
            </a:p>
          </p:txBody>
        </p:sp>
      </p:grpSp>
      <p:pic>
        <p:nvPicPr>
          <p:cNvPr id="14" name="Рисунок 13">
            <a:extLst>
              <a:ext uri="{FF2B5EF4-FFF2-40B4-BE49-F238E27FC236}">
                <a16:creationId xmlns:a16="http://schemas.microsoft.com/office/drawing/2014/main" id="{B6EE955C-E3C2-4CE5-8B1B-746405C8FC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41432" y="322094"/>
            <a:ext cx="6075085" cy="1838161"/>
          </a:xfrm>
          <a:prstGeom prst="rect">
            <a:avLst/>
          </a:prstGeom>
        </p:spPr>
      </p:pic>
    </p:spTree>
    <p:extLst>
      <p:ext uri="{BB962C8B-B14F-4D97-AF65-F5344CB8AC3E}">
        <p14:creationId xmlns:p14="http://schemas.microsoft.com/office/powerpoint/2010/main" val="1347855134"/>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 name="Прямоугольник"/>
          <p:cNvSpPr/>
          <p:nvPr/>
        </p:nvSpPr>
        <p:spPr>
          <a:xfrm>
            <a:off x="13349269" y="1608060"/>
            <a:ext cx="2983856" cy="1296109"/>
          </a:xfrm>
          <a:prstGeom prst="rect">
            <a:avLst/>
          </a:prstGeom>
          <a:solidFill>
            <a:srgbClr val="FFFFFF"/>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sz="2880"/>
          </a:p>
        </p:txBody>
      </p:sp>
      <p:sp>
        <p:nvSpPr>
          <p:cNvPr id="220" name="Прямоугольник"/>
          <p:cNvSpPr/>
          <p:nvPr/>
        </p:nvSpPr>
        <p:spPr>
          <a:xfrm>
            <a:off x="12812953" y="1809820"/>
            <a:ext cx="3576963" cy="892589"/>
          </a:xfrm>
          <a:prstGeom prst="rect">
            <a:avLst/>
          </a:prstGeom>
          <a:solidFill>
            <a:srgbClr val="FFFFFF"/>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sz="2880"/>
          </a:p>
        </p:txBody>
      </p:sp>
      <p:sp>
        <p:nvSpPr>
          <p:cNvPr id="8" name="Объект 3">
            <a:extLst>
              <a:ext uri="{FF2B5EF4-FFF2-40B4-BE49-F238E27FC236}">
                <a16:creationId xmlns:a16="http://schemas.microsoft.com/office/drawing/2014/main" id="{B9875367-9B89-07F1-967E-34D870DC27ED}"/>
              </a:ext>
            </a:extLst>
          </p:cNvPr>
          <p:cNvSpPr>
            <a:spLocks noGrp="1"/>
          </p:cNvSpPr>
          <p:nvPr>
            <p:ph idx="1"/>
          </p:nvPr>
        </p:nvSpPr>
        <p:spPr>
          <a:xfrm>
            <a:off x="1747340" y="4037903"/>
            <a:ext cx="15809882" cy="6604559"/>
          </a:xfrm>
        </p:spPr>
        <p:txBody>
          <a:bodyPr/>
          <a:lstStyle/>
          <a:p>
            <a:pPr marL="0" indent="0" hangingPunct="1">
              <a:spcBef>
                <a:spcPts val="0"/>
              </a:spcBef>
              <a:buNone/>
            </a:pPr>
            <a:r>
              <a:rPr lang="ru-RU" sz="16000" b="1" dirty="0">
                <a:solidFill>
                  <a:srgbClr val="004F9E"/>
                </a:solidFill>
                <a:latin typeface="Arial Black" panose="020B0604020202020204" pitchFamily="34" charset="0"/>
                <a:ea typeface="Montserrat ExtraBold"/>
                <a:cs typeface="Arial Black" panose="020B0604020202020204" pitchFamily="34" charset="0"/>
                <a:sym typeface="Montserrat ExtraBold"/>
              </a:rPr>
              <a:t>Финансовые термины</a:t>
            </a:r>
          </a:p>
        </p:txBody>
      </p:sp>
      <p:grpSp>
        <p:nvGrpSpPr>
          <p:cNvPr id="9" name="Группа 8">
            <a:extLst>
              <a:ext uri="{FF2B5EF4-FFF2-40B4-BE49-F238E27FC236}">
                <a16:creationId xmlns:a16="http://schemas.microsoft.com/office/drawing/2014/main" id="{2BFB81F3-C372-269B-D7C8-CB24233D6CE0}"/>
              </a:ext>
            </a:extLst>
          </p:cNvPr>
          <p:cNvGrpSpPr/>
          <p:nvPr/>
        </p:nvGrpSpPr>
        <p:grpSpPr>
          <a:xfrm>
            <a:off x="16901539" y="7722674"/>
            <a:ext cx="6649180" cy="4375359"/>
            <a:chOff x="5225354" y="3572885"/>
            <a:chExt cx="10547912" cy="6940841"/>
          </a:xfrm>
        </p:grpSpPr>
        <p:sp>
          <p:nvSpPr>
            <p:cNvPr id="10" name="Google Shape;57;p16">
              <a:extLst>
                <a:ext uri="{FF2B5EF4-FFF2-40B4-BE49-F238E27FC236}">
                  <a16:creationId xmlns:a16="http://schemas.microsoft.com/office/drawing/2014/main" id="{549329C3-7EA3-93C0-B502-F55CDCB53A5F}"/>
                </a:ext>
              </a:extLst>
            </p:cNvPr>
            <p:cNvSpPr/>
            <p:nvPr/>
          </p:nvSpPr>
          <p:spPr>
            <a:xfrm rot="21423402">
              <a:off x="5550137" y="5639624"/>
              <a:ext cx="6871070" cy="2735922"/>
            </a:xfrm>
            <a:prstGeom prst="rect">
              <a:avLst/>
            </a:prstGeom>
            <a:solidFill>
              <a:srgbClr val="E6215A"/>
            </a:solidFill>
            <a:ln>
              <a:noFill/>
            </a:ln>
          </p:spPr>
          <p:txBody>
            <a:bodyPr spcFirstLastPara="1" wrap="square" lIns="243800" tIns="243800" rIns="243800" bIns="243800" anchor="ctr" anchorCtr="0">
              <a:noAutofit/>
            </a:bodyPr>
            <a:lstStyle/>
            <a:p>
              <a:pPr algn="l"/>
              <a:endParaRPr sz="8000"/>
            </a:p>
          </p:txBody>
        </p:sp>
        <p:sp>
          <p:nvSpPr>
            <p:cNvPr id="11" name="Google Shape;59;p16">
              <a:extLst>
                <a:ext uri="{FF2B5EF4-FFF2-40B4-BE49-F238E27FC236}">
                  <a16:creationId xmlns:a16="http://schemas.microsoft.com/office/drawing/2014/main" id="{C48180B2-B4FF-C19A-2FA1-C92531240C20}"/>
                </a:ext>
              </a:extLst>
            </p:cNvPr>
            <p:cNvSpPr/>
            <p:nvPr/>
          </p:nvSpPr>
          <p:spPr>
            <a:xfrm>
              <a:off x="5225354" y="7876284"/>
              <a:ext cx="10225662" cy="2637442"/>
            </a:xfrm>
            <a:prstGeom prst="rect">
              <a:avLst/>
            </a:prstGeom>
            <a:solidFill>
              <a:srgbClr val="31B7BB"/>
            </a:solidFill>
            <a:ln>
              <a:noFill/>
            </a:ln>
          </p:spPr>
          <p:txBody>
            <a:bodyPr spcFirstLastPara="1" wrap="square" lIns="243800" tIns="243800" rIns="243800" bIns="243800" anchor="ctr" anchorCtr="0">
              <a:noAutofit/>
            </a:bodyPr>
            <a:lstStyle/>
            <a:p>
              <a:pPr algn="l"/>
              <a:endParaRPr sz="8000"/>
            </a:p>
          </p:txBody>
        </p:sp>
        <p:sp>
          <p:nvSpPr>
            <p:cNvPr id="12" name="Google Shape;58;p16">
              <a:extLst>
                <a:ext uri="{FF2B5EF4-FFF2-40B4-BE49-F238E27FC236}">
                  <a16:creationId xmlns:a16="http://schemas.microsoft.com/office/drawing/2014/main" id="{EE3355F2-3AAC-FF3C-49D3-11D1B0F6C146}"/>
                </a:ext>
              </a:extLst>
            </p:cNvPr>
            <p:cNvSpPr txBox="1">
              <a:spLocks/>
            </p:cNvSpPr>
            <p:nvPr/>
          </p:nvSpPr>
          <p:spPr>
            <a:xfrm rot="21423390">
              <a:off x="5998205" y="5787794"/>
              <a:ext cx="8332384" cy="203649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spcFirstLastPara="1" wrap="square" lIns="243800" tIns="243800" rIns="243800" bIns="243800" anchor="ctr"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8000" b="1" dirty="0">
                  <a:solidFill>
                    <a:schemeClr val="bg1"/>
                  </a:solidFill>
                  <a:latin typeface="Arial Black" panose="020B0604020202020204" pitchFamily="34" charset="0"/>
                  <a:ea typeface="Montserrat ExtraBold"/>
                  <a:cs typeface="Arial Black" panose="020B0604020202020204" pitchFamily="34" charset="0"/>
                  <a:sym typeface="Montserrat ExtraBold"/>
                </a:rPr>
                <a:t>КВИЗ</a:t>
              </a:r>
            </a:p>
          </p:txBody>
        </p:sp>
        <p:sp>
          <p:nvSpPr>
            <p:cNvPr id="13" name="Google Shape;60;p16">
              <a:extLst>
                <a:ext uri="{FF2B5EF4-FFF2-40B4-BE49-F238E27FC236}">
                  <a16:creationId xmlns:a16="http://schemas.microsoft.com/office/drawing/2014/main" id="{0BF13430-ECD0-F5C5-F3FB-D2D42F423424}"/>
                </a:ext>
              </a:extLst>
            </p:cNvPr>
            <p:cNvSpPr txBox="1">
              <a:spLocks/>
            </p:cNvSpPr>
            <p:nvPr/>
          </p:nvSpPr>
          <p:spPr>
            <a:xfrm>
              <a:off x="5632153" y="8322236"/>
              <a:ext cx="9818863" cy="203649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spcFirstLastPara="1" wrap="square" lIns="243800" tIns="243800" rIns="243800" bIns="243800" anchor="ctr"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8000" b="1" dirty="0" err="1">
                  <a:solidFill>
                    <a:schemeClr val="bg1"/>
                  </a:solidFill>
                  <a:latin typeface="Arial Black" panose="020B0604020202020204" pitchFamily="34" charset="0"/>
                  <a:ea typeface="Montserrat ExtraBold"/>
                  <a:cs typeface="Arial Black" panose="020B0604020202020204" pitchFamily="34" charset="0"/>
                  <a:sym typeface="Montserrat ExtraBold"/>
                </a:rPr>
                <a:t>ФинЗОЖ</a:t>
              </a:r>
              <a:endParaRPr lang="ru-RU" sz="8000" b="1" dirty="0">
                <a:solidFill>
                  <a:schemeClr val="bg1"/>
                </a:solidFill>
                <a:latin typeface="Arial Black" panose="020B0604020202020204" pitchFamily="34" charset="0"/>
                <a:ea typeface="Montserrat ExtraBold"/>
                <a:cs typeface="Arial Black" panose="020B0604020202020204" pitchFamily="34" charset="0"/>
                <a:sym typeface="Montserrat ExtraBold"/>
              </a:endParaRPr>
            </a:p>
          </p:txBody>
        </p:sp>
        <p:pic>
          <p:nvPicPr>
            <p:cNvPr id="14" name="Рисунок 13">
              <a:extLst>
                <a:ext uri="{FF2B5EF4-FFF2-40B4-BE49-F238E27FC236}">
                  <a16:creationId xmlns:a16="http://schemas.microsoft.com/office/drawing/2014/main" id="{BD1B0BAB-71FB-1F50-09E7-1BD0A20277E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20720011">
              <a:off x="12873541" y="5383275"/>
              <a:ext cx="2899725" cy="1772054"/>
            </a:xfrm>
            <a:prstGeom prst="rect">
              <a:avLst/>
            </a:prstGeom>
          </p:spPr>
        </p:pic>
        <p:pic>
          <p:nvPicPr>
            <p:cNvPr id="15" name="Рисунок 14">
              <a:extLst>
                <a:ext uri="{FF2B5EF4-FFF2-40B4-BE49-F238E27FC236}">
                  <a16:creationId xmlns:a16="http://schemas.microsoft.com/office/drawing/2014/main" id="{CFBED32A-8411-157E-8208-F1DE9B81F73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950093">
              <a:off x="10307389" y="3572885"/>
              <a:ext cx="2968737" cy="1814228"/>
            </a:xfrm>
            <a:prstGeom prst="rect">
              <a:avLst/>
            </a:prstGeom>
          </p:spPr>
        </p:pic>
      </p:grpSp>
      <p:pic>
        <p:nvPicPr>
          <p:cNvPr id="16" name="Рисунок 15">
            <a:extLst>
              <a:ext uri="{FF2B5EF4-FFF2-40B4-BE49-F238E27FC236}">
                <a16:creationId xmlns:a16="http://schemas.microsoft.com/office/drawing/2014/main" id="{CC2076CB-E84B-6082-4B14-D51984A8E88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064853" y="844620"/>
            <a:ext cx="2260600" cy="965200"/>
          </a:xfrm>
          <a:prstGeom prst="rect">
            <a:avLst/>
          </a:prstGeom>
        </p:spPr>
      </p:pic>
      <p:pic>
        <p:nvPicPr>
          <p:cNvPr id="2" name="Рисунок 1">
            <a:extLst>
              <a:ext uri="{FF2B5EF4-FFF2-40B4-BE49-F238E27FC236}">
                <a16:creationId xmlns:a16="http://schemas.microsoft.com/office/drawing/2014/main" id="{E9A1735D-7B67-49D8-88C6-C9046B4C237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6712055" y="798145"/>
            <a:ext cx="6950300" cy="1835055"/>
          </a:xfrm>
          <a:prstGeom prst="rect">
            <a:avLst/>
          </a:prstGeom>
        </p:spPr>
      </p:pic>
      <p:pic>
        <p:nvPicPr>
          <p:cNvPr id="3" name="Рисунок 2">
            <a:extLst>
              <a:ext uri="{FF2B5EF4-FFF2-40B4-BE49-F238E27FC236}">
                <a16:creationId xmlns:a16="http://schemas.microsoft.com/office/drawing/2014/main" id="{776D8358-C77C-4AD0-AF93-601A1A2F69D1}"/>
              </a:ext>
            </a:extLst>
          </p:cNvPr>
          <p:cNvPicPr>
            <a:picLocks noChangeAspect="1"/>
          </p:cNvPicPr>
          <p:nvPr/>
        </p:nvPicPr>
        <p:blipFill>
          <a:blip r:embed="rId6"/>
          <a:stretch>
            <a:fillRect/>
          </a:stretch>
        </p:blipFill>
        <p:spPr>
          <a:xfrm>
            <a:off x="14115063" y="7315200"/>
            <a:ext cx="9547292" cy="5231219"/>
          </a:xfrm>
          <a:prstGeom prst="rect">
            <a:avLst/>
          </a:prstGeom>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1</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По одной из версий, ЕЁ название произошло от фамилии бельгийца, который старался сделать максимально удобной свою гостиницу для проведения торговых сделок: там имелись сейфы, отдельный зал для клерков, а также специальные кабинеты для проведения переговоров.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По другой версии здесь продают и покупают реальные товары, такие как зерно, нефть, золото, валюту и т.п.</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По третьей  версии, термин «ОНА» получился из слова «</a:t>
            </a:r>
            <a:r>
              <a:rPr lang="ru-RU" sz="4800" dirty="0" err="1">
                <a:solidFill>
                  <a:schemeClr val="dk1"/>
                </a:solidFill>
                <a:latin typeface="Times New Roman" panose="02020603050405020304" pitchFamily="18" charset="0"/>
                <a:ea typeface="Helvetica Neue"/>
                <a:cs typeface="Times New Roman" panose="02020603050405020304" pitchFamily="18" charset="0"/>
                <a:sym typeface="Helvetica Neue"/>
              </a:rPr>
              <a:t>bursa</a:t>
            </a: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 означающий кожаный кошелек в виде мешочка для денег. Назовите ЕЁ. </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13" name="таймер_1 минута.mp4">
            <a:hlinkClick r:id="" action="ppaction://media"/>
            <a:extLst>
              <a:ext uri="{FF2B5EF4-FFF2-40B4-BE49-F238E27FC236}">
                <a16:creationId xmlns:a16="http://schemas.microsoft.com/office/drawing/2014/main" id="{871FC696-D776-6C4A-9D93-985C6CA7895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600" t="34509" r="2049" b="34291"/>
          <a:stretch/>
        </p:blipFill>
        <p:spPr>
          <a:xfrm>
            <a:off x="19676329" y="12635712"/>
            <a:ext cx="3856771" cy="717397"/>
          </a:xfrm>
          <a:prstGeom prst="rect">
            <a:avLst/>
          </a:prstGeom>
        </p:spPr>
      </p:pic>
      <p:pic>
        <p:nvPicPr>
          <p:cNvPr id="2" name="Рисунок 1">
            <a:extLst>
              <a:ext uri="{FF2B5EF4-FFF2-40B4-BE49-F238E27FC236}">
                <a16:creationId xmlns:a16="http://schemas.microsoft.com/office/drawing/2014/main" id="{51ACAA79-6D6E-4C40-BD30-8D5555C8089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6640257" y="323326"/>
            <a:ext cx="7070347" cy="1835055"/>
          </a:xfrm>
          <a:prstGeom prst="rect">
            <a:avLst/>
          </a:prstGeom>
        </p:spPr>
      </p:pic>
    </p:spTree>
    <p:extLst>
      <p:ext uri="{BB962C8B-B14F-4D97-AF65-F5344CB8AC3E}">
        <p14:creationId xmlns:p14="http://schemas.microsoft.com/office/powerpoint/2010/main" val="284839625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19"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2</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Финансовый план, который устанавливает доходы и расходы определенного субъекта (например, семьи, бизнеса, организации или государства) на определенный период времени, обычно на один год.  ЕГО можно принять, исполнить и урезать.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Это слово произошло от </a:t>
            </a:r>
            <a:r>
              <a:rPr lang="ru-RU" sz="4800" dirty="0" err="1">
                <a:solidFill>
                  <a:schemeClr val="dk1"/>
                </a:solidFill>
                <a:latin typeface="Times New Roman" panose="02020603050405020304" pitchFamily="18" charset="0"/>
                <a:ea typeface="Helvetica Neue"/>
                <a:cs typeface="Times New Roman" panose="02020603050405020304" pitchFamily="18" charset="0"/>
                <a:sym typeface="Helvetica Neue"/>
              </a:rPr>
              <a:t>старонормандского</a:t>
            </a: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 </a:t>
            </a:r>
            <a:r>
              <a:rPr lang="ru-RU" sz="4800" dirty="0" err="1">
                <a:solidFill>
                  <a:schemeClr val="dk1"/>
                </a:solidFill>
                <a:latin typeface="Times New Roman" panose="02020603050405020304" pitchFamily="18" charset="0"/>
                <a:ea typeface="Helvetica Neue"/>
                <a:cs typeface="Times New Roman" panose="02020603050405020304" pitchFamily="18" charset="0"/>
                <a:sym typeface="Helvetica Neue"/>
              </a:rPr>
              <a:t>bougette</a:t>
            </a: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 что означает «кошелек» или «сумку с деньгами»</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Назовите ЕГО</a:t>
            </a:r>
            <a:r>
              <a:rPr lang="ru-RU" sz="4800" dirty="0">
                <a:solidFill>
                  <a:schemeClr val="dk1"/>
                </a:solidFill>
                <a:latin typeface="Neue Machina Ultrabold" panose="00000900000000000000" pitchFamily="50" charset="-52"/>
                <a:ea typeface="Helvetica Neue"/>
                <a:cs typeface="Helvetica Neue"/>
                <a:sym typeface="Helvetica Neue"/>
              </a:rPr>
              <a:t>.</a:t>
            </a:r>
            <a:endParaRPr lang="ru-RU" sz="4800" dirty="0">
              <a:solidFill>
                <a:schemeClr val="dk1"/>
              </a:solidFill>
              <a:latin typeface="Neue Machina Ultrabold" panose="00000900000000000000" pitchFamily="50" charset="-52"/>
              <a:ea typeface="Helvetica Neue"/>
              <a:cs typeface="Helvetica Neue"/>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13" name="таймер_1 минута.mp4">
            <a:hlinkClick r:id="" action="ppaction://media"/>
            <a:extLst>
              <a:ext uri="{FF2B5EF4-FFF2-40B4-BE49-F238E27FC236}">
                <a16:creationId xmlns:a16="http://schemas.microsoft.com/office/drawing/2014/main" id="{871FC696-D776-6C4A-9D93-985C6CA7895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600" t="34509" r="2049" b="34291"/>
          <a:stretch/>
        </p:blipFill>
        <p:spPr>
          <a:xfrm>
            <a:off x="19676329" y="12635712"/>
            <a:ext cx="3856771" cy="717397"/>
          </a:xfrm>
          <a:prstGeom prst="rect">
            <a:avLst/>
          </a:prstGeom>
        </p:spPr>
      </p:pic>
      <p:pic>
        <p:nvPicPr>
          <p:cNvPr id="2" name="Рисунок 1">
            <a:extLst>
              <a:ext uri="{FF2B5EF4-FFF2-40B4-BE49-F238E27FC236}">
                <a16:creationId xmlns:a16="http://schemas.microsoft.com/office/drawing/2014/main" id="{551359FC-2094-4840-BA6C-9F2132D65A9E}"/>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567176" y="323326"/>
            <a:ext cx="8249754" cy="1835055"/>
          </a:xfrm>
          <a:prstGeom prst="rect">
            <a:avLst/>
          </a:prstGeom>
        </p:spPr>
      </p:pic>
    </p:spTree>
    <p:extLst>
      <p:ext uri="{BB962C8B-B14F-4D97-AF65-F5344CB8AC3E}">
        <p14:creationId xmlns:p14="http://schemas.microsoft.com/office/powerpoint/2010/main" val="398040315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19"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3</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075"/>
            <a:ext cx="19122318" cy="8546822"/>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Сумма, которую государство возвращает вам из уплаченных налогов.</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В России ЕГО можно получить за расходы, например, на образование, медицинские услуги и благотворительность.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Назовите ЕГО двумя словами.</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13" name="таймер_1 минута.mp4">
            <a:hlinkClick r:id="" action="ppaction://media"/>
            <a:extLst>
              <a:ext uri="{FF2B5EF4-FFF2-40B4-BE49-F238E27FC236}">
                <a16:creationId xmlns:a16="http://schemas.microsoft.com/office/drawing/2014/main" id="{871FC696-D776-6C4A-9D93-985C6CA7895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600" t="34509" r="2049" b="34291"/>
          <a:stretch/>
        </p:blipFill>
        <p:spPr>
          <a:xfrm>
            <a:off x="19676329" y="12635712"/>
            <a:ext cx="3856771" cy="717397"/>
          </a:xfrm>
          <a:prstGeom prst="rect">
            <a:avLst/>
          </a:prstGeom>
        </p:spPr>
      </p:pic>
      <p:pic>
        <p:nvPicPr>
          <p:cNvPr id="2" name="Рисунок 1">
            <a:extLst>
              <a:ext uri="{FF2B5EF4-FFF2-40B4-BE49-F238E27FC236}">
                <a16:creationId xmlns:a16="http://schemas.microsoft.com/office/drawing/2014/main" id="{D7F0DB48-00FC-47C8-A6E6-59E7E6AD30F5}"/>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284497" y="373957"/>
            <a:ext cx="8248603" cy="1835055"/>
          </a:xfrm>
          <a:prstGeom prst="rect">
            <a:avLst/>
          </a:prstGeom>
        </p:spPr>
      </p:pic>
    </p:spTree>
    <p:extLst>
      <p:ext uri="{BB962C8B-B14F-4D97-AF65-F5344CB8AC3E}">
        <p14:creationId xmlns:p14="http://schemas.microsoft.com/office/powerpoint/2010/main" val="170190219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19"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4</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Приятный бонус, который позволяет немного сэкономить на покупках! Этот инструмент для стимулирования людей оплачивать покупки банковскими картами, а не наличными, появился в России в 2017 году, а правильное написание закрепили только в 2020.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Назовите ЕГО</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13" name="таймер_1 минута.mp4">
            <a:hlinkClick r:id="" action="ppaction://media"/>
            <a:extLst>
              <a:ext uri="{FF2B5EF4-FFF2-40B4-BE49-F238E27FC236}">
                <a16:creationId xmlns:a16="http://schemas.microsoft.com/office/drawing/2014/main" id="{871FC696-D776-6C4A-9D93-985C6CA7895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600" t="34509" r="2049" b="34291"/>
          <a:stretch/>
        </p:blipFill>
        <p:spPr>
          <a:xfrm>
            <a:off x="19676329" y="12635712"/>
            <a:ext cx="3856771" cy="717397"/>
          </a:xfrm>
          <a:prstGeom prst="rect">
            <a:avLst/>
          </a:prstGeom>
        </p:spPr>
      </p:pic>
      <p:pic>
        <p:nvPicPr>
          <p:cNvPr id="2" name="Рисунок 1">
            <a:extLst>
              <a:ext uri="{FF2B5EF4-FFF2-40B4-BE49-F238E27FC236}">
                <a16:creationId xmlns:a16="http://schemas.microsoft.com/office/drawing/2014/main" id="{704CFB0A-A173-4F1F-AB23-A2D7DE98C4B2}"/>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284497" y="323326"/>
            <a:ext cx="8248603" cy="1835055"/>
          </a:xfrm>
          <a:prstGeom prst="rect">
            <a:avLst/>
          </a:prstGeom>
        </p:spPr>
      </p:pic>
    </p:spTree>
    <p:extLst>
      <p:ext uri="{BB962C8B-B14F-4D97-AF65-F5344CB8AC3E}">
        <p14:creationId xmlns:p14="http://schemas.microsoft.com/office/powerpoint/2010/main" val="374216185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19"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5</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9069403" y="3564870"/>
            <a:ext cx="14463710" cy="8546822"/>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Перед вами медальон с изображением птицы феникса, который размещали на своих домах богатые жители плотно застроенной столицы Швеции.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Если использовать современную терминологию, то можно сказать, что это была ОНА. Кроме того, это отличный способ защиты от непредвиденных расходов.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Назовите ЕЁ. </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13" name="таймер_1 минута.mp4">
            <a:hlinkClick r:id="" action="ppaction://media"/>
            <a:extLst>
              <a:ext uri="{FF2B5EF4-FFF2-40B4-BE49-F238E27FC236}">
                <a16:creationId xmlns:a16="http://schemas.microsoft.com/office/drawing/2014/main" id="{871FC696-D776-6C4A-9D93-985C6CA7895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600" t="34509" r="2049" b="34291"/>
          <a:stretch/>
        </p:blipFill>
        <p:spPr>
          <a:xfrm>
            <a:off x="19676329" y="12635712"/>
            <a:ext cx="3856771" cy="717397"/>
          </a:xfrm>
          <a:prstGeom prst="rect">
            <a:avLst/>
          </a:prstGeom>
        </p:spPr>
      </p:pic>
      <p:pic>
        <p:nvPicPr>
          <p:cNvPr id="6" name="Рисунок 5"/>
          <p:cNvPicPr/>
          <p:nvPr/>
        </p:nvPicPr>
        <p:blipFill>
          <a:blip r:embed="rId6"/>
          <a:stretch>
            <a:fillRect/>
          </a:stretch>
        </p:blipFill>
        <p:spPr>
          <a:xfrm>
            <a:off x="1441096" y="3563784"/>
            <a:ext cx="6816238" cy="684867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 name="Рисунок 1">
            <a:extLst>
              <a:ext uri="{FF2B5EF4-FFF2-40B4-BE49-F238E27FC236}">
                <a16:creationId xmlns:a16="http://schemas.microsoft.com/office/drawing/2014/main" id="{031AE754-E1E4-48A8-A936-2B504EA80FA2}"/>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6135397" y="323326"/>
            <a:ext cx="8248603" cy="1835055"/>
          </a:xfrm>
          <a:prstGeom prst="rect">
            <a:avLst/>
          </a:prstGeom>
        </p:spPr>
      </p:pic>
    </p:spTree>
    <p:extLst>
      <p:ext uri="{BB962C8B-B14F-4D97-AF65-F5344CB8AC3E}">
        <p14:creationId xmlns:p14="http://schemas.microsoft.com/office/powerpoint/2010/main" val="304755744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19"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6"/>
        <p:cNvGrpSpPr/>
        <p:nvPr/>
      </p:nvGrpSpPr>
      <p:grpSpPr>
        <a:xfrm>
          <a:off x="0" y="0"/>
          <a:ext cx="0" cy="0"/>
          <a:chOff x="0" y="0"/>
          <a:chExt cx="0" cy="0"/>
        </a:xfrm>
      </p:grpSpPr>
      <p:pic>
        <p:nvPicPr>
          <p:cNvPr id="9" name="таймер_20 секунд.mp4">
            <a:hlinkClick r:id="" action="ppaction://media"/>
            <a:extLst>
              <a:ext uri="{FF2B5EF4-FFF2-40B4-BE49-F238E27FC236}">
                <a16:creationId xmlns:a16="http://schemas.microsoft.com/office/drawing/2014/main" id="{053E9E36-1778-A74B-8237-D1A6F77C0383}"/>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727" t="36217" r="1614" b="33837"/>
          <a:stretch/>
        </p:blipFill>
        <p:spPr>
          <a:xfrm>
            <a:off x="5543580" y="9069355"/>
            <a:ext cx="9542822" cy="1698172"/>
          </a:xfrm>
          <a:prstGeom prst="rect">
            <a:avLst/>
          </a:prstGeom>
        </p:spPr>
      </p:pic>
      <p:sp>
        <p:nvSpPr>
          <p:cNvPr id="13" name="Google Shape;60;p16"/>
          <p:cNvSpPr txBox="1">
            <a:spLocks/>
          </p:cNvSpPr>
          <p:nvPr/>
        </p:nvSpPr>
        <p:spPr>
          <a:xfrm>
            <a:off x="5543580" y="6909199"/>
            <a:ext cx="10601178" cy="186372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spcFirstLastPara="1" wrap="square" lIns="243800" tIns="243800" rIns="243800" bIns="243800" anchor="ctr"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7200" dirty="0">
                <a:solidFill>
                  <a:srgbClr val="004F9E"/>
                </a:solidFill>
                <a:latin typeface="Neue Machina Ultrabold" panose="00000900000000000000" pitchFamily="50" charset="-52"/>
                <a:ea typeface="Montserrat ExtraBold"/>
                <a:cs typeface="Montserrat ExtraBold"/>
                <a:sym typeface="Montserrat ExtraBold"/>
              </a:rPr>
              <a:t>Время сдавать ответы</a:t>
            </a:r>
          </a:p>
        </p:txBody>
      </p:sp>
      <p:pic>
        <p:nvPicPr>
          <p:cNvPr id="2" name="Рисунок 1">
            <a:extLst>
              <a:ext uri="{FF2B5EF4-FFF2-40B4-BE49-F238E27FC236}">
                <a16:creationId xmlns:a16="http://schemas.microsoft.com/office/drawing/2014/main" id="{8A2696EE-5AC4-4458-BC18-257FD944D92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44169" y="637954"/>
            <a:ext cx="12887701" cy="2310520"/>
          </a:xfrm>
          <a:prstGeom prst="rect">
            <a:avLst/>
          </a:prstGeom>
        </p:spPr>
      </p:pic>
      <p:pic>
        <p:nvPicPr>
          <p:cNvPr id="3" name="Рисунок 2">
            <a:extLst>
              <a:ext uri="{FF2B5EF4-FFF2-40B4-BE49-F238E27FC236}">
                <a16:creationId xmlns:a16="http://schemas.microsoft.com/office/drawing/2014/main" id="{02172403-EC4C-4D92-83B5-E54C1F09F664}"/>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0314991" y="962887"/>
            <a:ext cx="14848968" cy="2282018"/>
          </a:xfrm>
          <a:prstGeom prst="rect">
            <a:avLst/>
          </a:prstGeom>
        </p:spPr>
      </p:pic>
    </p:spTree>
    <p:extLst>
      <p:ext uri="{BB962C8B-B14F-4D97-AF65-F5344CB8AC3E}">
        <p14:creationId xmlns:p14="http://schemas.microsoft.com/office/powerpoint/2010/main" val="412280588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077"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remove" display="0">
                  <p:stCondLst>
                    <p:cond delay="indefinite"/>
                  </p:stCondLst>
                </p:cTn>
                <p:tgtEl>
                  <p:spTgt spid="9"/>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 name="Прямоугольник"/>
          <p:cNvSpPr/>
          <p:nvPr/>
        </p:nvSpPr>
        <p:spPr>
          <a:xfrm>
            <a:off x="13349269" y="1608060"/>
            <a:ext cx="2983856" cy="1296109"/>
          </a:xfrm>
          <a:prstGeom prst="rect">
            <a:avLst/>
          </a:prstGeom>
          <a:solidFill>
            <a:srgbClr val="FFFFFF"/>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sz="2880"/>
          </a:p>
        </p:txBody>
      </p:sp>
      <p:sp>
        <p:nvSpPr>
          <p:cNvPr id="220" name="Прямоугольник"/>
          <p:cNvSpPr/>
          <p:nvPr/>
        </p:nvSpPr>
        <p:spPr>
          <a:xfrm>
            <a:off x="12812953" y="1809820"/>
            <a:ext cx="3576963" cy="892589"/>
          </a:xfrm>
          <a:prstGeom prst="rect">
            <a:avLst/>
          </a:prstGeom>
          <a:solidFill>
            <a:srgbClr val="FFFFFF"/>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sz="2880"/>
          </a:p>
        </p:txBody>
      </p:sp>
      <p:sp>
        <p:nvSpPr>
          <p:cNvPr id="8" name="Объект 3">
            <a:extLst>
              <a:ext uri="{FF2B5EF4-FFF2-40B4-BE49-F238E27FC236}">
                <a16:creationId xmlns:a16="http://schemas.microsoft.com/office/drawing/2014/main" id="{B9875367-9B89-07F1-967E-34D870DC27ED}"/>
              </a:ext>
            </a:extLst>
          </p:cNvPr>
          <p:cNvSpPr>
            <a:spLocks noGrp="1"/>
          </p:cNvSpPr>
          <p:nvPr>
            <p:ph idx="1"/>
          </p:nvPr>
        </p:nvSpPr>
        <p:spPr>
          <a:xfrm>
            <a:off x="1747340" y="4037903"/>
            <a:ext cx="15809882" cy="6604559"/>
          </a:xfrm>
        </p:spPr>
        <p:txBody>
          <a:bodyPr/>
          <a:lstStyle/>
          <a:p>
            <a:pPr marL="0" indent="0" hangingPunct="1">
              <a:buNone/>
            </a:pPr>
            <a:r>
              <a:rPr lang="ru-RU" sz="16000" b="1" dirty="0">
                <a:solidFill>
                  <a:srgbClr val="004F9E"/>
                </a:solidFill>
                <a:latin typeface="Arial Black" panose="020B0604020202020204" pitchFamily="34" charset="0"/>
                <a:ea typeface="Montserrat ExtraBold"/>
                <a:cs typeface="Arial Black" panose="020B0604020202020204" pitchFamily="34" charset="0"/>
                <a:sym typeface="Montserrat ExtraBold"/>
              </a:rPr>
              <a:t>ОТВЕТЫ</a:t>
            </a:r>
          </a:p>
          <a:p>
            <a:pPr marL="0" indent="0" hangingPunct="1">
              <a:buNone/>
            </a:pPr>
            <a:r>
              <a:rPr lang="ru-RU" sz="10000" dirty="0">
                <a:solidFill>
                  <a:schemeClr val="tx2"/>
                </a:solidFill>
                <a:latin typeface="Arial" panose="020B0604020202020204" pitchFamily="34" charset="0"/>
                <a:ea typeface="Montserrat ExtraBold"/>
                <a:cs typeface="Arial" panose="020B0604020202020204" pitchFamily="34" charset="0"/>
                <a:sym typeface="Montserrat ExtraBold"/>
              </a:rPr>
              <a:t>Финансовые термины</a:t>
            </a:r>
          </a:p>
        </p:txBody>
      </p:sp>
      <p:pic>
        <p:nvPicPr>
          <p:cNvPr id="2" name="Рисунок 1">
            <a:extLst>
              <a:ext uri="{FF2B5EF4-FFF2-40B4-BE49-F238E27FC236}">
                <a16:creationId xmlns:a16="http://schemas.microsoft.com/office/drawing/2014/main" id="{EF99961A-1CFC-ADFF-46EF-1B986DB0C0A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64853" y="844620"/>
            <a:ext cx="2260600" cy="965200"/>
          </a:xfrm>
          <a:prstGeom prst="rect">
            <a:avLst/>
          </a:prstGeom>
        </p:spPr>
      </p:pic>
      <p:pic>
        <p:nvPicPr>
          <p:cNvPr id="3" name="Рисунок 2">
            <a:extLst>
              <a:ext uri="{FF2B5EF4-FFF2-40B4-BE49-F238E27FC236}">
                <a16:creationId xmlns:a16="http://schemas.microsoft.com/office/drawing/2014/main" id="{AE30BF8E-3F1D-4987-AE24-9F5DA767AE6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191999" y="690532"/>
            <a:ext cx="11470356" cy="1835055"/>
          </a:xfrm>
          <a:prstGeom prst="rect">
            <a:avLst/>
          </a:prstGeom>
        </p:spPr>
      </p:pic>
      <p:pic>
        <p:nvPicPr>
          <p:cNvPr id="4" name="Рисунок 3">
            <a:extLst>
              <a:ext uri="{FF2B5EF4-FFF2-40B4-BE49-F238E27FC236}">
                <a16:creationId xmlns:a16="http://schemas.microsoft.com/office/drawing/2014/main" id="{46BE54DB-2896-4288-949F-A45823464B4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31650" y="1027653"/>
            <a:ext cx="14851143" cy="2280102"/>
          </a:xfrm>
          <a:prstGeom prst="rect">
            <a:avLst/>
          </a:prstGeom>
        </p:spPr>
      </p:pic>
    </p:spTree>
    <p:extLst>
      <p:ext uri="{BB962C8B-B14F-4D97-AF65-F5344CB8AC3E}">
        <p14:creationId xmlns:p14="http://schemas.microsoft.com/office/powerpoint/2010/main" val="420313197"/>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1</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714" y="2771458"/>
            <a:ext cx="22092012" cy="7748788"/>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По одной из версий, ЕЁ название произошло от фамилии бельгийца, который старался сделать максимально удобной свою гостиницу для проведения торговых сделок: там имелись сейфы, отдельный зал для клерков, а также специальные кабинеты для проведения переговоров.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По другой версии здесь продают и покупают реальные товары, такие как зерно, нефть, золото, валюту и т.п.</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По третьей  версии, термин «ОНА» получился из слова «</a:t>
            </a:r>
            <a:r>
              <a:rPr lang="ru-RU" sz="4800" dirty="0" err="1">
                <a:solidFill>
                  <a:schemeClr val="dk1"/>
                </a:solidFill>
                <a:latin typeface="Times New Roman" panose="02020603050405020304" pitchFamily="18" charset="0"/>
                <a:ea typeface="Helvetica Neue"/>
                <a:cs typeface="Times New Roman" panose="02020603050405020304" pitchFamily="18" charset="0"/>
                <a:sym typeface="Helvetica Neue"/>
              </a:rPr>
              <a:t>bursa</a:t>
            </a: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 означающий кожаный кошелек в виде мешочка для денег. Назовите ЕЁ. </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sp>
        <p:nvSpPr>
          <p:cNvPr id="5" name="Google Shape;77;p18"/>
          <p:cNvSpPr txBox="1">
            <a:spLocks/>
          </p:cNvSpPr>
          <p:nvPr/>
        </p:nvSpPr>
        <p:spPr>
          <a:xfrm rot="516">
            <a:off x="1440548" y="10512553"/>
            <a:ext cx="22092044" cy="15985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spcFirstLastPara="1" wrap="square" lIns="243800" tIns="243800" rIns="243800" bIns="243800" anchor="t"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4800" b="1" dirty="0">
                <a:solidFill>
                  <a:srgbClr val="E6215A"/>
                </a:solidFill>
                <a:latin typeface="Times New Roman" panose="02020603050405020304" pitchFamily="18" charset="0"/>
                <a:ea typeface="Helvetica Neue"/>
                <a:cs typeface="Times New Roman" panose="02020603050405020304" pitchFamily="18" charset="0"/>
                <a:sym typeface="Montserrat"/>
              </a:rPr>
              <a:t>Ответ: биржа</a:t>
            </a:r>
            <a:endParaRPr lang="ru-RU" sz="4800" dirty="0">
              <a:solidFill>
                <a:srgbClr val="E6215A"/>
              </a:solidFill>
              <a:latin typeface="Times New Roman" panose="02020603050405020304" pitchFamily="18" charset="0"/>
              <a:ea typeface="Helvetica Neue"/>
              <a:cs typeface="Times New Roman" panose="02020603050405020304" pitchFamily="18" charset="0"/>
              <a:sym typeface="Montserrat"/>
            </a:endParaRPr>
          </a:p>
        </p:txBody>
      </p:sp>
      <p:pic>
        <p:nvPicPr>
          <p:cNvPr id="2" name="Рисунок 1">
            <a:extLst>
              <a:ext uri="{FF2B5EF4-FFF2-40B4-BE49-F238E27FC236}">
                <a16:creationId xmlns:a16="http://schemas.microsoft.com/office/drawing/2014/main" id="{ECFBE1F9-460E-4869-96F0-3CD63DF9CD5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85705" y="373957"/>
            <a:ext cx="8248603" cy="1835055"/>
          </a:xfrm>
          <a:prstGeom prst="rect">
            <a:avLst/>
          </a:prstGeom>
        </p:spPr>
      </p:pic>
    </p:spTree>
    <p:extLst>
      <p:ext uri="{BB962C8B-B14F-4D97-AF65-F5344CB8AC3E}">
        <p14:creationId xmlns:p14="http://schemas.microsoft.com/office/powerpoint/2010/main" val="1122886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2</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304" y="3564298"/>
            <a:ext cx="22092012" cy="5835677"/>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Финансовый план, который устанавливает доходы и расходы определенного субъекта (например, семьи, бизнеса, организации или государства) на определенный период времени, обычно на один год.  ЕГО можно принять, исполнить и урезать.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Это слово произошло от </a:t>
            </a:r>
            <a:r>
              <a:rPr lang="ru-RU" sz="4800" dirty="0" err="1">
                <a:solidFill>
                  <a:schemeClr val="dk1"/>
                </a:solidFill>
                <a:latin typeface="Times New Roman" panose="02020603050405020304" pitchFamily="18" charset="0"/>
                <a:ea typeface="Helvetica Neue"/>
                <a:cs typeface="Times New Roman" panose="02020603050405020304" pitchFamily="18" charset="0"/>
                <a:sym typeface="Helvetica Neue"/>
              </a:rPr>
              <a:t>старонормандского</a:t>
            </a: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 </a:t>
            </a:r>
            <a:r>
              <a:rPr lang="ru-RU" sz="4800" dirty="0" err="1">
                <a:solidFill>
                  <a:schemeClr val="dk1"/>
                </a:solidFill>
                <a:latin typeface="Times New Roman" panose="02020603050405020304" pitchFamily="18" charset="0"/>
                <a:ea typeface="Helvetica Neue"/>
                <a:cs typeface="Times New Roman" panose="02020603050405020304" pitchFamily="18" charset="0"/>
                <a:sym typeface="Helvetica Neue"/>
              </a:rPr>
              <a:t>bougette</a:t>
            </a: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 что означает «кошелек» или «сумку с деньгами»</a:t>
            </a:r>
            <a:br>
              <a:rPr lang="ru-RU" sz="4800" dirty="0">
                <a:solidFill>
                  <a:schemeClr val="dk1"/>
                </a:solidFill>
                <a:latin typeface="Neue Machina Ultrabold" panose="00000900000000000000" pitchFamily="50" charset="-52"/>
                <a:ea typeface="Helvetica Neue"/>
                <a:cs typeface="Helvetica Neue"/>
                <a:sym typeface="Helvetica Neue"/>
              </a:rPr>
            </a:br>
            <a:br>
              <a:rPr lang="ru-RU" sz="4800" dirty="0">
                <a:solidFill>
                  <a:schemeClr val="dk1"/>
                </a:solidFill>
                <a:latin typeface="Neue Machina Ultrabold" panose="00000900000000000000" pitchFamily="50" charset="-52"/>
                <a:ea typeface="Helvetica Neue"/>
                <a:cs typeface="Helvetica Neue"/>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Назовите ЕГО.</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sp>
        <p:nvSpPr>
          <p:cNvPr id="5" name="Google Shape;77;p18"/>
          <p:cNvSpPr txBox="1">
            <a:spLocks/>
          </p:cNvSpPr>
          <p:nvPr/>
        </p:nvSpPr>
        <p:spPr>
          <a:xfrm rot="516">
            <a:off x="1440561" y="10342503"/>
            <a:ext cx="22092044" cy="176861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spcFirstLastPara="1" wrap="square" lIns="243800" tIns="243800" rIns="243800" bIns="243800" anchor="t"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4800" b="1" dirty="0">
                <a:solidFill>
                  <a:srgbClr val="E6215A"/>
                </a:solidFill>
                <a:latin typeface="Times New Roman" panose="02020603050405020304" pitchFamily="18" charset="0"/>
                <a:ea typeface="Helvetica Neue"/>
                <a:cs typeface="Times New Roman" panose="02020603050405020304" pitchFamily="18" charset="0"/>
                <a:sym typeface="Montserrat"/>
              </a:rPr>
              <a:t>Ответ: бюджет</a:t>
            </a:r>
            <a:endParaRPr lang="ru-RU" sz="4800" dirty="0">
              <a:solidFill>
                <a:srgbClr val="E6215A"/>
              </a:solidFill>
              <a:latin typeface="Times New Roman" panose="02020603050405020304" pitchFamily="18" charset="0"/>
              <a:ea typeface="Helvetica Neue"/>
              <a:cs typeface="Times New Roman" panose="02020603050405020304" pitchFamily="18" charset="0"/>
              <a:sym typeface="Montserrat"/>
            </a:endParaRPr>
          </a:p>
        </p:txBody>
      </p:sp>
      <p:pic>
        <p:nvPicPr>
          <p:cNvPr id="2" name="Рисунок 1">
            <a:extLst>
              <a:ext uri="{FF2B5EF4-FFF2-40B4-BE49-F238E27FC236}">
                <a16:creationId xmlns:a16="http://schemas.microsoft.com/office/drawing/2014/main" id="{C655863C-E6BD-4F08-AB22-E104D5715CF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553019" y="413638"/>
            <a:ext cx="8248603" cy="1835055"/>
          </a:xfrm>
          <a:prstGeom prst="rect">
            <a:avLst/>
          </a:prstGeom>
        </p:spPr>
      </p:pic>
    </p:spTree>
    <p:extLst>
      <p:ext uri="{BB962C8B-B14F-4D97-AF65-F5344CB8AC3E}">
        <p14:creationId xmlns:p14="http://schemas.microsoft.com/office/powerpoint/2010/main" val="208814268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3</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Сумма, которую государство возвращает вам из уплаченных налогов.</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В России ЕГО можно получить за расходы, например, на образование, медицинские услуги и благотворительность.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Назовите ЕГО двумя словами.</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sp>
        <p:nvSpPr>
          <p:cNvPr id="5" name="Google Shape;77;p18"/>
          <p:cNvSpPr txBox="1">
            <a:spLocks/>
          </p:cNvSpPr>
          <p:nvPr/>
        </p:nvSpPr>
        <p:spPr>
          <a:xfrm rot="516">
            <a:off x="1440637" y="9330605"/>
            <a:ext cx="22092044" cy="27805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spcFirstLastPara="1" wrap="square" lIns="243800" tIns="243800" rIns="243800" bIns="243800" anchor="t"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4800" b="1" dirty="0">
                <a:solidFill>
                  <a:srgbClr val="E6215A"/>
                </a:solidFill>
                <a:latin typeface="Times New Roman" panose="02020603050405020304" pitchFamily="18" charset="0"/>
                <a:ea typeface="Helvetica Neue"/>
                <a:cs typeface="Times New Roman" panose="02020603050405020304" pitchFamily="18" charset="0"/>
                <a:sym typeface="Montserrat"/>
              </a:rPr>
              <a:t>Ответ: налоговый вычет</a:t>
            </a:r>
            <a:endParaRPr lang="ru-RU" sz="4800" dirty="0">
              <a:solidFill>
                <a:srgbClr val="E6215A"/>
              </a:solidFill>
              <a:latin typeface="Times New Roman" panose="02020603050405020304" pitchFamily="18" charset="0"/>
              <a:ea typeface="Helvetica Neue"/>
              <a:cs typeface="Times New Roman" panose="02020603050405020304" pitchFamily="18" charset="0"/>
              <a:sym typeface="Montserrat"/>
            </a:endParaRPr>
          </a:p>
        </p:txBody>
      </p:sp>
      <p:pic>
        <p:nvPicPr>
          <p:cNvPr id="2" name="Рисунок 1">
            <a:extLst>
              <a:ext uri="{FF2B5EF4-FFF2-40B4-BE49-F238E27FC236}">
                <a16:creationId xmlns:a16="http://schemas.microsoft.com/office/drawing/2014/main" id="{1066B419-41EC-49F0-8D30-AB0289BE1F7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701874" y="323326"/>
            <a:ext cx="8248603" cy="1835055"/>
          </a:xfrm>
          <a:prstGeom prst="rect">
            <a:avLst/>
          </a:prstGeom>
        </p:spPr>
      </p:pic>
    </p:spTree>
    <p:extLst>
      <p:ext uri="{BB962C8B-B14F-4D97-AF65-F5344CB8AC3E}">
        <p14:creationId xmlns:p14="http://schemas.microsoft.com/office/powerpoint/2010/main" val="271318621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4</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Приятный бонус, который позволяет немного сэкономить на покупках! Этот инструмент для стимулирования людей оплачивать покупки банковскими картами, а не наличными, появился в России в 2017 году, а правильное написание закрепили только в 2020.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Назовите ЕГО</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sp>
        <p:nvSpPr>
          <p:cNvPr id="5" name="Google Shape;77;p18"/>
          <p:cNvSpPr txBox="1">
            <a:spLocks/>
          </p:cNvSpPr>
          <p:nvPr/>
        </p:nvSpPr>
        <p:spPr>
          <a:xfrm rot="516">
            <a:off x="1440637" y="9330605"/>
            <a:ext cx="22092044" cy="27805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spcFirstLastPara="1" wrap="square" lIns="243800" tIns="243800" rIns="243800" bIns="243800" anchor="t"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4800" b="1" dirty="0">
                <a:solidFill>
                  <a:srgbClr val="E6215A"/>
                </a:solidFill>
                <a:latin typeface="Times New Roman" panose="02020603050405020304" pitchFamily="18" charset="0"/>
                <a:ea typeface="Helvetica Neue"/>
                <a:cs typeface="Times New Roman" panose="02020603050405020304" pitchFamily="18" charset="0"/>
                <a:sym typeface="Montserrat"/>
              </a:rPr>
              <a:t>Ответ: </a:t>
            </a:r>
            <a:r>
              <a:rPr lang="ru-RU" sz="4800" b="1" dirty="0" err="1">
                <a:solidFill>
                  <a:srgbClr val="E6215A"/>
                </a:solidFill>
                <a:latin typeface="Times New Roman" panose="02020603050405020304" pitchFamily="18" charset="0"/>
                <a:ea typeface="Helvetica Neue"/>
                <a:cs typeface="Times New Roman" panose="02020603050405020304" pitchFamily="18" charset="0"/>
                <a:sym typeface="Montserrat"/>
              </a:rPr>
              <a:t>кешбэк</a:t>
            </a:r>
            <a:endParaRPr lang="ru-RU" sz="4800" dirty="0">
              <a:solidFill>
                <a:srgbClr val="E6215A"/>
              </a:solidFill>
              <a:latin typeface="Times New Roman" panose="02020603050405020304" pitchFamily="18" charset="0"/>
              <a:ea typeface="Helvetica Neue"/>
              <a:cs typeface="Times New Roman" panose="02020603050405020304" pitchFamily="18" charset="0"/>
              <a:sym typeface="Montserrat"/>
            </a:endParaRPr>
          </a:p>
        </p:txBody>
      </p:sp>
      <p:pic>
        <p:nvPicPr>
          <p:cNvPr id="2" name="Рисунок 1">
            <a:extLst>
              <a:ext uri="{FF2B5EF4-FFF2-40B4-BE49-F238E27FC236}">
                <a16:creationId xmlns:a16="http://schemas.microsoft.com/office/drawing/2014/main" id="{14789337-DEEE-452F-A37D-F7CEEA83184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595549" y="373957"/>
            <a:ext cx="8248603" cy="1835055"/>
          </a:xfrm>
          <a:prstGeom prst="rect">
            <a:avLst/>
          </a:prstGeom>
        </p:spPr>
      </p:pic>
    </p:spTree>
    <p:extLst>
      <p:ext uri="{BB962C8B-B14F-4D97-AF65-F5344CB8AC3E}">
        <p14:creationId xmlns:p14="http://schemas.microsoft.com/office/powerpoint/2010/main" val="334671369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5</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9069586" y="3564870"/>
            <a:ext cx="14463710" cy="6110757"/>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Перед вами медальон с изображением птицы феникса, который размещали на своих домах богатые жители плотно застроенной столицы Швеции.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Если использовать современную терминологию, то можно сказать, что это была ОНА. Кроме того, это отличный способ защиты от непредвиденных расходов.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Назовите ЕЁ. </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6" name="Рисунок 5"/>
          <p:cNvPicPr/>
          <p:nvPr/>
        </p:nvPicPr>
        <p:blipFill>
          <a:blip r:embed="rId3"/>
          <a:stretch>
            <a:fillRect/>
          </a:stretch>
        </p:blipFill>
        <p:spPr>
          <a:xfrm>
            <a:off x="1441096" y="3563784"/>
            <a:ext cx="6816238" cy="684867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7" name="Google Shape;77;p18"/>
          <p:cNvSpPr txBox="1">
            <a:spLocks/>
          </p:cNvSpPr>
          <p:nvPr/>
        </p:nvSpPr>
        <p:spPr>
          <a:xfrm rot="516">
            <a:off x="9068708" y="10412479"/>
            <a:ext cx="14463892" cy="169921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spcFirstLastPara="1" wrap="square" lIns="243800" tIns="243800" rIns="243800" bIns="243800" anchor="t"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4800" b="1" dirty="0">
                <a:solidFill>
                  <a:srgbClr val="E6215A"/>
                </a:solidFill>
                <a:latin typeface="Neue Machina Ultrabold" panose="00000900000000000000" pitchFamily="50" charset="-52"/>
                <a:ea typeface="Helvetica Neue"/>
                <a:cs typeface="Helvetica Neue"/>
                <a:sym typeface="Montserrat"/>
              </a:rPr>
              <a:t>Ответ: страховка</a:t>
            </a:r>
            <a:endParaRPr lang="ru-RU" sz="4800" dirty="0">
              <a:solidFill>
                <a:srgbClr val="E6215A"/>
              </a:solidFill>
              <a:latin typeface="Neue Machina Ultrabold" panose="00000900000000000000" pitchFamily="50" charset="-52"/>
              <a:ea typeface="Helvetica Neue"/>
              <a:cs typeface="Helvetica Neue"/>
              <a:sym typeface="Montserrat"/>
            </a:endParaRPr>
          </a:p>
        </p:txBody>
      </p:sp>
      <p:pic>
        <p:nvPicPr>
          <p:cNvPr id="2" name="Рисунок 1">
            <a:extLst>
              <a:ext uri="{FF2B5EF4-FFF2-40B4-BE49-F238E27FC236}">
                <a16:creationId xmlns:a16="http://schemas.microsoft.com/office/drawing/2014/main" id="{FEE9F681-6541-4A54-82D8-3FD4F89B519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659345" y="323326"/>
            <a:ext cx="8248603" cy="1835055"/>
          </a:xfrm>
          <a:prstGeom prst="rect">
            <a:avLst/>
          </a:prstGeom>
        </p:spPr>
      </p:pic>
    </p:spTree>
    <p:extLst>
      <p:ext uri="{BB962C8B-B14F-4D97-AF65-F5344CB8AC3E}">
        <p14:creationId xmlns:p14="http://schemas.microsoft.com/office/powerpoint/2010/main" val="149125260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 name="Прямоугольник"/>
          <p:cNvSpPr/>
          <p:nvPr/>
        </p:nvSpPr>
        <p:spPr>
          <a:xfrm>
            <a:off x="13349269" y="1608060"/>
            <a:ext cx="2983856" cy="1296109"/>
          </a:xfrm>
          <a:prstGeom prst="rect">
            <a:avLst/>
          </a:prstGeom>
          <a:solidFill>
            <a:srgbClr val="FFFFFF"/>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sz="2880"/>
          </a:p>
        </p:txBody>
      </p:sp>
      <p:sp>
        <p:nvSpPr>
          <p:cNvPr id="220" name="Прямоугольник"/>
          <p:cNvSpPr/>
          <p:nvPr/>
        </p:nvSpPr>
        <p:spPr>
          <a:xfrm>
            <a:off x="12812953" y="1809820"/>
            <a:ext cx="3576963" cy="892589"/>
          </a:xfrm>
          <a:prstGeom prst="rect">
            <a:avLst/>
          </a:prstGeom>
          <a:solidFill>
            <a:srgbClr val="FFFFFF"/>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sz="2880"/>
          </a:p>
        </p:txBody>
      </p:sp>
      <p:sp>
        <p:nvSpPr>
          <p:cNvPr id="8" name="Объект 3">
            <a:extLst>
              <a:ext uri="{FF2B5EF4-FFF2-40B4-BE49-F238E27FC236}">
                <a16:creationId xmlns:a16="http://schemas.microsoft.com/office/drawing/2014/main" id="{B9875367-9B89-07F1-967E-34D870DC27ED}"/>
              </a:ext>
            </a:extLst>
          </p:cNvPr>
          <p:cNvSpPr>
            <a:spLocks noGrp="1"/>
          </p:cNvSpPr>
          <p:nvPr>
            <p:ph idx="1"/>
          </p:nvPr>
        </p:nvSpPr>
        <p:spPr>
          <a:xfrm>
            <a:off x="1747340" y="4037903"/>
            <a:ext cx="15809882" cy="6604559"/>
          </a:xfrm>
        </p:spPr>
        <p:txBody>
          <a:bodyPr/>
          <a:lstStyle/>
          <a:p>
            <a:pPr marL="0" indent="0" hangingPunct="1">
              <a:spcBef>
                <a:spcPts val="0"/>
              </a:spcBef>
              <a:buNone/>
            </a:pPr>
            <a:r>
              <a:rPr lang="ru-RU" sz="16000" b="1" dirty="0">
                <a:solidFill>
                  <a:srgbClr val="E6215A"/>
                </a:solidFill>
                <a:latin typeface="Arial Black" panose="020B0604020202020204" pitchFamily="34" charset="0"/>
                <a:ea typeface="Montserrat ExtraBold"/>
                <a:cs typeface="Arial Black" panose="020B0604020202020204" pitchFamily="34" charset="0"/>
                <a:sym typeface="Montserrat ExtraBold"/>
              </a:rPr>
              <a:t>Деньги</a:t>
            </a:r>
          </a:p>
        </p:txBody>
      </p:sp>
      <p:grpSp>
        <p:nvGrpSpPr>
          <p:cNvPr id="9" name="Группа 8">
            <a:extLst>
              <a:ext uri="{FF2B5EF4-FFF2-40B4-BE49-F238E27FC236}">
                <a16:creationId xmlns:a16="http://schemas.microsoft.com/office/drawing/2014/main" id="{2BFB81F3-C372-269B-D7C8-CB24233D6CE0}"/>
              </a:ext>
            </a:extLst>
          </p:cNvPr>
          <p:cNvGrpSpPr/>
          <p:nvPr/>
        </p:nvGrpSpPr>
        <p:grpSpPr>
          <a:xfrm>
            <a:off x="17157976" y="9118905"/>
            <a:ext cx="6189603" cy="2881421"/>
            <a:chOff x="5632153" y="5787794"/>
            <a:chExt cx="9818863" cy="4570936"/>
          </a:xfrm>
        </p:grpSpPr>
        <p:sp>
          <p:nvSpPr>
            <p:cNvPr id="12" name="Google Shape;58;p16">
              <a:extLst>
                <a:ext uri="{FF2B5EF4-FFF2-40B4-BE49-F238E27FC236}">
                  <a16:creationId xmlns:a16="http://schemas.microsoft.com/office/drawing/2014/main" id="{EE3355F2-3AAC-FF3C-49D3-11D1B0F6C146}"/>
                </a:ext>
              </a:extLst>
            </p:cNvPr>
            <p:cNvSpPr txBox="1">
              <a:spLocks/>
            </p:cNvSpPr>
            <p:nvPr/>
          </p:nvSpPr>
          <p:spPr>
            <a:xfrm rot="21423390">
              <a:off x="5998205" y="5787794"/>
              <a:ext cx="8332384" cy="203649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spcFirstLastPara="1" wrap="square" lIns="243800" tIns="243800" rIns="243800" bIns="243800" anchor="ctr"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8000" b="1" dirty="0">
                  <a:solidFill>
                    <a:schemeClr val="bg1"/>
                  </a:solidFill>
                  <a:latin typeface="Arial Black" panose="020B0604020202020204" pitchFamily="34" charset="0"/>
                  <a:ea typeface="Montserrat ExtraBold"/>
                  <a:cs typeface="Arial Black" panose="020B0604020202020204" pitchFamily="34" charset="0"/>
                  <a:sym typeface="Montserrat ExtraBold"/>
                </a:rPr>
                <a:t>КВИЗ</a:t>
              </a:r>
            </a:p>
          </p:txBody>
        </p:sp>
        <p:sp>
          <p:nvSpPr>
            <p:cNvPr id="13" name="Google Shape;60;p16">
              <a:extLst>
                <a:ext uri="{FF2B5EF4-FFF2-40B4-BE49-F238E27FC236}">
                  <a16:creationId xmlns:a16="http://schemas.microsoft.com/office/drawing/2014/main" id="{0BF13430-ECD0-F5C5-F3FB-D2D42F423424}"/>
                </a:ext>
              </a:extLst>
            </p:cNvPr>
            <p:cNvSpPr txBox="1">
              <a:spLocks/>
            </p:cNvSpPr>
            <p:nvPr/>
          </p:nvSpPr>
          <p:spPr>
            <a:xfrm>
              <a:off x="5632153" y="8322236"/>
              <a:ext cx="9818863" cy="203649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spcFirstLastPara="1" wrap="square" lIns="243800" tIns="243800" rIns="243800" bIns="243800" anchor="ctr"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endParaRPr lang="ru-RU" sz="8000" b="1" dirty="0">
                <a:solidFill>
                  <a:schemeClr val="bg1"/>
                </a:solidFill>
                <a:latin typeface="Arial Black" panose="020B0604020202020204" pitchFamily="34" charset="0"/>
                <a:ea typeface="Montserrat ExtraBold"/>
                <a:cs typeface="Arial Black" panose="020B0604020202020204" pitchFamily="34" charset="0"/>
                <a:sym typeface="Montserrat ExtraBold"/>
              </a:endParaRPr>
            </a:p>
          </p:txBody>
        </p:sp>
      </p:grpSp>
      <p:pic>
        <p:nvPicPr>
          <p:cNvPr id="2" name="Рисунок 1">
            <a:extLst>
              <a:ext uri="{FF2B5EF4-FFF2-40B4-BE49-F238E27FC236}">
                <a16:creationId xmlns:a16="http://schemas.microsoft.com/office/drawing/2014/main" id="{FA3E8B08-BD18-2EC2-F4DC-44F0967D7C5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64853" y="844620"/>
            <a:ext cx="2260600" cy="965200"/>
          </a:xfrm>
          <a:prstGeom prst="rect">
            <a:avLst/>
          </a:prstGeom>
        </p:spPr>
      </p:pic>
      <p:pic>
        <p:nvPicPr>
          <p:cNvPr id="3" name="Рисунок 2">
            <a:extLst>
              <a:ext uri="{FF2B5EF4-FFF2-40B4-BE49-F238E27FC236}">
                <a16:creationId xmlns:a16="http://schemas.microsoft.com/office/drawing/2014/main" id="{B586F070-5FE8-43A5-AC29-452E19BC40D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265614" y="4354724"/>
            <a:ext cx="8248603" cy="1835055"/>
          </a:xfrm>
          <a:prstGeom prst="rect">
            <a:avLst/>
          </a:prstGeom>
        </p:spPr>
      </p:pic>
      <p:pic>
        <p:nvPicPr>
          <p:cNvPr id="4" name="Рисунок 3">
            <a:extLst>
              <a:ext uri="{FF2B5EF4-FFF2-40B4-BE49-F238E27FC236}">
                <a16:creationId xmlns:a16="http://schemas.microsoft.com/office/drawing/2014/main" id="{48602FD6-D0C8-4798-8B2B-57D7C238BF7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701875" y="584754"/>
            <a:ext cx="8248603" cy="1835055"/>
          </a:xfrm>
          <a:prstGeom prst="rect">
            <a:avLst/>
          </a:prstGeom>
        </p:spPr>
      </p:pic>
      <p:pic>
        <p:nvPicPr>
          <p:cNvPr id="5" name="Рисунок 4">
            <a:extLst>
              <a:ext uri="{FF2B5EF4-FFF2-40B4-BE49-F238E27FC236}">
                <a16:creationId xmlns:a16="http://schemas.microsoft.com/office/drawing/2014/main" id="{77BA5446-E696-42DC-BE19-38E55FFBA2D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31650" y="677067"/>
            <a:ext cx="14851143" cy="2280102"/>
          </a:xfrm>
          <a:prstGeom prst="rect">
            <a:avLst/>
          </a:prstGeom>
        </p:spPr>
      </p:pic>
    </p:spTree>
    <p:extLst>
      <p:ext uri="{BB962C8B-B14F-4D97-AF65-F5344CB8AC3E}">
        <p14:creationId xmlns:p14="http://schemas.microsoft.com/office/powerpoint/2010/main" val="1724245614"/>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1</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От этого слова произошло название монеты «копейка». Оно же входит в название одной из олимпийских дисциплин.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Интересный факт: на современных российских монетах номиналом 1, 2, 5 и 10 копеек всё ещё можно увидеть изображение Георгия Победоносца верхом на коне, с ЭТИМ предметом в руке.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Что это?</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13" name="таймер_1 минута.mp4">
            <a:hlinkClick r:id="" action="ppaction://media"/>
            <a:extLst>
              <a:ext uri="{FF2B5EF4-FFF2-40B4-BE49-F238E27FC236}">
                <a16:creationId xmlns:a16="http://schemas.microsoft.com/office/drawing/2014/main" id="{871FC696-D776-6C4A-9D93-985C6CA7895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600" t="34509" r="2049" b="34291"/>
          <a:stretch/>
        </p:blipFill>
        <p:spPr>
          <a:xfrm>
            <a:off x="19676329" y="12635712"/>
            <a:ext cx="3856771" cy="717397"/>
          </a:xfrm>
          <a:prstGeom prst="rect">
            <a:avLst/>
          </a:prstGeom>
        </p:spPr>
      </p:pic>
      <p:pic>
        <p:nvPicPr>
          <p:cNvPr id="2" name="Рисунок 1">
            <a:extLst>
              <a:ext uri="{FF2B5EF4-FFF2-40B4-BE49-F238E27FC236}">
                <a16:creationId xmlns:a16="http://schemas.microsoft.com/office/drawing/2014/main" id="{383C72CE-4531-4AE2-B397-6660F788821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284497" y="133244"/>
            <a:ext cx="8248603" cy="1835055"/>
          </a:xfrm>
          <a:prstGeom prst="rect">
            <a:avLst/>
          </a:prstGeom>
        </p:spPr>
      </p:pic>
    </p:spTree>
    <p:extLst>
      <p:ext uri="{BB962C8B-B14F-4D97-AF65-F5344CB8AC3E}">
        <p14:creationId xmlns:p14="http://schemas.microsoft.com/office/powerpoint/2010/main" val="282435274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19"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2</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146036" y="2998381"/>
            <a:ext cx="22092012" cy="9112739"/>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Отличная новость для тех, кто хочет стать миллионером прямо сейчас. На 50 долларов США можно приобрести (по курсу на февраль 2025 года) 2 104375 риалов. Это самая дешевая валюта в мире на сегодняшний день. </a:t>
            </a:r>
            <a:b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br>
            <a:b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Именно в ЭТОЙ СТРАНЕ около 200 лет назад на дипломатической службе состоял знаменитый русский писатель Д.И. Долгоруков. </a:t>
            </a:r>
            <a:b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br>
            <a:b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Эта страна обладает одними из крупнейших запасов нефти и природного газа в мире. Это делает страну важным игроком на мировом энергетическом рынке.</a:t>
            </a:r>
            <a:b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br>
            <a:b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Назовите ЭТУ СТРАНУ, нынешнее название которой существует с 1935 года, хотя история страны насчитывает около 5 тысячелетий.</a:t>
            </a: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13" name="таймер_1 минута.mp4">
            <a:hlinkClick r:id="" action="ppaction://media"/>
            <a:extLst>
              <a:ext uri="{FF2B5EF4-FFF2-40B4-BE49-F238E27FC236}">
                <a16:creationId xmlns:a16="http://schemas.microsoft.com/office/drawing/2014/main" id="{871FC696-D776-6C4A-9D93-985C6CA7895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600" t="34509" r="2049" b="34291"/>
          <a:stretch/>
        </p:blipFill>
        <p:spPr>
          <a:xfrm>
            <a:off x="19676329" y="12635712"/>
            <a:ext cx="3856771" cy="717397"/>
          </a:xfrm>
          <a:prstGeom prst="rect">
            <a:avLst/>
          </a:prstGeom>
        </p:spPr>
      </p:pic>
      <p:pic>
        <p:nvPicPr>
          <p:cNvPr id="2" name="Рисунок 1">
            <a:extLst>
              <a:ext uri="{FF2B5EF4-FFF2-40B4-BE49-F238E27FC236}">
                <a16:creationId xmlns:a16="http://schemas.microsoft.com/office/drawing/2014/main" id="{3EE013C6-3418-40E7-9C50-2F5888E34DB4}"/>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3356111" y="373957"/>
            <a:ext cx="10397024" cy="1835055"/>
          </a:xfrm>
          <a:prstGeom prst="rect">
            <a:avLst/>
          </a:prstGeom>
        </p:spPr>
      </p:pic>
    </p:spTree>
    <p:extLst>
      <p:ext uri="{BB962C8B-B14F-4D97-AF65-F5344CB8AC3E}">
        <p14:creationId xmlns:p14="http://schemas.microsoft.com/office/powerpoint/2010/main" val="242459163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19"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3</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Вы можете одновременно и услышать вопрос от ведущего, и прочитать его на экране, и обсудить с </a:t>
            </a:r>
            <a:r>
              <a:rPr lang="ru-RU" sz="4800" dirty="0" err="1">
                <a:solidFill>
                  <a:schemeClr val="dk1"/>
                </a:solidFill>
                <a:latin typeface="Times New Roman" panose="02020603050405020304" pitchFamily="18" charset="0"/>
                <a:ea typeface="Helvetica Neue"/>
                <a:cs typeface="Times New Roman" panose="02020603050405020304" pitchFamily="18" charset="0"/>
                <a:sym typeface="Montserrat"/>
              </a:rPr>
              <a:t>однокомандниками</a:t>
            </a:r>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 Внимание, сам вопрос: </a:t>
            </a:r>
            <a:b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монеты с изображением человека начали чеканить во время правления Александра Македонского (с 336 по 323 года до н. э.). До 45 года до н. э. на монеты наносили изображения только уже умерших царей. ОН стал первым правителем, чей портрет появился на монете при его жизни. </a:t>
            </a:r>
            <a:b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ЕГО имя также увековечено в нашем календаре. </a:t>
            </a:r>
            <a:b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Кроме того, ОН был литератором, и его сочинения считаются классикой древнеримской литературы</a:t>
            </a:r>
            <a:b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Назовите ЕГО.</a:t>
            </a: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13" name="таймер_1 минута.mp4">
            <a:hlinkClick r:id="" action="ppaction://media"/>
            <a:extLst>
              <a:ext uri="{FF2B5EF4-FFF2-40B4-BE49-F238E27FC236}">
                <a16:creationId xmlns:a16="http://schemas.microsoft.com/office/drawing/2014/main" id="{871FC696-D776-6C4A-9D93-985C6CA7895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600" t="34509" r="2049" b="34291"/>
          <a:stretch/>
        </p:blipFill>
        <p:spPr>
          <a:xfrm>
            <a:off x="19676329" y="12635712"/>
            <a:ext cx="3856771" cy="717397"/>
          </a:xfrm>
          <a:prstGeom prst="rect">
            <a:avLst/>
          </a:prstGeom>
        </p:spPr>
      </p:pic>
      <p:pic>
        <p:nvPicPr>
          <p:cNvPr id="2" name="Рисунок 1">
            <a:extLst>
              <a:ext uri="{FF2B5EF4-FFF2-40B4-BE49-F238E27FC236}">
                <a16:creationId xmlns:a16="http://schemas.microsoft.com/office/drawing/2014/main" id="{5BF5F90D-6DF7-42F7-9E6B-C372BDEF5F8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3983323" y="413638"/>
            <a:ext cx="10400677" cy="1835055"/>
          </a:xfrm>
          <a:prstGeom prst="rect">
            <a:avLst/>
          </a:prstGeom>
        </p:spPr>
      </p:pic>
    </p:spTree>
    <p:extLst>
      <p:ext uri="{BB962C8B-B14F-4D97-AF65-F5344CB8AC3E}">
        <p14:creationId xmlns:p14="http://schemas.microsoft.com/office/powerpoint/2010/main" val="395163337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19"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4</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just"/>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ЕГО можно увидеть в «Невероятных приключениях итальянцев в России» и «Полосатом рейсе», в небе над северным полушарием, в кошельках части жителей Балканского полуострова. Кого ЕГО? </a:t>
            </a: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13" name="таймер_1 минута.mp4">
            <a:hlinkClick r:id="" action="ppaction://media"/>
            <a:extLst>
              <a:ext uri="{FF2B5EF4-FFF2-40B4-BE49-F238E27FC236}">
                <a16:creationId xmlns:a16="http://schemas.microsoft.com/office/drawing/2014/main" id="{871FC696-D776-6C4A-9D93-985C6CA7895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600" t="34509" r="2049" b="34291"/>
          <a:stretch/>
        </p:blipFill>
        <p:spPr>
          <a:xfrm>
            <a:off x="19676329" y="12635712"/>
            <a:ext cx="3856771" cy="717397"/>
          </a:xfrm>
          <a:prstGeom prst="rect">
            <a:avLst/>
          </a:prstGeom>
        </p:spPr>
      </p:pic>
      <p:pic>
        <p:nvPicPr>
          <p:cNvPr id="2" name="Рисунок 1">
            <a:extLst>
              <a:ext uri="{FF2B5EF4-FFF2-40B4-BE49-F238E27FC236}">
                <a16:creationId xmlns:a16="http://schemas.microsoft.com/office/drawing/2014/main" id="{CF64E35E-3AA9-4431-888A-3B9FE0A7F51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3477521" y="357347"/>
            <a:ext cx="10400677" cy="1835055"/>
          </a:xfrm>
          <a:prstGeom prst="rect">
            <a:avLst/>
          </a:prstGeom>
        </p:spPr>
      </p:pic>
    </p:spTree>
    <p:extLst>
      <p:ext uri="{BB962C8B-B14F-4D97-AF65-F5344CB8AC3E}">
        <p14:creationId xmlns:p14="http://schemas.microsoft.com/office/powerpoint/2010/main" val="25795791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19"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5</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0879339" y="3565006"/>
            <a:ext cx="12653773" cy="8546822"/>
          </a:xfrm>
          <a:prstGeom prst="rect">
            <a:avLst/>
          </a:prstGeom>
        </p:spPr>
        <p:txBody>
          <a:bodyPr spcFirstLastPara="1" wrap="square" lIns="243800" tIns="243800" rIns="243800" bIns="243800" anchor="t" anchorCtr="0">
            <a:noAutofit/>
          </a:bodyPr>
          <a:lstStyle/>
          <a:p>
            <a:pPr lvl="0" algn="just"/>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Евро — узнаваемая валюта для тех, кто хоть раз путешествовал по Европе. Оказывается, есть и другие купюры, которые очень похожи на евро. Перед вами изображение национальной валюты ЭТОЙ СТРАНЫ. Назовите СТРАНУ, если известно, что столица этого государства – </a:t>
            </a:r>
            <a:r>
              <a:rPr lang="ru-RU" sz="4800" dirty="0" err="1">
                <a:solidFill>
                  <a:schemeClr val="dk1"/>
                </a:solidFill>
                <a:latin typeface="Times New Roman" panose="02020603050405020304" pitchFamily="18" charset="0"/>
                <a:ea typeface="Helvetica Neue"/>
                <a:cs typeface="Times New Roman" panose="02020603050405020304" pitchFamily="18" charset="0"/>
                <a:sym typeface="Montserrat"/>
              </a:rPr>
              <a:t>г.Баку</a:t>
            </a:r>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 стал известен как "нефтяная столица" мира в начале XX века. Здесь добывали значительную часть мировой нефти. </a:t>
            </a: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13" name="таймер_1 минута.mp4">
            <a:hlinkClick r:id="" action="ppaction://media"/>
            <a:extLst>
              <a:ext uri="{FF2B5EF4-FFF2-40B4-BE49-F238E27FC236}">
                <a16:creationId xmlns:a16="http://schemas.microsoft.com/office/drawing/2014/main" id="{871FC696-D776-6C4A-9D93-985C6CA7895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600" t="34509" r="2049" b="34291"/>
          <a:stretch/>
        </p:blipFill>
        <p:spPr>
          <a:xfrm>
            <a:off x="19676329" y="12635712"/>
            <a:ext cx="3856771" cy="717397"/>
          </a:xfrm>
          <a:prstGeom prst="rect">
            <a:avLst/>
          </a:prstGeom>
        </p:spPr>
      </p:pic>
      <p:pic>
        <p:nvPicPr>
          <p:cNvPr id="2" name="Рисунок 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609084" y="3211854"/>
            <a:ext cx="8602515" cy="925312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3" name="Рисунок 2">
            <a:extLst>
              <a:ext uri="{FF2B5EF4-FFF2-40B4-BE49-F238E27FC236}">
                <a16:creationId xmlns:a16="http://schemas.microsoft.com/office/drawing/2014/main" id="{FCEE218A-A513-44C6-933B-886CFD9D823C}"/>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3668908" y="323326"/>
            <a:ext cx="10400677" cy="1835055"/>
          </a:xfrm>
          <a:prstGeom prst="rect">
            <a:avLst/>
          </a:prstGeom>
        </p:spPr>
      </p:pic>
    </p:spTree>
    <p:extLst>
      <p:ext uri="{BB962C8B-B14F-4D97-AF65-F5344CB8AC3E}">
        <p14:creationId xmlns:p14="http://schemas.microsoft.com/office/powerpoint/2010/main" val="272615657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19"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6"/>
        <p:cNvGrpSpPr/>
        <p:nvPr/>
      </p:nvGrpSpPr>
      <p:grpSpPr>
        <a:xfrm>
          <a:off x="0" y="0"/>
          <a:ext cx="0" cy="0"/>
          <a:chOff x="0" y="0"/>
          <a:chExt cx="0" cy="0"/>
        </a:xfrm>
      </p:grpSpPr>
      <p:pic>
        <p:nvPicPr>
          <p:cNvPr id="9" name="таймер_20 секунд.mp4">
            <a:hlinkClick r:id="" action="ppaction://media"/>
            <a:extLst>
              <a:ext uri="{FF2B5EF4-FFF2-40B4-BE49-F238E27FC236}">
                <a16:creationId xmlns:a16="http://schemas.microsoft.com/office/drawing/2014/main" id="{053E9E36-1778-A74B-8237-D1A6F77C0383}"/>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727" t="36217" r="1614" b="33837"/>
          <a:stretch/>
        </p:blipFill>
        <p:spPr>
          <a:xfrm>
            <a:off x="5543580" y="9069355"/>
            <a:ext cx="9542822" cy="1698172"/>
          </a:xfrm>
          <a:prstGeom prst="rect">
            <a:avLst/>
          </a:prstGeom>
        </p:spPr>
      </p:pic>
      <p:sp>
        <p:nvSpPr>
          <p:cNvPr id="13" name="Google Shape;60;p16"/>
          <p:cNvSpPr txBox="1">
            <a:spLocks/>
          </p:cNvSpPr>
          <p:nvPr/>
        </p:nvSpPr>
        <p:spPr>
          <a:xfrm>
            <a:off x="5543580" y="6909199"/>
            <a:ext cx="10601178" cy="186372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spcFirstLastPara="1" wrap="square" lIns="243800" tIns="243800" rIns="243800" bIns="243800" anchor="ctr"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7200" dirty="0">
                <a:solidFill>
                  <a:srgbClr val="004F9E"/>
                </a:solidFill>
                <a:latin typeface="Neue Machina Ultrabold" panose="00000900000000000000" pitchFamily="50" charset="-52"/>
                <a:ea typeface="Montserrat ExtraBold"/>
                <a:cs typeface="Montserrat ExtraBold"/>
                <a:sym typeface="Montserrat ExtraBold"/>
              </a:rPr>
              <a:t>Время сдавать ответы</a:t>
            </a:r>
          </a:p>
        </p:txBody>
      </p:sp>
      <p:pic>
        <p:nvPicPr>
          <p:cNvPr id="2" name="Рисунок 1">
            <a:extLst>
              <a:ext uri="{FF2B5EF4-FFF2-40B4-BE49-F238E27FC236}">
                <a16:creationId xmlns:a16="http://schemas.microsoft.com/office/drawing/2014/main" id="{184759F2-9036-48D6-B751-373EF9CA93E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221801" y="709254"/>
            <a:ext cx="10400677" cy="2239219"/>
          </a:xfrm>
          <a:prstGeom prst="rect">
            <a:avLst/>
          </a:prstGeom>
        </p:spPr>
      </p:pic>
      <p:pic>
        <p:nvPicPr>
          <p:cNvPr id="3" name="Рисунок 2">
            <a:extLst>
              <a:ext uri="{FF2B5EF4-FFF2-40B4-BE49-F238E27FC236}">
                <a16:creationId xmlns:a16="http://schemas.microsoft.com/office/drawing/2014/main" id="{84C6B48A-3984-4B4D-A74F-6AD5335522CD}"/>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771335" y="962435"/>
            <a:ext cx="14851143" cy="2280102"/>
          </a:xfrm>
          <a:prstGeom prst="rect">
            <a:avLst/>
          </a:prstGeom>
        </p:spPr>
      </p:pic>
    </p:spTree>
    <p:extLst>
      <p:ext uri="{BB962C8B-B14F-4D97-AF65-F5344CB8AC3E}">
        <p14:creationId xmlns:p14="http://schemas.microsoft.com/office/powerpoint/2010/main" val="326051616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077"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remove" display="0">
                  <p:stCondLst>
                    <p:cond delay="indefinite"/>
                  </p:stCondLst>
                </p:cTn>
                <p:tgtEl>
                  <p:spTgt spid="9"/>
                </p:tgtEl>
              </p:cMediaNode>
            </p:vide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 name="Прямоугольник"/>
          <p:cNvSpPr/>
          <p:nvPr/>
        </p:nvSpPr>
        <p:spPr>
          <a:xfrm>
            <a:off x="13349269" y="1608060"/>
            <a:ext cx="2983856" cy="1296109"/>
          </a:xfrm>
          <a:prstGeom prst="rect">
            <a:avLst/>
          </a:prstGeom>
          <a:solidFill>
            <a:srgbClr val="FFFFFF"/>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sz="2880"/>
          </a:p>
        </p:txBody>
      </p:sp>
      <p:sp>
        <p:nvSpPr>
          <p:cNvPr id="220" name="Прямоугольник"/>
          <p:cNvSpPr/>
          <p:nvPr/>
        </p:nvSpPr>
        <p:spPr>
          <a:xfrm>
            <a:off x="12812953" y="1809820"/>
            <a:ext cx="3576963" cy="892589"/>
          </a:xfrm>
          <a:prstGeom prst="rect">
            <a:avLst/>
          </a:prstGeom>
          <a:solidFill>
            <a:srgbClr val="FFFFFF"/>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sz="2880"/>
          </a:p>
        </p:txBody>
      </p:sp>
      <p:sp>
        <p:nvSpPr>
          <p:cNvPr id="8" name="Объект 3">
            <a:extLst>
              <a:ext uri="{FF2B5EF4-FFF2-40B4-BE49-F238E27FC236}">
                <a16:creationId xmlns:a16="http://schemas.microsoft.com/office/drawing/2014/main" id="{B9875367-9B89-07F1-967E-34D870DC27ED}"/>
              </a:ext>
            </a:extLst>
          </p:cNvPr>
          <p:cNvSpPr>
            <a:spLocks noGrp="1"/>
          </p:cNvSpPr>
          <p:nvPr>
            <p:ph idx="1"/>
          </p:nvPr>
        </p:nvSpPr>
        <p:spPr>
          <a:xfrm>
            <a:off x="1747340" y="4037903"/>
            <a:ext cx="15809882" cy="6604559"/>
          </a:xfrm>
        </p:spPr>
        <p:txBody>
          <a:bodyPr/>
          <a:lstStyle/>
          <a:p>
            <a:pPr marL="0" indent="0" hangingPunct="1">
              <a:buNone/>
            </a:pPr>
            <a:r>
              <a:rPr lang="ru-RU" sz="16000" b="1" dirty="0">
                <a:solidFill>
                  <a:srgbClr val="E6215A"/>
                </a:solidFill>
                <a:latin typeface="Arial Black" panose="020B0604020202020204" pitchFamily="34" charset="0"/>
                <a:ea typeface="Montserrat ExtraBold"/>
                <a:cs typeface="Arial Black" panose="020B0604020202020204" pitchFamily="34" charset="0"/>
                <a:sym typeface="Montserrat ExtraBold"/>
              </a:rPr>
              <a:t>ОТВЕТЫ</a:t>
            </a:r>
          </a:p>
          <a:p>
            <a:pPr marL="0" indent="0" hangingPunct="1">
              <a:buNone/>
            </a:pPr>
            <a:r>
              <a:rPr lang="ru-RU" sz="10000" dirty="0">
                <a:solidFill>
                  <a:schemeClr val="tx2"/>
                </a:solidFill>
                <a:latin typeface="Arial" panose="020B0604020202020204" pitchFamily="34" charset="0"/>
                <a:ea typeface="Montserrat ExtraBold"/>
                <a:cs typeface="Arial" panose="020B0604020202020204" pitchFamily="34" charset="0"/>
                <a:sym typeface="Montserrat ExtraBold"/>
              </a:rPr>
              <a:t>Деньги</a:t>
            </a:r>
          </a:p>
        </p:txBody>
      </p:sp>
      <p:pic>
        <p:nvPicPr>
          <p:cNvPr id="2" name="Рисунок 1">
            <a:extLst>
              <a:ext uri="{FF2B5EF4-FFF2-40B4-BE49-F238E27FC236}">
                <a16:creationId xmlns:a16="http://schemas.microsoft.com/office/drawing/2014/main" id="{0782E049-CAD4-C63B-1275-AAC20EDC935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64853" y="844620"/>
            <a:ext cx="2260600" cy="965200"/>
          </a:xfrm>
          <a:prstGeom prst="rect">
            <a:avLst/>
          </a:prstGeom>
        </p:spPr>
      </p:pic>
      <p:pic>
        <p:nvPicPr>
          <p:cNvPr id="3" name="Рисунок 2">
            <a:extLst>
              <a:ext uri="{FF2B5EF4-FFF2-40B4-BE49-F238E27FC236}">
                <a16:creationId xmlns:a16="http://schemas.microsoft.com/office/drawing/2014/main" id="{03868FCA-2801-49D8-90AC-250350B291D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475967" y="643760"/>
            <a:ext cx="14851143" cy="2280102"/>
          </a:xfrm>
          <a:prstGeom prst="rect">
            <a:avLst/>
          </a:prstGeom>
        </p:spPr>
      </p:pic>
    </p:spTree>
    <p:extLst>
      <p:ext uri="{BB962C8B-B14F-4D97-AF65-F5344CB8AC3E}">
        <p14:creationId xmlns:p14="http://schemas.microsoft.com/office/powerpoint/2010/main" val="2419778271"/>
      </p:ext>
    </p:extLst>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1</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352" y="3564298"/>
            <a:ext cx="22092012" cy="5203932"/>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От этого слова произошло название монеты «копейка». Оно же входит в название одной из олимпийских дисциплин.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Интересный факт: на современных российских монетах номиналом 1, 2, 5 и 10 копеек всё ещё можно увидеть изображение Георгия Победоносца верхом на коне, с ЭТИМ предметом в руке.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Что это?</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sp>
        <p:nvSpPr>
          <p:cNvPr id="5" name="Google Shape;77;p18"/>
          <p:cNvSpPr txBox="1">
            <a:spLocks/>
          </p:cNvSpPr>
          <p:nvPr/>
        </p:nvSpPr>
        <p:spPr>
          <a:xfrm rot="516">
            <a:off x="1440637" y="9330605"/>
            <a:ext cx="22092044" cy="27805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spcFirstLastPara="1" wrap="square" lIns="243800" tIns="243800" rIns="243800" bIns="243800" anchor="t"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4800" b="1" dirty="0">
                <a:solidFill>
                  <a:srgbClr val="E6215A"/>
                </a:solidFill>
                <a:latin typeface="Times New Roman" panose="02020603050405020304" pitchFamily="18" charset="0"/>
                <a:ea typeface="Helvetica Neue"/>
                <a:cs typeface="Times New Roman" panose="02020603050405020304" pitchFamily="18" charset="0"/>
                <a:sym typeface="Montserrat"/>
              </a:rPr>
              <a:t>Ответ: копьё</a:t>
            </a:r>
            <a:endParaRPr lang="ru-RU" sz="4800" dirty="0">
              <a:solidFill>
                <a:srgbClr val="E6215A"/>
              </a:solidFill>
              <a:latin typeface="Times New Roman" panose="02020603050405020304" pitchFamily="18" charset="0"/>
              <a:ea typeface="Helvetica Neue"/>
              <a:cs typeface="Times New Roman" panose="02020603050405020304" pitchFamily="18" charset="0"/>
              <a:sym typeface="Montserrat"/>
            </a:endParaRPr>
          </a:p>
        </p:txBody>
      </p:sp>
      <p:pic>
        <p:nvPicPr>
          <p:cNvPr id="2" name="Рисунок 1">
            <a:extLst>
              <a:ext uri="{FF2B5EF4-FFF2-40B4-BE49-F238E27FC236}">
                <a16:creationId xmlns:a16="http://schemas.microsoft.com/office/drawing/2014/main" id="{C9A277A7-F8F6-4EC5-8FC0-48A0D6F6F3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90172" y="338931"/>
            <a:ext cx="10400677" cy="1835055"/>
          </a:xfrm>
          <a:prstGeom prst="rect">
            <a:avLst/>
          </a:prstGeom>
        </p:spPr>
      </p:pic>
    </p:spTree>
    <p:extLst>
      <p:ext uri="{BB962C8B-B14F-4D97-AF65-F5344CB8AC3E}">
        <p14:creationId xmlns:p14="http://schemas.microsoft.com/office/powerpoint/2010/main" val="103073513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2</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0168" y="2547319"/>
            <a:ext cx="22092012" cy="7675668"/>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Отличная новость для тех, кто хочет стать миллионером прямо сейчас. На 50 долларов США можно приобрести (по курсу на февраль 2025 года) 2 104375 риалов. Это самая дешевая валюта в мире на сегодняшний день. </a:t>
            </a:r>
            <a:b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Именно в ЭТОЙ СТРАНЕ около 200 лет назад на дипломатической службе состоял знаменитый русский писатель Д.И. Долгоруков. </a:t>
            </a:r>
            <a:b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Эта страна обладает одними из крупнейших запасов нефти и природного газа в мире. Это делает страну важным игроком на мировом энергетическом рынке.</a:t>
            </a:r>
            <a:b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Назовите ЭТУ СТРАНУ, нынешнее название которой существует с 1935 года, хотя история страны насчитывает около 5 тысячелетий.</a:t>
            </a: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sp>
        <p:nvSpPr>
          <p:cNvPr id="5" name="Google Shape;77;p18"/>
          <p:cNvSpPr txBox="1">
            <a:spLocks/>
          </p:cNvSpPr>
          <p:nvPr/>
        </p:nvSpPr>
        <p:spPr>
          <a:xfrm rot="516">
            <a:off x="1440570" y="10224657"/>
            <a:ext cx="22092044" cy="188646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spcFirstLastPara="1" wrap="square" lIns="243800" tIns="243800" rIns="243800" bIns="243800" anchor="t"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4800" b="1" dirty="0">
                <a:solidFill>
                  <a:srgbClr val="E6215A"/>
                </a:solidFill>
                <a:latin typeface="Times New Roman" panose="02020603050405020304" pitchFamily="18" charset="0"/>
                <a:ea typeface="Helvetica Neue"/>
                <a:cs typeface="Times New Roman" panose="02020603050405020304" pitchFamily="18" charset="0"/>
                <a:sym typeface="Montserrat"/>
              </a:rPr>
              <a:t>Ответ: Иран</a:t>
            </a:r>
            <a:endParaRPr lang="ru-RU" sz="4800" dirty="0">
              <a:solidFill>
                <a:srgbClr val="E6215A"/>
              </a:solidFill>
              <a:latin typeface="Times New Roman" panose="02020603050405020304" pitchFamily="18" charset="0"/>
              <a:ea typeface="Helvetica Neue"/>
              <a:cs typeface="Times New Roman" panose="02020603050405020304" pitchFamily="18" charset="0"/>
              <a:sym typeface="Montserrat"/>
            </a:endParaRPr>
          </a:p>
        </p:txBody>
      </p:sp>
      <p:pic>
        <p:nvPicPr>
          <p:cNvPr id="2" name="Рисунок 1">
            <a:extLst>
              <a:ext uri="{FF2B5EF4-FFF2-40B4-BE49-F238E27FC236}">
                <a16:creationId xmlns:a16="http://schemas.microsoft.com/office/drawing/2014/main" id="{C43B40D0-F0FB-4D05-8CA8-0084E73644C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392461" y="323326"/>
            <a:ext cx="10400677" cy="1835055"/>
          </a:xfrm>
          <a:prstGeom prst="rect">
            <a:avLst/>
          </a:prstGeom>
        </p:spPr>
      </p:pic>
    </p:spTree>
    <p:extLst>
      <p:ext uri="{BB962C8B-B14F-4D97-AF65-F5344CB8AC3E}">
        <p14:creationId xmlns:p14="http://schemas.microsoft.com/office/powerpoint/2010/main" val="9829520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3</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61" y="2769810"/>
            <a:ext cx="22092012" cy="9341310"/>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Вы можете одновременно и услышать вопрос от ведущего, и прочитать его на экране, и обсудить с </a:t>
            </a:r>
            <a:r>
              <a:rPr lang="ru-RU" sz="4800" dirty="0" err="1">
                <a:solidFill>
                  <a:schemeClr val="dk1"/>
                </a:solidFill>
                <a:latin typeface="Times New Roman" panose="02020603050405020304" pitchFamily="18" charset="0"/>
                <a:ea typeface="Helvetica Neue"/>
                <a:cs typeface="Times New Roman" panose="02020603050405020304" pitchFamily="18" charset="0"/>
                <a:sym typeface="Montserrat"/>
              </a:rPr>
              <a:t>однокомандниками</a:t>
            </a:r>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 Внимание, сам вопрос: </a:t>
            </a:r>
            <a:b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монеты с изображением человека начали чеканить во время правления Александра Македонского (с 336 по 323 года до н. э.). До 45 года до н. э. на монеты наносили изображения только уже умерших царей. ОН стал первым правителем, чей портрет появился на монете при его жизни. </a:t>
            </a:r>
            <a:b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ЕГО имя также увековечено в нашем календаре. </a:t>
            </a:r>
            <a:b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Кроме того, ОН был литератором, и его сочинения считаются классикой древнеримской литературы</a:t>
            </a:r>
            <a:b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Назовите ЕГО.</a:t>
            </a: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sp>
        <p:nvSpPr>
          <p:cNvPr id="5" name="Google Shape;77;p18"/>
          <p:cNvSpPr txBox="1">
            <a:spLocks/>
          </p:cNvSpPr>
          <p:nvPr/>
        </p:nvSpPr>
        <p:spPr>
          <a:xfrm rot="516">
            <a:off x="1440547" y="10536427"/>
            <a:ext cx="22092044" cy="157469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spcFirstLastPara="1" wrap="square" lIns="243800" tIns="243800" rIns="243800" bIns="243800" anchor="t"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4800" b="1" dirty="0">
                <a:solidFill>
                  <a:srgbClr val="E6215A"/>
                </a:solidFill>
                <a:latin typeface="Times New Roman" panose="02020603050405020304" pitchFamily="18" charset="0"/>
                <a:ea typeface="Helvetica Neue"/>
                <a:cs typeface="Times New Roman" panose="02020603050405020304" pitchFamily="18" charset="0"/>
                <a:sym typeface="Montserrat"/>
              </a:rPr>
              <a:t>Ответ: Юлий Цезарь</a:t>
            </a:r>
            <a:endParaRPr lang="ru-RU" sz="4800" dirty="0">
              <a:solidFill>
                <a:srgbClr val="E6215A"/>
              </a:solidFill>
              <a:latin typeface="Times New Roman" panose="02020603050405020304" pitchFamily="18" charset="0"/>
              <a:ea typeface="Helvetica Neue"/>
              <a:cs typeface="Times New Roman" panose="02020603050405020304" pitchFamily="18" charset="0"/>
              <a:sym typeface="Montserrat"/>
            </a:endParaRPr>
          </a:p>
        </p:txBody>
      </p:sp>
      <p:pic>
        <p:nvPicPr>
          <p:cNvPr id="6" name="Рисунок 5">
            <a:extLst>
              <a:ext uri="{FF2B5EF4-FFF2-40B4-BE49-F238E27FC236}">
                <a16:creationId xmlns:a16="http://schemas.microsoft.com/office/drawing/2014/main" id="{9FB2A2CD-7918-4C93-919C-14685BD75C2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356111" y="373957"/>
            <a:ext cx="10397024" cy="1835055"/>
          </a:xfrm>
          <a:prstGeom prst="rect">
            <a:avLst/>
          </a:prstGeom>
        </p:spPr>
      </p:pic>
    </p:spTree>
    <p:extLst>
      <p:ext uri="{BB962C8B-B14F-4D97-AF65-F5344CB8AC3E}">
        <p14:creationId xmlns:p14="http://schemas.microsoft.com/office/powerpoint/2010/main" val="107957327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4</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just"/>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ЕГО можно увидеть в «Невероятных приключениях итальянцев в России» и «Полосатом рейсе», в небе над северным полушарием, в кошельках части жителей Балканского полуострова. Кого ЕГО? </a:t>
            </a: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sp>
        <p:nvSpPr>
          <p:cNvPr id="5" name="Google Shape;77;p18"/>
          <p:cNvSpPr txBox="1">
            <a:spLocks/>
          </p:cNvSpPr>
          <p:nvPr/>
        </p:nvSpPr>
        <p:spPr>
          <a:xfrm rot="516">
            <a:off x="1440637" y="9330605"/>
            <a:ext cx="22092044" cy="27805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spcFirstLastPara="1" wrap="square" lIns="243800" tIns="243800" rIns="243800" bIns="243800" anchor="t"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4800" b="1" dirty="0">
                <a:solidFill>
                  <a:srgbClr val="E6215A"/>
                </a:solidFill>
                <a:latin typeface="Times New Roman" panose="02020603050405020304" pitchFamily="18" charset="0"/>
                <a:ea typeface="Helvetica Neue"/>
                <a:cs typeface="Times New Roman" panose="02020603050405020304" pitchFamily="18" charset="0"/>
                <a:sym typeface="Montserrat"/>
              </a:rPr>
              <a:t>Ответ: лев</a:t>
            </a:r>
            <a:r>
              <a:rPr lang="en-US" sz="4800" b="1" dirty="0">
                <a:solidFill>
                  <a:srgbClr val="E6215A"/>
                </a:solidFill>
                <a:latin typeface="Times New Roman" panose="02020603050405020304" pitchFamily="18" charset="0"/>
                <a:ea typeface="Helvetica Neue"/>
                <a:cs typeface="Times New Roman" panose="02020603050405020304" pitchFamily="18" charset="0"/>
                <a:sym typeface="Montserrat"/>
              </a:rPr>
              <a:t>/</a:t>
            </a:r>
            <a:r>
              <a:rPr lang="ru-RU" sz="4800" b="1" dirty="0">
                <a:solidFill>
                  <a:srgbClr val="E6215A"/>
                </a:solidFill>
                <a:latin typeface="Times New Roman" panose="02020603050405020304" pitchFamily="18" charset="0"/>
                <a:ea typeface="Helvetica Neue"/>
                <a:cs typeface="Times New Roman" panose="02020603050405020304" pitchFamily="18" charset="0"/>
                <a:sym typeface="Montserrat"/>
              </a:rPr>
              <a:t>льва</a:t>
            </a:r>
            <a:endParaRPr lang="ru-RU" sz="4800" dirty="0">
              <a:solidFill>
                <a:srgbClr val="E6215A"/>
              </a:solidFill>
              <a:latin typeface="Times New Roman" panose="02020603050405020304" pitchFamily="18" charset="0"/>
              <a:ea typeface="Helvetica Neue"/>
              <a:cs typeface="Times New Roman" panose="02020603050405020304" pitchFamily="18" charset="0"/>
              <a:sym typeface="Montserrat"/>
            </a:endParaRPr>
          </a:p>
        </p:txBody>
      </p:sp>
      <p:pic>
        <p:nvPicPr>
          <p:cNvPr id="2" name="Рисунок 1">
            <a:extLst>
              <a:ext uri="{FF2B5EF4-FFF2-40B4-BE49-F238E27FC236}">
                <a16:creationId xmlns:a16="http://schemas.microsoft.com/office/drawing/2014/main" id="{15CAC343-337C-4AFA-8F0D-863043A3CED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456256" y="373957"/>
            <a:ext cx="10400677" cy="1835055"/>
          </a:xfrm>
          <a:prstGeom prst="rect">
            <a:avLst/>
          </a:prstGeom>
        </p:spPr>
      </p:pic>
    </p:spTree>
    <p:extLst>
      <p:ext uri="{BB962C8B-B14F-4D97-AF65-F5344CB8AC3E}">
        <p14:creationId xmlns:p14="http://schemas.microsoft.com/office/powerpoint/2010/main" val="85521275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5</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0879392" y="3565006"/>
            <a:ext cx="12653773" cy="7843240"/>
          </a:xfrm>
          <a:prstGeom prst="rect">
            <a:avLst/>
          </a:prstGeom>
        </p:spPr>
        <p:txBody>
          <a:bodyPr spcFirstLastPara="1" wrap="square" lIns="243800" tIns="243800" rIns="243800" bIns="243800" anchor="t" anchorCtr="0">
            <a:noAutofit/>
          </a:bodyPr>
          <a:lstStyle/>
          <a:p>
            <a:pPr lvl="0" algn="just"/>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Евро — узнаваемая валюта для тех, кто хоть раз путешествовал по Европе. Оказывается, есть и другие купюры, которые очень похожи на евро. Перед вами изображение национальной валюты ЭТОЙ СТРАНЫ. Назовите СТРАНУ, если известно, что столица этого государства – </a:t>
            </a:r>
            <a:r>
              <a:rPr lang="ru-RU" sz="4800" dirty="0" err="1">
                <a:solidFill>
                  <a:schemeClr val="dk1"/>
                </a:solidFill>
                <a:latin typeface="Times New Roman" panose="02020603050405020304" pitchFamily="18" charset="0"/>
                <a:ea typeface="Helvetica Neue"/>
                <a:cs typeface="Times New Roman" panose="02020603050405020304" pitchFamily="18" charset="0"/>
                <a:sym typeface="Montserrat"/>
              </a:rPr>
              <a:t>г.Баку</a:t>
            </a:r>
            <a:r>
              <a:rPr lang="ru-RU" sz="4800" dirty="0">
                <a:solidFill>
                  <a:schemeClr val="dk1"/>
                </a:solidFill>
                <a:latin typeface="Times New Roman" panose="02020603050405020304" pitchFamily="18" charset="0"/>
                <a:ea typeface="Helvetica Neue"/>
                <a:cs typeface="Times New Roman" panose="02020603050405020304" pitchFamily="18" charset="0"/>
                <a:sym typeface="Montserrat"/>
              </a:rPr>
              <a:t> стал известен как "нефтяная столица" мира в начале XX века. Здесь добывали значительную часть мировой нефти. </a:t>
            </a: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2" name="Рисунок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609084" y="3211854"/>
            <a:ext cx="8602515" cy="925312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6" name="Google Shape;77;p18"/>
          <p:cNvSpPr txBox="1">
            <a:spLocks/>
          </p:cNvSpPr>
          <p:nvPr/>
        </p:nvSpPr>
        <p:spPr>
          <a:xfrm rot="516">
            <a:off x="10878478" y="11409212"/>
            <a:ext cx="12653977" cy="162094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spcFirstLastPara="1" wrap="square" lIns="243800" tIns="243800" rIns="243800" bIns="243800" anchor="t"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4800" b="1" dirty="0">
                <a:solidFill>
                  <a:srgbClr val="E6215A"/>
                </a:solidFill>
                <a:latin typeface="Neue Machina Ultrabold" panose="00000900000000000000" pitchFamily="50" charset="-52"/>
                <a:ea typeface="Helvetica Neue"/>
                <a:cs typeface="Helvetica Neue"/>
                <a:sym typeface="Montserrat"/>
              </a:rPr>
              <a:t>Ответ: Азербайджан</a:t>
            </a:r>
            <a:endParaRPr lang="ru-RU" sz="4800" dirty="0">
              <a:solidFill>
                <a:srgbClr val="E6215A"/>
              </a:solidFill>
              <a:latin typeface="Neue Machina Ultrabold" panose="00000900000000000000" pitchFamily="50" charset="-52"/>
              <a:ea typeface="Helvetica Neue"/>
              <a:cs typeface="Helvetica Neue"/>
              <a:sym typeface="Montserrat"/>
            </a:endParaRPr>
          </a:p>
        </p:txBody>
      </p:sp>
      <p:pic>
        <p:nvPicPr>
          <p:cNvPr id="3" name="Рисунок 2">
            <a:extLst>
              <a:ext uri="{FF2B5EF4-FFF2-40B4-BE49-F238E27FC236}">
                <a16:creationId xmlns:a16="http://schemas.microsoft.com/office/drawing/2014/main" id="{8D13317C-DBE1-4851-A667-FA511CE5475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453208" y="28770"/>
            <a:ext cx="10406774" cy="1835055"/>
          </a:xfrm>
          <a:prstGeom prst="rect">
            <a:avLst/>
          </a:prstGeom>
        </p:spPr>
      </p:pic>
    </p:spTree>
    <p:extLst>
      <p:ext uri="{BB962C8B-B14F-4D97-AF65-F5344CB8AC3E}">
        <p14:creationId xmlns:p14="http://schemas.microsoft.com/office/powerpoint/2010/main" val="244473154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 name="Прямоугольник"/>
          <p:cNvSpPr/>
          <p:nvPr/>
        </p:nvSpPr>
        <p:spPr>
          <a:xfrm>
            <a:off x="13349269" y="1608060"/>
            <a:ext cx="2983856" cy="1296109"/>
          </a:xfrm>
          <a:prstGeom prst="rect">
            <a:avLst/>
          </a:prstGeom>
          <a:solidFill>
            <a:srgbClr val="FFFFFF"/>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sz="2880"/>
          </a:p>
        </p:txBody>
      </p:sp>
      <p:sp>
        <p:nvSpPr>
          <p:cNvPr id="220" name="Прямоугольник"/>
          <p:cNvSpPr/>
          <p:nvPr/>
        </p:nvSpPr>
        <p:spPr>
          <a:xfrm>
            <a:off x="12812953" y="1809820"/>
            <a:ext cx="3576963" cy="892589"/>
          </a:xfrm>
          <a:prstGeom prst="rect">
            <a:avLst/>
          </a:prstGeom>
          <a:solidFill>
            <a:srgbClr val="FFFFFF"/>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sz="2880"/>
          </a:p>
        </p:txBody>
      </p:sp>
      <p:sp>
        <p:nvSpPr>
          <p:cNvPr id="8" name="Объект 3">
            <a:extLst>
              <a:ext uri="{FF2B5EF4-FFF2-40B4-BE49-F238E27FC236}">
                <a16:creationId xmlns:a16="http://schemas.microsoft.com/office/drawing/2014/main" id="{B9875367-9B89-07F1-967E-34D870DC27ED}"/>
              </a:ext>
            </a:extLst>
          </p:cNvPr>
          <p:cNvSpPr>
            <a:spLocks noGrp="1"/>
          </p:cNvSpPr>
          <p:nvPr>
            <p:ph idx="1"/>
          </p:nvPr>
        </p:nvSpPr>
        <p:spPr>
          <a:xfrm>
            <a:off x="1747340" y="4037903"/>
            <a:ext cx="15809882" cy="6604559"/>
          </a:xfrm>
        </p:spPr>
        <p:txBody>
          <a:bodyPr/>
          <a:lstStyle/>
          <a:p>
            <a:pPr marL="0" indent="0" hangingPunct="1">
              <a:spcBef>
                <a:spcPts val="0"/>
              </a:spcBef>
              <a:buNone/>
            </a:pPr>
            <a:r>
              <a:rPr lang="ru-RU" sz="16000" b="1" dirty="0">
                <a:solidFill>
                  <a:srgbClr val="009656"/>
                </a:solidFill>
                <a:latin typeface="Arial Black" panose="020B0604020202020204" pitchFamily="34" charset="0"/>
                <a:ea typeface="Montserrat ExtraBold"/>
                <a:cs typeface="Arial Black" panose="020B0604020202020204" pitchFamily="34" charset="0"/>
                <a:sym typeface="Montserrat ExtraBold"/>
              </a:rPr>
              <a:t>Изобретения в финансах</a:t>
            </a:r>
          </a:p>
        </p:txBody>
      </p:sp>
      <p:pic>
        <p:nvPicPr>
          <p:cNvPr id="2" name="Рисунок 1">
            <a:extLst>
              <a:ext uri="{FF2B5EF4-FFF2-40B4-BE49-F238E27FC236}">
                <a16:creationId xmlns:a16="http://schemas.microsoft.com/office/drawing/2014/main" id="{1046DA1F-D821-6E02-A58E-3631FF54FF3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64853" y="844620"/>
            <a:ext cx="2260600" cy="965200"/>
          </a:xfrm>
          <a:prstGeom prst="rect">
            <a:avLst/>
          </a:prstGeom>
        </p:spPr>
      </p:pic>
      <p:pic>
        <p:nvPicPr>
          <p:cNvPr id="3" name="Рисунок 2">
            <a:extLst>
              <a:ext uri="{FF2B5EF4-FFF2-40B4-BE49-F238E27FC236}">
                <a16:creationId xmlns:a16="http://schemas.microsoft.com/office/drawing/2014/main" id="{91924F30-0F6C-46DF-BBE8-9633F0D625A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814715" y="844620"/>
            <a:ext cx="10406774" cy="1835055"/>
          </a:xfrm>
          <a:prstGeom prst="rect">
            <a:avLst/>
          </a:prstGeom>
        </p:spPr>
      </p:pic>
      <p:pic>
        <p:nvPicPr>
          <p:cNvPr id="4" name="Рисунок 3">
            <a:extLst>
              <a:ext uri="{FF2B5EF4-FFF2-40B4-BE49-F238E27FC236}">
                <a16:creationId xmlns:a16="http://schemas.microsoft.com/office/drawing/2014/main" id="{5E692AB8-142A-4FCD-B434-345EAA991D1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930803" y="399573"/>
            <a:ext cx="14857240" cy="2280102"/>
          </a:xfrm>
          <a:prstGeom prst="rect">
            <a:avLst/>
          </a:prstGeom>
        </p:spPr>
      </p:pic>
    </p:spTree>
    <p:extLst>
      <p:ext uri="{BB962C8B-B14F-4D97-AF65-F5344CB8AC3E}">
        <p14:creationId xmlns:p14="http://schemas.microsoft.com/office/powerpoint/2010/main" val="441457331"/>
      </p:ext>
    </p:extLst>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1</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Обычно археологи находят осколки древних предметов, хотя целые экземпляры тоже встречаются. А вот ЭТИ ПРЕДМЕТЫ не находят целыми почти никогда. Современные банки именуют свои предложения в честь ЭТИХ ПРЕДМЕТОВ.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ЭТО бывает разных форм и размеров. Некоторые выглядят как обычные баночки, а другие могут быть в виде животных, машинок или других интересных фигурок. ЭТО помогает экономить и достигать своих финансовых целей!</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Что это за ПРЕДМЕТЫ? </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5" name="таймер_1 минута.mp4">
            <a:hlinkClick r:id="" action="ppaction://media"/>
            <a:extLst>
              <a:ext uri="{FF2B5EF4-FFF2-40B4-BE49-F238E27FC236}">
                <a16:creationId xmlns:a16="http://schemas.microsoft.com/office/drawing/2014/main" id="{871FC696-D776-6C4A-9D93-985C6CA7895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600" t="34509" r="2049" b="34291"/>
          <a:stretch/>
        </p:blipFill>
        <p:spPr>
          <a:xfrm>
            <a:off x="19676329" y="12635712"/>
            <a:ext cx="3856771" cy="717397"/>
          </a:xfrm>
          <a:prstGeom prst="rect">
            <a:avLst/>
          </a:prstGeom>
        </p:spPr>
      </p:pic>
      <p:pic>
        <p:nvPicPr>
          <p:cNvPr id="2" name="Рисунок 1">
            <a:extLst>
              <a:ext uri="{FF2B5EF4-FFF2-40B4-BE49-F238E27FC236}">
                <a16:creationId xmlns:a16="http://schemas.microsoft.com/office/drawing/2014/main" id="{1C6FE2CE-254F-44F3-8813-895CB3835AE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3453208" y="362891"/>
            <a:ext cx="10406774" cy="1863825"/>
          </a:xfrm>
          <a:prstGeom prst="rect">
            <a:avLst/>
          </a:prstGeom>
        </p:spPr>
      </p:pic>
    </p:spTree>
    <p:extLst>
      <p:ext uri="{BB962C8B-B14F-4D97-AF65-F5344CB8AC3E}">
        <p14:creationId xmlns:p14="http://schemas.microsoft.com/office/powerpoint/2010/main" val="114501705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1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2</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По одной из версий, причиной создания этого устройства считается опоздание шотландца Джона Шепарда-</a:t>
            </a:r>
            <a:r>
              <a:rPr lang="ru-RU" sz="4800" dirty="0" err="1">
                <a:solidFill>
                  <a:schemeClr val="dk1"/>
                </a:solidFill>
                <a:latin typeface="Times New Roman" panose="02020603050405020304" pitchFamily="18" charset="0"/>
                <a:ea typeface="Helvetica Neue"/>
                <a:cs typeface="Times New Roman" panose="02020603050405020304" pitchFamily="18" charset="0"/>
                <a:sym typeface="Helvetica Neue"/>
              </a:rPr>
              <a:t>Баррона</a:t>
            </a: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 А принцип работы механизма был вдохновлён вендинговой машиной с шоколадками - так в Великобритании в 1967 году появился ОН.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Сегодня это устройство можно найти практически везде: </a:t>
            </a:r>
            <a:r>
              <a:rPr lang="ru-RU" sz="4800" dirty="0">
                <a:effectLst/>
                <a:latin typeface="Times New Roman" panose="02020603050405020304" pitchFamily="18" charset="0"/>
                <a:ea typeface="Calibri" panose="020F0502020204030204" pitchFamily="34" charset="0"/>
                <a:cs typeface="Times New Roman" panose="02020603050405020304" pitchFamily="18" charset="0"/>
              </a:rPr>
              <a:t>в отделениях банков, торгово-развлекательных центрах, аэропортах и вокзалах, на АЗС, в гостиницах и отелях, на рынках и торговых рядах, в офисных зданиях, магазинах и супермаркетах и даже на улице!</a:t>
            </a:r>
            <a:br>
              <a:rPr lang="en-GB" sz="4800" dirty="0">
                <a:effectLst/>
                <a:latin typeface="Times New Roman" panose="02020603050405020304" pitchFamily="18" charset="0"/>
                <a:ea typeface="Calibri" panose="020F0502020204030204" pitchFamily="34" charset="0"/>
                <a:cs typeface="Times New Roman" panose="02020603050405020304" pitchFamily="18" charset="0"/>
              </a:rPr>
            </a:br>
            <a:br>
              <a:rPr lang="ru-RU" sz="4800" dirty="0">
                <a:solidFill>
                  <a:schemeClr val="dk1"/>
                </a:solidFill>
                <a:latin typeface="Neue Machina Ultrabold" panose="00000900000000000000" pitchFamily="50" charset="-52"/>
                <a:ea typeface="Helvetica Neue"/>
                <a:cs typeface="Helvetica Neue"/>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Назовите ЕГО. </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5" name="таймер_1 минута.mp4">
            <a:hlinkClick r:id="" action="ppaction://media"/>
            <a:extLst>
              <a:ext uri="{FF2B5EF4-FFF2-40B4-BE49-F238E27FC236}">
                <a16:creationId xmlns:a16="http://schemas.microsoft.com/office/drawing/2014/main" id="{871FC696-D776-6C4A-9D93-985C6CA7895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600" t="34509" r="2049" b="34291"/>
          <a:stretch/>
        </p:blipFill>
        <p:spPr>
          <a:xfrm>
            <a:off x="19676329" y="12635712"/>
            <a:ext cx="3856771" cy="717397"/>
          </a:xfrm>
          <a:prstGeom prst="rect">
            <a:avLst/>
          </a:prstGeom>
        </p:spPr>
      </p:pic>
      <p:pic>
        <p:nvPicPr>
          <p:cNvPr id="2" name="Рисунок 1">
            <a:extLst>
              <a:ext uri="{FF2B5EF4-FFF2-40B4-BE49-F238E27FC236}">
                <a16:creationId xmlns:a16="http://schemas.microsoft.com/office/drawing/2014/main" id="{341B3370-B4ED-4BD0-B927-673AA05DE85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3729655" y="377059"/>
            <a:ext cx="10406774" cy="1859441"/>
          </a:xfrm>
          <a:prstGeom prst="rect">
            <a:avLst/>
          </a:prstGeom>
        </p:spPr>
      </p:pic>
    </p:spTree>
    <p:extLst>
      <p:ext uri="{BB962C8B-B14F-4D97-AF65-F5344CB8AC3E}">
        <p14:creationId xmlns:p14="http://schemas.microsoft.com/office/powerpoint/2010/main" val="389310256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1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3</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На Американской Национальной выставке в Москве в 1959 году все шесть экземпляров ЕЕ бесследно исчезли вместе с суммой в 90 тысяч 840 долларов. ЕЁ автор считала, что представления взрослых уже не исправить, поэтому надо действовать через детей, показав им все несовершенства взимания земельной ренты. В наше время число ЕЕ пользователей в мире превышает полмиллиарда человек. Цель ЭТОЙ  игры — стать самым успешным бизнесменом, скупив недвижимость и заставляя соперников платить аренду.</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 Назовите ЕЕ.</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5" name="таймер_1 минута.mp4">
            <a:hlinkClick r:id="" action="ppaction://media"/>
            <a:extLst>
              <a:ext uri="{FF2B5EF4-FFF2-40B4-BE49-F238E27FC236}">
                <a16:creationId xmlns:a16="http://schemas.microsoft.com/office/drawing/2014/main" id="{871FC696-D776-6C4A-9D93-985C6CA7895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600" t="34509" r="2049" b="34291"/>
          <a:stretch/>
        </p:blipFill>
        <p:spPr>
          <a:xfrm>
            <a:off x="19676329" y="12635712"/>
            <a:ext cx="3856771" cy="717397"/>
          </a:xfrm>
          <a:prstGeom prst="rect">
            <a:avLst/>
          </a:prstGeom>
        </p:spPr>
      </p:pic>
      <p:pic>
        <p:nvPicPr>
          <p:cNvPr id="2" name="Рисунок 1">
            <a:extLst>
              <a:ext uri="{FF2B5EF4-FFF2-40B4-BE49-F238E27FC236}">
                <a16:creationId xmlns:a16="http://schemas.microsoft.com/office/drawing/2014/main" id="{2FF0834F-D63E-450A-931B-CDBC09F0F73E}"/>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3977226" y="311133"/>
            <a:ext cx="10406774" cy="1859441"/>
          </a:xfrm>
          <a:prstGeom prst="rect">
            <a:avLst/>
          </a:prstGeom>
        </p:spPr>
      </p:pic>
    </p:spTree>
    <p:extLst>
      <p:ext uri="{BB962C8B-B14F-4D97-AF65-F5344CB8AC3E}">
        <p14:creationId xmlns:p14="http://schemas.microsoft.com/office/powerpoint/2010/main" val="194981937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1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4</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В 2006 году инженер Джеймс Гудфеллоу получил Орден Британской Империи за свое изобретение, запатентованное ещё в 1966 году. В усовершенствовании этого изобретения ему помогла забывчивость жены. Это изобретение фигурирует в названии отечественного мультсериала, цель которого – развить интерес к изобретательству, программированию и науке у детей.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Назовите это изобретение словом, которое пишется через дефис.</a:t>
            </a:r>
            <a:br>
              <a:rPr lang="ru-RU" sz="4800" dirty="0">
                <a:solidFill>
                  <a:schemeClr val="dk1"/>
                </a:solidFill>
                <a:latin typeface="Neue Machina Ultrabold" panose="00000900000000000000" pitchFamily="50" charset="-52"/>
                <a:ea typeface="Helvetica Neue"/>
                <a:cs typeface="Helvetica Neue"/>
                <a:sym typeface="Helvetica Neue"/>
              </a:rPr>
            </a:b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5" name="таймер_1 минута.mp4">
            <a:hlinkClick r:id="" action="ppaction://media"/>
            <a:extLst>
              <a:ext uri="{FF2B5EF4-FFF2-40B4-BE49-F238E27FC236}">
                <a16:creationId xmlns:a16="http://schemas.microsoft.com/office/drawing/2014/main" id="{871FC696-D776-6C4A-9D93-985C6CA7895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600" t="34509" r="2049" b="34291"/>
          <a:stretch/>
        </p:blipFill>
        <p:spPr>
          <a:xfrm>
            <a:off x="19676329" y="12635712"/>
            <a:ext cx="3856771" cy="717397"/>
          </a:xfrm>
          <a:prstGeom prst="rect">
            <a:avLst/>
          </a:prstGeom>
        </p:spPr>
      </p:pic>
      <p:pic>
        <p:nvPicPr>
          <p:cNvPr id="2" name="Рисунок 1">
            <a:extLst>
              <a:ext uri="{FF2B5EF4-FFF2-40B4-BE49-F238E27FC236}">
                <a16:creationId xmlns:a16="http://schemas.microsoft.com/office/drawing/2014/main" id="{4F13C388-7332-4D93-B163-3EC59E93CB5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3126981" y="362891"/>
            <a:ext cx="10406774" cy="1859441"/>
          </a:xfrm>
          <a:prstGeom prst="rect">
            <a:avLst/>
          </a:prstGeom>
        </p:spPr>
      </p:pic>
    </p:spTree>
    <p:extLst>
      <p:ext uri="{BB962C8B-B14F-4D97-AF65-F5344CB8AC3E}">
        <p14:creationId xmlns:p14="http://schemas.microsoft.com/office/powerpoint/2010/main" val="184053409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1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5</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Физик Роберт </a:t>
            </a:r>
            <a:r>
              <a:rPr lang="ru-RU" sz="4800" dirty="0" err="1">
                <a:solidFill>
                  <a:schemeClr val="dk1"/>
                </a:solidFill>
                <a:latin typeface="Times New Roman" panose="02020603050405020304" pitchFamily="18" charset="0"/>
                <a:ea typeface="Helvetica Neue"/>
                <a:cs typeface="Times New Roman" panose="02020603050405020304" pitchFamily="18" charset="0"/>
                <a:sym typeface="Helvetica Neue"/>
              </a:rPr>
              <a:t>Лэнг</a:t>
            </a: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 считается мастером оригами, но рассматривает складывание фигурок не только как хобби, но и как способ решения инженерных проблем. Одна автомобильная компания наняла </a:t>
            </a:r>
            <a:r>
              <a:rPr lang="ru-RU" sz="4800" dirty="0" err="1">
                <a:solidFill>
                  <a:schemeClr val="dk1"/>
                </a:solidFill>
                <a:latin typeface="Times New Roman" panose="02020603050405020304" pitchFamily="18" charset="0"/>
                <a:ea typeface="Helvetica Neue"/>
                <a:cs typeface="Times New Roman" panose="02020603050405020304" pitchFamily="18" charset="0"/>
                <a:sym typeface="Helvetica Neue"/>
              </a:rPr>
              <a:t>Лэнга</a:t>
            </a: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 чтобы разработать компактный способ складывания ЕЁ. Финансовые эксперты тоже считают, что ОНА спасёт вас в критической ситуации.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Назовите ЕЁ двумя словами.</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5" name="таймер_1 минута.mp4">
            <a:hlinkClick r:id="" action="ppaction://media"/>
            <a:extLst>
              <a:ext uri="{FF2B5EF4-FFF2-40B4-BE49-F238E27FC236}">
                <a16:creationId xmlns:a16="http://schemas.microsoft.com/office/drawing/2014/main" id="{871FC696-D776-6C4A-9D93-985C6CA7895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600" t="34509" r="2049" b="34291"/>
          <a:stretch/>
        </p:blipFill>
        <p:spPr>
          <a:xfrm>
            <a:off x="19676329" y="12635712"/>
            <a:ext cx="3856771" cy="717397"/>
          </a:xfrm>
          <a:prstGeom prst="rect">
            <a:avLst/>
          </a:prstGeom>
        </p:spPr>
      </p:pic>
      <p:pic>
        <p:nvPicPr>
          <p:cNvPr id="2" name="Рисунок 1">
            <a:extLst>
              <a:ext uri="{FF2B5EF4-FFF2-40B4-BE49-F238E27FC236}">
                <a16:creationId xmlns:a16="http://schemas.microsoft.com/office/drawing/2014/main" id="{28A55EF0-7332-4CAF-9154-22518BAE3BA4}"/>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3620281" y="302352"/>
            <a:ext cx="10412870" cy="1859441"/>
          </a:xfrm>
          <a:prstGeom prst="rect">
            <a:avLst/>
          </a:prstGeom>
        </p:spPr>
      </p:pic>
    </p:spTree>
    <p:extLst>
      <p:ext uri="{BB962C8B-B14F-4D97-AF65-F5344CB8AC3E}">
        <p14:creationId xmlns:p14="http://schemas.microsoft.com/office/powerpoint/2010/main" val="146133511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1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6"/>
        <p:cNvGrpSpPr/>
        <p:nvPr/>
      </p:nvGrpSpPr>
      <p:grpSpPr>
        <a:xfrm>
          <a:off x="0" y="0"/>
          <a:ext cx="0" cy="0"/>
          <a:chOff x="0" y="0"/>
          <a:chExt cx="0" cy="0"/>
        </a:xfrm>
      </p:grpSpPr>
      <p:pic>
        <p:nvPicPr>
          <p:cNvPr id="9" name="таймер_20 секунд.mp4">
            <a:hlinkClick r:id="" action="ppaction://media"/>
            <a:extLst>
              <a:ext uri="{FF2B5EF4-FFF2-40B4-BE49-F238E27FC236}">
                <a16:creationId xmlns:a16="http://schemas.microsoft.com/office/drawing/2014/main" id="{053E9E36-1778-A74B-8237-D1A6F77C0383}"/>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727" t="36217" r="1614" b="33837"/>
          <a:stretch/>
        </p:blipFill>
        <p:spPr>
          <a:xfrm>
            <a:off x="5543580" y="9069355"/>
            <a:ext cx="9542822" cy="1698172"/>
          </a:xfrm>
          <a:prstGeom prst="rect">
            <a:avLst/>
          </a:prstGeom>
        </p:spPr>
      </p:pic>
      <p:sp>
        <p:nvSpPr>
          <p:cNvPr id="13" name="Google Shape;60;p16"/>
          <p:cNvSpPr txBox="1">
            <a:spLocks/>
          </p:cNvSpPr>
          <p:nvPr/>
        </p:nvSpPr>
        <p:spPr>
          <a:xfrm>
            <a:off x="5543580" y="6909199"/>
            <a:ext cx="10601178" cy="186372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spcFirstLastPara="1" wrap="square" lIns="243800" tIns="243800" rIns="243800" bIns="243800" anchor="ctr"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7200" dirty="0">
                <a:solidFill>
                  <a:srgbClr val="004F9E"/>
                </a:solidFill>
                <a:latin typeface="Neue Machina Ultrabold" panose="00000900000000000000" pitchFamily="50" charset="-52"/>
                <a:ea typeface="Montserrat ExtraBold"/>
                <a:cs typeface="Montserrat ExtraBold"/>
                <a:sym typeface="Montserrat ExtraBold"/>
              </a:rPr>
              <a:t>Время сдавать ответы</a:t>
            </a:r>
          </a:p>
        </p:txBody>
      </p:sp>
      <p:pic>
        <p:nvPicPr>
          <p:cNvPr id="2" name="Рисунок 1">
            <a:extLst>
              <a:ext uri="{FF2B5EF4-FFF2-40B4-BE49-F238E27FC236}">
                <a16:creationId xmlns:a16="http://schemas.microsoft.com/office/drawing/2014/main" id="{EFF1E26A-12D5-4D3E-A7F4-B8F8B4C8E5F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791482" y="633265"/>
            <a:ext cx="13237560" cy="2513972"/>
          </a:xfrm>
          <a:prstGeom prst="rect">
            <a:avLst/>
          </a:prstGeom>
        </p:spPr>
      </p:pic>
      <p:pic>
        <p:nvPicPr>
          <p:cNvPr id="3" name="Рисунок 2">
            <a:extLst>
              <a:ext uri="{FF2B5EF4-FFF2-40B4-BE49-F238E27FC236}">
                <a16:creationId xmlns:a16="http://schemas.microsoft.com/office/drawing/2014/main" id="{36634F8C-0D8A-4A1B-A36D-BC3C1933D90D}"/>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867008" y="1015351"/>
            <a:ext cx="14857240" cy="2280102"/>
          </a:xfrm>
          <a:prstGeom prst="rect">
            <a:avLst/>
          </a:prstGeom>
        </p:spPr>
      </p:pic>
    </p:spTree>
    <p:extLst>
      <p:ext uri="{BB962C8B-B14F-4D97-AF65-F5344CB8AC3E}">
        <p14:creationId xmlns:p14="http://schemas.microsoft.com/office/powerpoint/2010/main" val="291208842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077"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remove" display="0">
                  <p:stCondLst>
                    <p:cond delay="indefinite"/>
                  </p:stCondLst>
                </p:cTn>
                <p:tgtEl>
                  <p:spTgt spid="9"/>
                </p:tgtEl>
              </p:cMediaNode>
            </p:vide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 name="Прямоугольник"/>
          <p:cNvSpPr/>
          <p:nvPr/>
        </p:nvSpPr>
        <p:spPr>
          <a:xfrm>
            <a:off x="13349269" y="1608060"/>
            <a:ext cx="2983856" cy="1296109"/>
          </a:xfrm>
          <a:prstGeom prst="rect">
            <a:avLst/>
          </a:prstGeom>
          <a:solidFill>
            <a:srgbClr val="FFFFFF"/>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sz="2880"/>
          </a:p>
        </p:txBody>
      </p:sp>
      <p:sp>
        <p:nvSpPr>
          <p:cNvPr id="220" name="Прямоугольник"/>
          <p:cNvSpPr/>
          <p:nvPr/>
        </p:nvSpPr>
        <p:spPr>
          <a:xfrm>
            <a:off x="12812953" y="1809820"/>
            <a:ext cx="3576963" cy="892589"/>
          </a:xfrm>
          <a:prstGeom prst="rect">
            <a:avLst/>
          </a:prstGeom>
          <a:solidFill>
            <a:srgbClr val="FFFFFF"/>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sz="2880"/>
          </a:p>
        </p:txBody>
      </p:sp>
      <p:sp>
        <p:nvSpPr>
          <p:cNvPr id="8" name="Объект 3">
            <a:extLst>
              <a:ext uri="{FF2B5EF4-FFF2-40B4-BE49-F238E27FC236}">
                <a16:creationId xmlns:a16="http://schemas.microsoft.com/office/drawing/2014/main" id="{B9875367-9B89-07F1-967E-34D870DC27ED}"/>
              </a:ext>
            </a:extLst>
          </p:cNvPr>
          <p:cNvSpPr>
            <a:spLocks noGrp="1"/>
          </p:cNvSpPr>
          <p:nvPr>
            <p:ph idx="1"/>
          </p:nvPr>
        </p:nvSpPr>
        <p:spPr>
          <a:xfrm>
            <a:off x="1747340" y="4037903"/>
            <a:ext cx="15809882" cy="6604559"/>
          </a:xfrm>
        </p:spPr>
        <p:txBody>
          <a:bodyPr/>
          <a:lstStyle/>
          <a:p>
            <a:pPr marL="0" indent="0" hangingPunct="1">
              <a:buNone/>
            </a:pPr>
            <a:r>
              <a:rPr lang="ru-RU" sz="16000" b="1" dirty="0">
                <a:solidFill>
                  <a:srgbClr val="E6215A"/>
                </a:solidFill>
                <a:latin typeface="Arial Black" panose="020B0604020202020204" pitchFamily="34" charset="0"/>
                <a:ea typeface="Montserrat ExtraBold"/>
                <a:cs typeface="Arial Black" panose="020B0604020202020204" pitchFamily="34" charset="0"/>
                <a:sym typeface="Montserrat ExtraBold"/>
              </a:rPr>
              <a:t>ОТВЕТЫ</a:t>
            </a:r>
          </a:p>
          <a:p>
            <a:pPr marL="0" indent="0" hangingPunct="1">
              <a:buNone/>
            </a:pPr>
            <a:r>
              <a:rPr lang="ru-RU" sz="10000" dirty="0">
                <a:solidFill>
                  <a:schemeClr val="tx2"/>
                </a:solidFill>
                <a:latin typeface="Arial" panose="020B0604020202020204" pitchFamily="34" charset="0"/>
                <a:ea typeface="Montserrat ExtraBold"/>
                <a:cs typeface="Arial" panose="020B0604020202020204" pitchFamily="34" charset="0"/>
                <a:sym typeface="Montserrat ExtraBold"/>
              </a:rPr>
              <a:t>Изобретения в финансах</a:t>
            </a:r>
          </a:p>
        </p:txBody>
      </p:sp>
      <p:pic>
        <p:nvPicPr>
          <p:cNvPr id="2" name="Рисунок 1">
            <a:extLst>
              <a:ext uri="{FF2B5EF4-FFF2-40B4-BE49-F238E27FC236}">
                <a16:creationId xmlns:a16="http://schemas.microsoft.com/office/drawing/2014/main" id="{5A8C8EE8-CFBD-4E82-6E88-ED97CF8E34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64853" y="844620"/>
            <a:ext cx="2260600" cy="965200"/>
          </a:xfrm>
          <a:prstGeom prst="rect">
            <a:avLst/>
          </a:prstGeom>
        </p:spPr>
      </p:pic>
      <p:pic>
        <p:nvPicPr>
          <p:cNvPr id="3" name="Рисунок 2">
            <a:extLst>
              <a:ext uri="{FF2B5EF4-FFF2-40B4-BE49-F238E27FC236}">
                <a16:creationId xmlns:a16="http://schemas.microsoft.com/office/drawing/2014/main" id="{A87E251D-8A43-48F5-9A2E-4A9A5B85525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86524" y="504178"/>
            <a:ext cx="14857240" cy="2280102"/>
          </a:xfrm>
          <a:prstGeom prst="rect">
            <a:avLst/>
          </a:prstGeom>
        </p:spPr>
      </p:pic>
    </p:spTree>
    <p:extLst>
      <p:ext uri="{BB962C8B-B14F-4D97-AF65-F5344CB8AC3E}">
        <p14:creationId xmlns:p14="http://schemas.microsoft.com/office/powerpoint/2010/main" val="3658382758"/>
      </p:ext>
    </p:extLst>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1</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Обычно археологи находят осколки древних предметов, хотя целые экземпляры тоже встречаются. А вот ЭТИ ПРЕДМЕТЫ не находят целыми почти никогда. Современные банки именуют свои предложения в честь ЭТИХ ПРЕДМЕТОВ.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ЭТО бывает разных форм и размеров. Некоторые выглядят как обычные баночки, а другие могут быть в виде животных, машинок или других интересных фигурок. ЭТО помогает экономить и достигать своих финансовых целей!</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Что это за ПРЕДМЕТЫ? </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sp>
        <p:nvSpPr>
          <p:cNvPr id="5" name="Google Shape;77;p18"/>
          <p:cNvSpPr txBox="1">
            <a:spLocks/>
          </p:cNvSpPr>
          <p:nvPr/>
        </p:nvSpPr>
        <p:spPr>
          <a:xfrm rot="516">
            <a:off x="1440637" y="9330605"/>
            <a:ext cx="22092044" cy="27805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spcFirstLastPara="1" wrap="square" lIns="243800" tIns="243800" rIns="243800" bIns="243800" anchor="t"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endParaRPr lang="ru-RU" sz="4800" b="1" dirty="0">
              <a:solidFill>
                <a:srgbClr val="E6215A"/>
              </a:solidFill>
              <a:latin typeface="Neue Machina Ultrabold" panose="00000900000000000000" pitchFamily="50" charset="-52"/>
              <a:ea typeface="Helvetica Neue"/>
              <a:cs typeface="Helvetica Neue"/>
              <a:sym typeface="Montserrat"/>
            </a:endParaRPr>
          </a:p>
          <a:p>
            <a:pPr algn="l" hangingPunct="1"/>
            <a:r>
              <a:rPr lang="ru-RU" sz="4800" b="1" dirty="0">
                <a:solidFill>
                  <a:srgbClr val="E6215A"/>
                </a:solidFill>
                <a:latin typeface="Neue Machina Ultrabold" panose="00000900000000000000" pitchFamily="50" charset="-52"/>
                <a:ea typeface="Helvetica Neue"/>
                <a:cs typeface="Helvetica Neue"/>
                <a:sym typeface="Montserrat"/>
              </a:rPr>
              <a:t>Ответ: копилки</a:t>
            </a:r>
            <a:endParaRPr lang="ru-RU" sz="4800" dirty="0">
              <a:solidFill>
                <a:srgbClr val="E6215A"/>
              </a:solidFill>
              <a:latin typeface="Neue Machina Ultrabold" panose="00000900000000000000" pitchFamily="50" charset="-52"/>
              <a:ea typeface="Helvetica Neue"/>
              <a:cs typeface="Helvetica Neue"/>
              <a:sym typeface="Montserrat"/>
            </a:endParaRPr>
          </a:p>
        </p:txBody>
      </p:sp>
      <p:pic>
        <p:nvPicPr>
          <p:cNvPr id="2" name="Рисунок 1">
            <a:extLst>
              <a:ext uri="{FF2B5EF4-FFF2-40B4-BE49-F238E27FC236}">
                <a16:creationId xmlns:a16="http://schemas.microsoft.com/office/drawing/2014/main" id="{DA622654-1881-4752-808D-80ACB8D70F5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365100" y="311133"/>
            <a:ext cx="10412870" cy="1859441"/>
          </a:xfrm>
          <a:prstGeom prst="rect">
            <a:avLst/>
          </a:prstGeom>
        </p:spPr>
      </p:pic>
    </p:spTree>
    <p:extLst>
      <p:ext uri="{BB962C8B-B14F-4D97-AF65-F5344CB8AC3E}">
        <p14:creationId xmlns:p14="http://schemas.microsoft.com/office/powerpoint/2010/main" val="188098316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2</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0349" y="2825354"/>
            <a:ext cx="22092012" cy="7064425"/>
          </a:xfrm>
          <a:prstGeom prst="rect">
            <a:avLst/>
          </a:prstGeom>
        </p:spPr>
        <p:txBody>
          <a:bodyPr spcFirstLastPara="1" wrap="square" lIns="243800" tIns="243800" rIns="243800" bIns="243800" anchor="t" anchorCtr="0">
            <a:noAutofit/>
          </a:bodyPr>
          <a:lstStyle/>
          <a:p>
            <a:pPr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По одной из версий, причиной создания этого устройства считается опоздание шотландца Джона Шепарда-</a:t>
            </a:r>
            <a:r>
              <a:rPr lang="ru-RU" sz="4800" dirty="0" err="1">
                <a:solidFill>
                  <a:schemeClr val="dk1"/>
                </a:solidFill>
                <a:latin typeface="Times New Roman" panose="02020603050405020304" pitchFamily="18" charset="0"/>
                <a:ea typeface="Helvetica Neue"/>
                <a:cs typeface="Times New Roman" panose="02020603050405020304" pitchFamily="18" charset="0"/>
                <a:sym typeface="Helvetica Neue"/>
              </a:rPr>
              <a:t>Баррона</a:t>
            </a: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 А принцип работы механизма был вдохновлён вендинговой машиной с шоколадками - так в Великобритании в 1967 году появился ОН.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Сегодня это устройство можно найти практически везде: </a:t>
            </a:r>
            <a:r>
              <a:rPr lang="ru-RU" sz="4800" dirty="0">
                <a:effectLst/>
                <a:latin typeface="Times New Roman" panose="02020603050405020304" pitchFamily="18" charset="0"/>
                <a:ea typeface="Calibri" panose="020F0502020204030204" pitchFamily="34" charset="0"/>
                <a:cs typeface="Times New Roman" panose="02020603050405020304" pitchFamily="18" charset="0"/>
              </a:rPr>
              <a:t>в отделениях банков, торгово-развлекательных центрах, аэропортах и вокзалах, на АЗС, в гостиницах и отелях, на рынках и торговых рядах, в офисных зданиях, магазинах и супермаркетах и даже на улице!</a:t>
            </a:r>
            <a:br>
              <a:rPr lang="en-GB" sz="4800" dirty="0">
                <a:effectLst/>
                <a:latin typeface="Times New Roman" panose="02020603050405020304" pitchFamily="18" charset="0"/>
                <a:ea typeface="Calibri" panose="020F0502020204030204" pitchFamily="34" charset="0"/>
                <a:cs typeface="Times New Roman" panose="02020603050405020304" pitchFamily="18" charset="0"/>
              </a:rPr>
            </a:br>
            <a:br>
              <a:rPr lang="ru-RU" sz="4800" dirty="0">
                <a:solidFill>
                  <a:schemeClr val="dk1"/>
                </a:solidFill>
                <a:latin typeface="Neue Machina Ultrabold" panose="00000900000000000000" pitchFamily="50" charset="-52"/>
                <a:ea typeface="Helvetica Neue"/>
                <a:cs typeface="Helvetica Neue"/>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Назовите ЕГО. </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sp>
        <p:nvSpPr>
          <p:cNvPr id="5" name="Google Shape;77;p18"/>
          <p:cNvSpPr txBox="1">
            <a:spLocks/>
          </p:cNvSpPr>
          <p:nvPr/>
        </p:nvSpPr>
        <p:spPr>
          <a:xfrm rot="516">
            <a:off x="1440550" y="10506121"/>
            <a:ext cx="22092044" cy="160499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spcFirstLastPara="1" wrap="square" lIns="243800" tIns="243800" rIns="243800" bIns="243800" anchor="t"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4800" b="1" dirty="0">
                <a:solidFill>
                  <a:srgbClr val="E6215A"/>
                </a:solidFill>
                <a:latin typeface="Neue Machina Ultrabold" panose="00000900000000000000" pitchFamily="50" charset="-52"/>
                <a:ea typeface="Helvetica Neue"/>
                <a:cs typeface="Helvetica Neue"/>
                <a:sym typeface="Montserrat"/>
              </a:rPr>
              <a:t>Ответ: банкомат</a:t>
            </a:r>
            <a:endParaRPr lang="ru-RU" sz="4800" dirty="0">
              <a:solidFill>
                <a:srgbClr val="E6215A"/>
              </a:solidFill>
              <a:latin typeface="Neue Machina Ultrabold" panose="00000900000000000000" pitchFamily="50" charset="-52"/>
              <a:ea typeface="Helvetica Neue"/>
              <a:cs typeface="Helvetica Neue"/>
              <a:sym typeface="Montserrat"/>
            </a:endParaRPr>
          </a:p>
        </p:txBody>
      </p:sp>
      <p:pic>
        <p:nvPicPr>
          <p:cNvPr id="2" name="Рисунок 1">
            <a:extLst>
              <a:ext uri="{FF2B5EF4-FFF2-40B4-BE49-F238E27FC236}">
                <a16:creationId xmlns:a16="http://schemas.microsoft.com/office/drawing/2014/main" id="{AB50F5C1-4FE5-4246-B0AD-E6039354041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705342" y="24164"/>
            <a:ext cx="10412870" cy="1859441"/>
          </a:xfrm>
          <a:prstGeom prst="rect">
            <a:avLst/>
          </a:prstGeom>
        </p:spPr>
      </p:pic>
    </p:spTree>
    <p:extLst>
      <p:ext uri="{BB962C8B-B14F-4D97-AF65-F5344CB8AC3E}">
        <p14:creationId xmlns:p14="http://schemas.microsoft.com/office/powerpoint/2010/main" val="158251591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3</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На Американской Национальной выставке в Москве в 1959 году все шесть экземпляров ЕЕ бесследно исчезли вместе с суммой в 90 тысяч 840 долларов. ЕЁ автор считала, что представления взрослых уже не исправить, поэтому надо действовать через детей, показав им все несовершенства взимания земельной ренты. В наше время число ЕЕ пользователей в мире превышает полмиллиарда человек. Цель ЭТОЙ  игры — стать самым успешным бизнесменом, скупив недвижимость и заставляя соперников платить аренду.</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 Назовите ЕЕ.</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sp>
        <p:nvSpPr>
          <p:cNvPr id="5" name="Google Shape;77;p18"/>
          <p:cNvSpPr txBox="1">
            <a:spLocks/>
          </p:cNvSpPr>
          <p:nvPr/>
        </p:nvSpPr>
        <p:spPr>
          <a:xfrm rot="516">
            <a:off x="1441502" y="10123446"/>
            <a:ext cx="22092044" cy="27805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spcFirstLastPara="1" wrap="square" lIns="243800" tIns="243800" rIns="243800" bIns="243800" anchor="t"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4800" b="1" dirty="0">
                <a:solidFill>
                  <a:srgbClr val="E6215A"/>
                </a:solidFill>
                <a:latin typeface="Neue Machina Ultrabold" panose="00000900000000000000" pitchFamily="50" charset="-52"/>
                <a:ea typeface="Helvetica Neue"/>
                <a:cs typeface="Helvetica Neue"/>
                <a:sym typeface="Montserrat"/>
              </a:rPr>
              <a:t>Ответ: игра "Монополия"</a:t>
            </a:r>
            <a:endParaRPr lang="ru-RU" sz="4800" dirty="0">
              <a:solidFill>
                <a:srgbClr val="E6215A"/>
              </a:solidFill>
              <a:latin typeface="Neue Machina Ultrabold" panose="00000900000000000000" pitchFamily="50" charset="-52"/>
              <a:ea typeface="Helvetica Neue"/>
              <a:cs typeface="Helvetica Neue"/>
              <a:sym typeface="Montserrat"/>
            </a:endParaRPr>
          </a:p>
        </p:txBody>
      </p:sp>
      <p:pic>
        <p:nvPicPr>
          <p:cNvPr id="2" name="Рисунок 1">
            <a:extLst>
              <a:ext uri="{FF2B5EF4-FFF2-40B4-BE49-F238E27FC236}">
                <a16:creationId xmlns:a16="http://schemas.microsoft.com/office/drawing/2014/main" id="{84D7510A-13B5-4ECB-9426-CB579BDF29F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120885" y="377059"/>
            <a:ext cx="10412870" cy="1859441"/>
          </a:xfrm>
          <a:prstGeom prst="rect">
            <a:avLst/>
          </a:prstGeom>
        </p:spPr>
      </p:pic>
    </p:spTree>
    <p:extLst>
      <p:ext uri="{BB962C8B-B14F-4D97-AF65-F5344CB8AC3E}">
        <p14:creationId xmlns:p14="http://schemas.microsoft.com/office/powerpoint/2010/main" val="417856222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4</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Neue Machina Ultrabold" panose="00000900000000000000" pitchFamily="50" charset="-52"/>
                <a:ea typeface="Helvetica Neue"/>
                <a:cs typeface="Helvetica Neue"/>
                <a:sym typeface="Helvetica Neue"/>
              </a:rPr>
              <a:t>В 2006 году инженер Джеймс Гудфеллоу получил Орден Британской Империи за свое изобретение, запатентованное ещё в 1966 году. В усовершенствовании этого изобретения ему помогла забывчивость жены. </a:t>
            </a:r>
            <a:br>
              <a:rPr lang="ru-RU" sz="4800" dirty="0">
                <a:solidFill>
                  <a:schemeClr val="dk1"/>
                </a:solidFill>
                <a:latin typeface="Neue Machina Ultrabold" panose="00000900000000000000" pitchFamily="50" charset="-52"/>
                <a:ea typeface="Helvetica Neue"/>
                <a:cs typeface="Helvetica Neue"/>
                <a:sym typeface="Helvetica Neue"/>
              </a:rPr>
            </a:br>
            <a:r>
              <a:rPr lang="ru-RU" sz="4800" dirty="0">
                <a:solidFill>
                  <a:schemeClr val="dk1"/>
                </a:solidFill>
                <a:latin typeface="Neue Machina Ultrabold" panose="00000900000000000000" pitchFamily="50" charset="-52"/>
                <a:ea typeface="Helvetica Neue"/>
                <a:cs typeface="Helvetica Neue"/>
                <a:sym typeface="Helvetica Neue"/>
              </a:rPr>
              <a:t>Это изобретение фигурирует в названии отечественного мультсериала, цель которого – развить интерес к изобретательству, программированию и науке у детей. Назовите это изобретение словом, которое пишется через дефис.</a:t>
            </a:r>
            <a:br>
              <a:rPr lang="ru-RU" sz="4800" dirty="0">
                <a:solidFill>
                  <a:schemeClr val="dk1"/>
                </a:solidFill>
                <a:latin typeface="Neue Machina Ultrabold" panose="00000900000000000000" pitchFamily="50" charset="-52"/>
                <a:ea typeface="Helvetica Neue"/>
                <a:cs typeface="Helvetica Neue"/>
                <a:sym typeface="Helvetica Neue"/>
              </a:rPr>
            </a:br>
            <a:endParaRPr lang="ru-RU" sz="4800" dirty="0">
              <a:solidFill>
                <a:schemeClr val="dk1"/>
              </a:solidFill>
              <a:latin typeface="Neue Machina Ultrabold" panose="00000900000000000000" pitchFamily="50" charset="-52"/>
              <a:ea typeface="Helvetica Neue"/>
              <a:cs typeface="Helvetica Neue"/>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sp>
        <p:nvSpPr>
          <p:cNvPr id="5" name="Google Shape;77;p18"/>
          <p:cNvSpPr txBox="1">
            <a:spLocks/>
          </p:cNvSpPr>
          <p:nvPr/>
        </p:nvSpPr>
        <p:spPr>
          <a:xfrm rot="516">
            <a:off x="1441502" y="10123446"/>
            <a:ext cx="22092044" cy="27805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spcFirstLastPara="1" wrap="square" lIns="243800" tIns="243800" rIns="243800" bIns="243800" anchor="t"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4800" b="1" dirty="0">
                <a:solidFill>
                  <a:srgbClr val="E6215A"/>
                </a:solidFill>
                <a:latin typeface="Neue Machina Ultrabold" panose="00000900000000000000" pitchFamily="50" charset="-52"/>
                <a:ea typeface="Helvetica Neue"/>
                <a:cs typeface="Helvetica Neue"/>
                <a:sym typeface="Montserrat"/>
              </a:rPr>
              <a:t>Ответ: PIN-код</a:t>
            </a:r>
            <a:endParaRPr lang="ru-RU" sz="4800" dirty="0">
              <a:solidFill>
                <a:srgbClr val="E6215A"/>
              </a:solidFill>
              <a:latin typeface="Neue Machina Ultrabold" panose="00000900000000000000" pitchFamily="50" charset="-52"/>
              <a:ea typeface="Helvetica Neue"/>
              <a:cs typeface="Helvetica Neue"/>
              <a:sym typeface="Montserrat"/>
            </a:endParaRPr>
          </a:p>
        </p:txBody>
      </p:sp>
      <p:pic>
        <p:nvPicPr>
          <p:cNvPr id="2" name="Рисунок 1">
            <a:extLst>
              <a:ext uri="{FF2B5EF4-FFF2-40B4-BE49-F238E27FC236}">
                <a16:creationId xmlns:a16="http://schemas.microsoft.com/office/drawing/2014/main" id="{2774C9A6-1199-4694-81A7-B36123BFD49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84077" y="281087"/>
            <a:ext cx="10412870" cy="1859441"/>
          </a:xfrm>
          <a:prstGeom prst="rect">
            <a:avLst/>
          </a:prstGeom>
        </p:spPr>
      </p:pic>
    </p:spTree>
    <p:extLst>
      <p:ext uri="{BB962C8B-B14F-4D97-AF65-F5344CB8AC3E}">
        <p14:creationId xmlns:p14="http://schemas.microsoft.com/office/powerpoint/2010/main" val="55684330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5</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just"/>
            <a:r>
              <a:rPr lang="ru-RU" sz="4800" dirty="0">
                <a:solidFill>
                  <a:schemeClr val="dk1"/>
                </a:solidFill>
                <a:latin typeface="Neue Machina Ultrabold" panose="00000900000000000000" pitchFamily="50" charset="-52"/>
                <a:ea typeface="Helvetica Neue"/>
                <a:cs typeface="Helvetica Neue"/>
                <a:sym typeface="Helvetica Neue"/>
              </a:rPr>
              <a:t>Физик Роберт </a:t>
            </a:r>
            <a:r>
              <a:rPr lang="ru-RU" sz="4800" dirty="0" err="1">
                <a:solidFill>
                  <a:schemeClr val="dk1"/>
                </a:solidFill>
                <a:latin typeface="Neue Machina Ultrabold" panose="00000900000000000000" pitchFamily="50" charset="-52"/>
                <a:ea typeface="Helvetica Neue"/>
                <a:cs typeface="Helvetica Neue"/>
                <a:sym typeface="Helvetica Neue"/>
              </a:rPr>
              <a:t>Лэнг</a:t>
            </a:r>
            <a:r>
              <a:rPr lang="ru-RU" sz="4800" dirty="0">
                <a:solidFill>
                  <a:schemeClr val="dk1"/>
                </a:solidFill>
                <a:latin typeface="Neue Machina Ultrabold" panose="00000900000000000000" pitchFamily="50" charset="-52"/>
                <a:ea typeface="Helvetica Neue"/>
                <a:cs typeface="Helvetica Neue"/>
                <a:sym typeface="Helvetica Neue"/>
              </a:rPr>
              <a:t> считается мастером оригами, но рассматривает складывание фигурок не только как хобби, но и как способ решения инженерных проблем. Одна автомобильная компания наняла </a:t>
            </a:r>
            <a:r>
              <a:rPr lang="ru-RU" sz="4800" dirty="0" err="1">
                <a:solidFill>
                  <a:schemeClr val="dk1"/>
                </a:solidFill>
                <a:latin typeface="Neue Machina Ultrabold" panose="00000900000000000000" pitchFamily="50" charset="-52"/>
                <a:ea typeface="Helvetica Neue"/>
                <a:cs typeface="Helvetica Neue"/>
                <a:sym typeface="Helvetica Neue"/>
              </a:rPr>
              <a:t>Лэнга</a:t>
            </a:r>
            <a:r>
              <a:rPr lang="ru-RU" sz="4800" dirty="0">
                <a:solidFill>
                  <a:schemeClr val="dk1"/>
                </a:solidFill>
                <a:latin typeface="Neue Machina Ultrabold" panose="00000900000000000000" pitchFamily="50" charset="-52"/>
                <a:ea typeface="Helvetica Neue"/>
                <a:cs typeface="Helvetica Neue"/>
                <a:sym typeface="Helvetica Neue"/>
              </a:rPr>
              <a:t>, чтобы разработать компактный способ складывания ЕЁ. Финансовые эксперты тоже считают, что ОНА спасёт вас в критической ситуации. Назовите ЕЁ двумя словами. </a:t>
            </a:r>
            <a:endParaRPr lang="ru-RU" sz="4800" dirty="0">
              <a:solidFill>
                <a:schemeClr val="dk1"/>
              </a:solidFill>
              <a:latin typeface="Neue Machina Ultrabold" panose="00000900000000000000" pitchFamily="50" charset="-52"/>
              <a:ea typeface="Helvetica Neue"/>
              <a:cs typeface="Helvetica Neue"/>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sp>
        <p:nvSpPr>
          <p:cNvPr id="5" name="Google Shape;77;p18"/>
          <p:cNvSpPr txBox="1">
            <a:spLocks/>
          </p:cNvSpPr>
          <p:nvPr/>
        </p:nvSpPr>
        <p:spPr>
          <a:xfrm rot="516">
            <a:off x="1441502" y="10123446"/>
            <a:ext cx="22092044" cy="27805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spcFirstLastPara="1" wrap="square" lIns="243800" tIns="243800" rIns="243800" bIns="243800" anchor="t"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4800" b="1" dirty="0">
                <a:solidFill>
                  <a:srgbClr val="E6215A"/>
                </a:solidFill>
                <a:latin typeface="Neue Machina Ultrabold" panose="00000900000000000000" pitchFamily="50" charset="-52"/>
                <a:ea typeface="Helvetica Neue"/>
                <a:cs typeface="Helvetica Neue"/>
                <a:sym typeface="Montserrat"/>
              </a:rPr>
              <a:t>Ответ: подушка безопасности</a:t>
            </a:r>
            <a:endParaRPr lang="ru-RU" sz="4800" dirty="0">
              <a:solidFill>
                <a:srgbClr val="E6215A"/>
              </a:solidFill>
              <a:latin typeface="Neue Machina Ultrabold" panose="00000900000000000000" pitchFamily="50" charset="-52"/>
              <a:ea typeface="Helvetica Neue"/>
              <a:cs typeface="Helvetica Neue"/>
              <a:sym typeface="Montserrat"/>
            </a:endParaRPr>
          </a:p>
        </p:txBody>
      </p:sp>
      <p:pic>
        <p:nvPicPr>
          <p:cNvPr id="2" name="Рисунок 1">
            <a:extLst>
              <a:ext uri="{FF2B5EF4-FFF2-40B4-BE49-F238E27FC236}">
                <a16:creationId xmlns:a16="http://schemas.microsoft.com/office/drawing/2014/main" id="{8B50CEFA-0805-44A0-9CEF-506C2E451EE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535221" y="377059"/>
            <a:ext cx="10412870" cy="1859441"/>
          </a:xfrm>
          <a:prstGeom prst="rect">
            <a:avLst/>
          </a:prstGeom>
        </p:spPr>
      </p:pic>
    </p:spTree>
    <p:extLst>
      <p:ext uri="{BB962C8B-B14F-4D97-AF65-F5344CB8AC3E}">
        <p14:creationId xmlns:p14="http://schemas.microsoft.com/office/powerpoint/2010/main" val="117446276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 name="Прямоугольник"/>
          <p:cNvSpPr/>
          <p:nvPr/>
        </p:nvSpPr>
        <p:spPr>
          <a:xfrm>
            <a:off x="13349269" y="1608060"/>
            <a:ext cx="2983856" cy="1296109"/>
          </a:xfrm>
          <a:prstGeom prst="rect">
            <a:avLst/>
          </a:prstGeom>
          <a:solidFill>
            <a:srgbClr val="FFFFFF"/>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sz="2880"/>
          </a:p>
        </p:txBody>
      </p:sp>
      <p:sp>
        <p:nvSpPr>
          <p:cNvPr id="220" name="Прямоугольник"/>
          <p:cNvSpPr/>
          <p:nvPr/>
        </p:nvSpPr>
        <p:spPr>
          <a:xfrm>
            <a:off x="12812953" y="1809820"/>
            <a:ext cx="3576963" cy="892589"/>
          </a:xfrm>
          <a:prstGeom prst="rect">
            <a:avLst/>
          </a:prstGeom>
          <a:solidFill>
            <a:srgbClr val="FFFFFF"/>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sz="2880"/>
          </a:p>
        </p:txBody>
      </p:sp>
      <p:sp>
        <p:nvSpPr>
          <p:cNvPr id="8" name="Объект 3">
            <a:extLst>
              <a:ext uri="{FF2B5EF4-FFF2-40B4-BE49-F238E27FC236}">
                <a16:creationId xmlns:a16="http://schemas.microsoft.com/office/drawing/2014/main" id="{B9875367-9B89-07F1-967E-34D870DC27ED}"/>
              </a:ext>
            </a:extLst>
          </p:cNvPr>
          <p:cNvSpPr>
            <a:spLocks noGrp="1"/>
          </p:cNvSpPr>
          <p:nvPr>
            <p:ph idx="1"/>
          </p:nvPr>
        </p:nvSpPr>
        <p:spPr>
          <a:xfrm>
            <a:off x="1747340" y="4037903"/>
            <a:ext cx="15809882" cy="6604559"/>
          </a:xfrm>
        </p:spPr>
        <p:txBody>
          <a:bodyPr/>
          <a:lstStyle/>
          <a:p>
            <a:pPr marL="0" indent="0">
              <a:spcBef>
                <a:spcPts val="0"/>
              </a:spcBef>
              <a:buNone/>
            </a:pPr>
            <a:r>
              <a:rPr lang="ru-RU" sz="16000" b="1" dirty="0">
                <a:solidFill>
                  <a:srgbClr val="EE7D00"/>
                </a:solidFill>
                <a:latin typeface="Arial Black" panose="020B0604020202020204" pitchFamily="34" charset="0"/>
                <a:ea typeface="Montserrat ExtraBold"/>
                <a:cs typeface="Arial Black" panose="020B0604020202020204" pitchFamily="34" charset="0"/>
                <a:sym typeface="Montserrat ExtraBold"/>
              </a:rPr>
              <a:t>Финансы</a:t>
            </a:r>
            <a:br>
              <a:rPr lang="ru-RU" sz="16000" b="1" dirty="0">
                <a:solidFill>
                  <a:srgbClr val="EE7D00"/>
                </a:solidFill>
                <a:latin typeface="Arial Black" panose="020B0604020202020204" pitchFamily="34" charset="0"/>
                <a:ea typeface="Montserrat ExtraBold"/>
                <a:cs typeface="Arial Black" panose="020B0604020202020204" pitchFamily="34" charset="0"/>
                <a:sym typeface="Montserrat ExtraBold"/>
              </a:rPr>
            </a:br>
            <a:r>
              <a:rPr lang="ru-RU" sz="16000" b="1" dirty="0">
                <a:solidFill>
                  <a:srgbClr val="EE7D00"/>
                </a:solidFill>
                <a:latin typeface="Arial Black" panose="020B0604020202020204" pitchFamily="34" charset="0"/>
                <a:ea typeface="Montserrat ExtraBold"/>
                <a:cs typeface="Arial Black" panose="020B0604020202020204" pitchFamily="34" charset="0"/>
                <a:sym typeface="Montserrat ExtraBold"/>
              </a:rPr>
              <a:t>и культура</a:t>
            </a:r>
          </a:p>
        </p:txBody>
      </p:sp>
      <p:pic>
        <p:nvPicPr>
          <p:cNvPr id="2" name="Рисунок 1">
            <a:extLst>
              <a:ext uri="{FF2B5EF4-FFF2-40B4-BE49-F238E27FC236}">
                <a16:creationId xmlns:a16="http://schemas.microsoft.com/office/drawing/2014/main" id="{C8982A4A-D62E-4955-8520-6CA5FD6CB49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64853" y="844620"/>
            <a:ext cx="2260600" cy="965200"/>
          </a:xfrm>
          <a:prstGeom prst="rect">
            <a:avLst/>
          </a:prstGeom>
        </p:spPr>
      </p:pic>
      <p:pic>
        <p:nvPicPr>
          <p:cNvPr id="3" name="Рисунок 2">
            <a:extLst>
              <a:ext uri="{FF2B5EF4-FFF2-40B4-BE49-F238E27FC236}">
                <a16:creationId xmlns:a16="http://schemas.microsoft.com/office/drawing/2014/main" id="{C4D3B89C-3703-43B7-A164-92259EE750E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50319" y="466970"/>
            <a:ext cx="14857240" cy="2280102"/>
          </a:xfrm>
          <a:prstGeom prst="rect">
            <a:avLst/>
          </a:prstGeom>
        </p:spPr>
      </p:pic>
    </p:spTree>
    <p:extLst>
      <p:ext uri="{BB962C8B-B14F-4D97-AF65-F5344CB8AC3E}">
        <p14:creationId xmlns:p14="http://schemas.microsoft.com/office/powerpoint/2010/main" val="1501437298"/>
      </p:ext>
    </p:extLst>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1</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ЕЕ портрет можно было встретить на банкнотах более 20 государств, среди которых ряд государств Карибского бассейна, Гонконг, государства Океании и многие другие. Ее имя - Элизабет Александра Мэри Виндзор, была королевой Великобритании и Северной Ирландии.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Назовите ее более известное истории ИМЯ</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5" name="таймер_1 минута.mp4">
            <a:hlinkClick r:id="" action="ppaction://media"/>
            <a:extLst>
              <a:ext uri="{FF2B5EF4-FFF2-40B4-BE49-F238E27FC236}">
                <a16:creationId xmlns:a16="http://schemas.microsoft.com/office/drawing/2014/main" id="{871FC696-D776-6C4A-9D93-985C6CA7895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600" t="34509" r="2049" b="34291"/>
          <a:stretch/>
        </p:blipFill>
        <p:spPr>
          <a:xfrm>
            <a:off x="19676329" y="12635712"/>
            <a:ext cx="3856771" cy="717397"/>
          </a:xfrm>
          <a:prstGeom prst="rect">
            <a:avLst/>
          </a:prstGeom>
        </p:spPr>
      </p:pic>
      <p:pic>
        <p:nvPicPr>
          <p:cNvPr id="2" name="Рисунок 1">
            <a:extLst>
              <a:ext uri="{FF2B5EF4-FFF2-40B4-BE49-F238E27FC236}">
                <a16:creationId xmlns:a16="http://schemas.microsoft.com/office/drawing/2014/main" id="{11821BD5-4A56-4DD6-BF70-F7D3491C5D3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3684077" y="349571"/>
            <a:ext cx="10412870" cy="1859441"/>
          </a:xfrm>
          <a:prstGeom prst="rect">
            <a:avLst/>
          </a:prstGeom>
        </p:spPr>
      </p:pic>
    </p:spTree>
    <p:extLst>
      <p:ext uri="{BB962C8B-B14F-4D97-AF65-F5344CB8AC3E}">
        <p14:creationId xmlns:p14="http://schemas.microsoft.com/office/powerpoint/2010/main" val="307418601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1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2</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just"/>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Закон запрещает работодателю предлагать несовершеннолетним работать в выходные и праздничные дни. Исключение составляет, например, ОН. Расхожую фразу про то, откуда ОН берёт своё начало, режиссёр на самом деле никогда не говорил – это вольная интерпретация письма к гардеробщикам. Назовите ЕГО.</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5" name="таймер_1 минута.mp4">
            <a:hlinkClick r:id="" action="ppaction://media"/>
            <a:extLst>
              <a:ext uri="{FF2B5EF4-FFF2-40B4-BE49-F238E27FC236}">
                <a16:creationId xmlns:a16="http://schemas.microsoft.com/office/drawing/2014/main" id="{871FC696-D776-6C4A-9D93-985C6CA7895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600" t="34509" r="2049" b="34291"/>
          <a:stretch/>
        </p:blipFill>
        <p:spPr>
          <a:xfrm>
            <a:off x="19676329" y="12635712"/>
            <a:ext cx="3856771" cy="717397"/>
          </a:xfrm>
          <a:prstGeom prst="rect">
            <a:avLst/>
          </a:prstGeom>
        </p:spPr>
      </p:pic>
      <p:pic>
        <p:nvPicPr>
          <p:cNvPr id="2" name="Рисунок 1">
            <a:extLst>
              <a:ext uri="{FF2B5EF4-FFF2-40B4-BE49-F238E27FC236}">
                <a16:creationId xmlns:a16="http://schemas.microsoft.com/office/drawing/2014/main" id="{52886DA6-3732-4EEE-9C41-AC80B782A9AB}"/>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3971130" y="349571"/>
            <a:ext cx="10412870" cy="1859441"/>
          </a:xfrm>
          <a:prstGeom prst="rect">
            <a:avLst/>
          </a:prstGeom>
        </p:spPr>
      </p:pic>
    </p:spTree>
    <p:extLst>
      <p:ext uri="{BB962C8B-B14F-4D97-AF65-F5344CB8AC3E}">
        <p14:creationId xmlns:p14="http://schemas.microsoft.com/office/powerpoint/2010/main" val="194823721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1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3</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just"/>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В 2010 году Нидерландский суд рассматривал дело по обвинению в НЁМ, основываясь на законодательстве XVII века. Современное ОНО делится на категории: видео-, аудио-, литература и программное обеспечение. Назовите ЕГО.</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5" name="таймер_1 минута.mp4">
            <a:hlinkClick r:id="" action="ppaction://media"/>
            <a:extLst>
              <a:ext uri="{FF2B5EF4-FFF2-40B4-BE49-F238E27FC236}">
                <a16:creationId xmlns:a16="http://schemas.microsoft.com/office/drawing/2014/main" id="{871FC696-D776-6C4A-9D93-985C6CA7895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600" t="34509" r="2049" b="34291"/>
          <a:stretch/>
        </p:blipFill>
        <p:spPr>
          <a:xfrm>
            <a:off x="19676329" y="12635712"/>
            <a:ext cx="3856771" cy="717397"/>
          </a:xfrm>
          <a:prstGeom prst="rect">
            <a:avLst/>
          </a:prstGeom>
        </p:spPr>
      </p:pic>
      <p:pic>
        <p:nvPicPr>
          <p:cNvPr id="2" name="Рисунок 1">
            <a:extLst>
              <a:ext uri="{FF2B5EF4-FFF2-40B4-BE49-F238E27FC236}">
                <a16:creationId xmlns:a16="http://schemas.microsoft.com/office/drawing/2014/main" id="{0421F5AE-617F-481F-8615-CB8B2969135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3301305" y="311133"/>
            <a:ext cx="10412870" cy="1859441"/>
          </a:xfrm>
          <a:prstGeom prst="rect">
            <a:avLst/>
          </a:prstGeom>
        </p:spPr>
      </p:pic>
    </p:spTree>
    <p:extLst>
      <p:ext uri="{BB962C8B-B14F-4D97-AF65-F5344CB8AC3E}">
        <p14:creationId xmlns:p14="http://schemas.microsoft.com/office/powerpoint/2010/main" val="255388022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1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4</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just"/>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По словам главы </a:t>
            </a:r>
            <a:r>
              <a:rPr lang="ru-RU" sz="4800" dirty="0" err="1">
                <a:solidFill>
                  <a:schemeClr val="dk1"/>
                </a:solidFill>
                <a:latin typeface="Times New Roman" panose="02020603050405020304" pitchFamily="18" charset="0"/>
                <a:ea typeface="Helvetica Neue"/>
                <a:cs typeface="Times New Roman" panose="02020603050405020304" pitchFamily="18" charset="0"/>
                <a:sym typeface="Helvetica Neue"/>
              </a:rPr>
              <a:t>Госзнака</a:t>
            </a: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 производство современных ТАКИХ ИХ давно потеряло практический смысл, сейчас основной упор идёт на исторические и коллекционные экземпляры. ТАКИЕ ОНИ часто фигурируют в математических задачах на взвешивание. Какие два слова мы заменили словами ТАКИЕ ОНИ? </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5" name="таймер_1 минута.mp4">
            <a:hlinkClick r:id="" action="ppaction://media"/>
            <a:extLst>
              <a:ext uri="{FF2B5EF4-FFF2-40B4-BE49-F238E27FC236}">
                <a16:creationId xmlns:a16="http://schemas.microsoft.com/office/drawing/2014/main" id="{871FC696-D776-6C4A-9D93-985C6CA7895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600" t="34509" r="2049" b="34291"/>
          <a:stretch/>
        </p:blipFill>
        <p:spPr>
          <a:xfrm>
            <a:off x="19676329" y="12635712"/>
            <a:ext cx="3856771" cy="717397"/>
          </a:xfrm>
          <a:prstGeom prst="rect">
            <a:avLst/>
          </a:prstGeom>
        </p:spPr>
      </p:pic>
      <p:pic>
        <p:nvPicPr>
          <p:cNvPr id="2" name="Рисунок 1">
            <a:extLst>
              <a:ext uri="{FF2B5EF4-FFF2-40B4-BE49-F238E27FC236}">
                <a16:creationId xmlns:a16="http://schemas.microsoft.com/office/drawing/2014/main" id="{97F14E18-9FE3-421E-B81F-F7CF700CE2CB}"/>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3120885" y="311133"/>
            <a:ext cx="10412870" cy="1859441"/>
          </a:xfrm>
          <a:prstGeom prst="rect">
            <a:avLst/>
          </a:prstGeom>
        </p:spPr>
      </p:pic>
    </p:spTree>
    <p:extLst>
      <p:ext uri="{BB962C8B-B14F-4D97-AF65-F5344CB8AC3E}">
        <p14:creationId xmlns:p14="http://schemas.microsoft.com/office/powerpoint/2010/main" val="146430085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1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5</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2918817" y="3593840"/>
            <a:ext cx="10614293" cy="8518141"/>
          </a:xfrm>
          <a:prstGeom prst="rect">
            <a:avLst/>
          </a:prstGeom>
        </p:spPr>
        <p:txBody>
          <a:bodyPr spcFirstLastPara="1" wrap="square" lIns="243800" tIns="243800" rIns="243800" bIns="243800" anchor="t" anchorCtr="0">
            <a:noAutofit/>
          </a:bodyPr>
          <a:lstStyle/>
          <a:p>
            <a:pPr lvl="0" algn="just"/>
            <a:r>
              <a:rPr lang="ru-RU" sz="4800" b="0" i="0" dirty="0">
                <a:effectLst/>
                <a:latin typeface="Times New Roman" panose="02020603050405020304" pitchFamily="18" charset="0"/>
                <a:cs typeface="Times New Roman" panose="02020603050405020304" pitchFamily="18" charset="0"/>
              </a:rPr>
              <a:t>В большинстве религий и культур ЭТО считалось бесчестным, позорным занятием. Сегодня эта деятельность не осуждается ни религией, ни культурой и является вполне законной. Описывается ЭТО во многих произведениях литературы: «Венецианский купец» Шекспира, «Портрет» Гоголя, «Гобсек» Бальзака</a:t>
            </a:r>
            <a:r>
              <a:rPr lang="ru-RU" sz="4800" dirty="0">
                <a:latin typeface="Times New Roman" panose="02020603050405020304" pitchFamily="18" charset="0"/>
                <a:cs typeface="Times New Roman" panose="02020603050405020304" pitchFamily="18" charset="0"/>
              </a:rPr>
              <a:t>, «Преступление и наказание».</a:t>
            </a:r>
            <a:br>
              <a:rPr lang="ru-RU" sz="4800" dirty="0">
                <a:latin typeface="Times New Roman" panose="02020603050405020304" pitchFamily="18" charset="0"/>
                <a:cs typeface="Times New Roman" panose="02020603050405020304" pitchFamily="18" charset="0"/>
              </a:rPr>
            </a:br>
            <a:r>
              <a:rPr lang="ru-RU" sz="4800" dirty="0">
                <a:latin typeface="Times New Roman" panose="02020603050405020304" pitchFamily="18" charset="0"/>
                <a:cs typeface="Times New Roman" panose="02020603050405020304" pitchFamily="18" charset="0"/>
              </a:rPr>
              <a:t>Что это?</a:t>
            </a:r>
            <a:endParaRPr lang="ru-RU" sz="4800" dirty="0">
              <a:solidFill>
                <a:schemeClr val="dk1"/>
              </a:solidFill>
              <a:latin typeface="Neue Machina Ultrabold" panose="00000900000000000000" pitchFamily="50" charset="-52"/>
              <a:ea typeface="Helvetica Neue"/>
              <a:cs typeface="Helvetica Neue"/>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13" name="таймер_1 минута.mp4">
            <a:hlinkClick r:id="" action="ppaction://media"/>
            <a:extLst>
              <a:ext uri="{FF2B5EF4-FFF2-40B4-BE49-F238E27FC236}">
                <a16:creationId xmlns:a16="http://schemas.microsoft.com/office/drawing/2014/main" id="{871FC696-D776-6C4A-9D93-985C6CA7895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600" t="34509" r="2049" b="34291"/>
          <a:stretch/>
        </p:blipFill>
        <p:spPr>
          <a:xfrm>
            <a:off x="19676329" y="12635712"/>
            <a:ext cx="3856771" cy="717397"/>
          </a:xfrm>
          <a:prstGeom prst="rect">
            <a:avLst/>
          </a:prstGeom>
        </p:spPr>
      </p:pic>
      <p:pic>
        <p:nvPicPr>
          <p:cNvPr id="1026" name="Picture 2" descr="https://mir-s3-cdn-cf.behance.net/project_modules/2800_opt_1/ddf13d36205167.5721136cc8686.jp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441096" y="4009766"/>
            <a:ext cx="10768680" cy="7657301"/>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 name="Рисунок 1">
            <a:extLst>
              <a:ext uri="{FF2B5EF4-FFF2-40B4-BE49-F238E27FC236}">
                <a16:creationId xmlns:a16="http://schemas.microsoft.com/office/drawing/2014/main" id="{506656CC-08DA-4453-AA0E-49DF422934E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3114133" y="349571"/>
            <a:ext cx="10418967" cy="1859441"/>
          </a:xfrm>
          <a:prstGeom prst="rect">
            <a:avLst/>
          </a:prstGeom>
        </p:spPr>
      </p:pic>
      <p:pic>
        <p:nvPicPr>
          <p:cNvPr id="4" name="Рисунок 3">
            <a:extLst>
              <a:ext uri="{FF2B5EF4-FFF2-40B4-BE49-F238E27FC236}">
                <a16:creationId xmlns:a16="http://schemas.microsoft.com/office/drawing/2014/main" id="{A215FE28-C80C-4340-B68E-82BB9CFB66F3}"/>
              </a:ext>
            </a:extLst>
          </p:cNvPr>
          <p:cNvPicPr>
            <a:picLocks noChangeAspect="1"/>
          </p:cNvPicPr>
          <p:nvPr/>
        </p:nvPicPr>
        <p:blipFill>
          <a:blip r:embed="rId8"/>
          <a:stretch>
            <a:fillRect/>
          </a:stretch>
        </p:blipFill>
        <p:spPr>
          <a:xfrm>
            <a:off x="1063257" y="3993458"/>
            <a:ext cx="11128744" cy="8196361"/>
          </a:xfrm>
          <a:prstGeom prst="rect">
            <a:avLst/>
          </a:prstGeom>
        </p:spPr>
      </p:pic>
    </p:spTree>
    <p:extLst>
      <p:ext uri="{BB962C8B-B14F-4D97-AF65-F5344CB8AC3E}">
        <p14:creationId xmlns:p14="http://schemas.microsoft.com/office/powerpoint/2010/main" val="227315981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119"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6"/>
        <p:cNvGrpSpPr/>
        <p:nvPr/>
      </p:nvGrpSpPr>
      <p:grpSpPr>
        <a:xfrm>
          <a:off x="0" y="0"/>
          <a:ext cx="0" cy="0"/>
          <a:chOff x="0" y="0"/>
          <a:chExt cx="0" cy="0"/>
        </a:xfrm>
      </p:grpSpPr>
      <p:pic>
        <p:nvPicPr>
          <p:cNvPr id="9" name="таймер_20 секунд.mp4">
            <a:hlinkClick r:id="" action="ppaction://media"/>
            <a:extLst>
              <a:ext uri="{FF2B5EF4-FFF2-40B4-BE49-F238E27FC236}">
                <a16:creationId xmlns:a16="http://schemas.microsoft.com/office/drawing/2014/main" id="{053E9E36-1778-A74B-8237-D1A6F77C0383}"/>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727" t="36217" r="1614" b="33837"/>
          <a:stretch/>
        </p:blipFill>
        <p:spPr>
          <a:xfrm>
            <a:off x="5543580" y="9069355"/>
            <a:ext cx="9542822" cy="1698172"/>
          </a:xfrm>
          <a:prstGeom prst="rect">
            <a:avLst/>
          </a:prstGeom>
        </p:spPr>
      </p:pic>
      <p:sp>
        <p:nvSpPr>
          <p:cNvPr id="13" name="Google Shape;60;p16"/>
          <p:cNvSpPr txBox="1">
            <a:spLocks/>
          </p:cNvSpPr>
          <p:nvPr/>
        </p:nvSpPr>
        <p:spPr>
          <a:xfrm>
            <a:off x="5543580" y="6909199"/>
            <a:ext cx="10601178" cy="186372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spcFirstLastPara="1" wrap="square" lIns="243800" tIns="243800" rIns="243800" bIns="243800" anchor="ctr"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7200" dirty="0">
                <a:solidFill>
                  <a:srgbClr val="004F9E"/>
                </a:solidFill>
                <a:latin typeface="Neue Machina Ultrabold" panose="00000900000000000000" pitchFamily="50" charset="-52"/>
                <a:ea typeface="Montserrat ExtraBold"/>
                <a:cs typeface="Montserrat ExtraBold"/>
                <a:sym typeface="Montserrat ExtraBold"/>
              </a:rPr>
              <a:t>Время сдавать ответы</a:t>
            </a:r>
          </a:p>
        </p:txBody>
      </p:sp>
      <p:pic>
        <p:nvPicPr>
          <p:cNvPr id="2" name="Рисунок 1">
            <a:extLst>
              <a:ext uri="{FF2B5EF4-FFF2-40B4-BE49-F238E27FC236}">
                <a16:creationId xmlns:a16="http://schemas.microsoft.com/office/drawing/2014/main" id="{EF1B6FAB-DB24-4ED7-91AC-4AF45E54EDE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927755" y="668371"/>
            <a:ext cx="14863336" cy="2280102"/>
          </a:xfrm>
          <a:prstGeom prst="rect">
            <a:avLst/>
          </a:prstGeom>
        </p:spPr>
      </p:pic>
    </p:spTree>
    <p:extLst>
      <p:ext uri="{BB962C8B-B14F-4D97-AF65-F5344CB8AC3E}">
        <p14:creationId xmlns:p14="http://schemas.microsoft.com/office/powerpoint/2010/main" val="111443424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077"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remove" display="0">
                  <p:stCondLst>
                    <p:cond delay="indefinite"/>
                  </p:stCondLst>
                </p:cTn>
                <p:tgtEl>
                  <p:spTgt spid="9"/>
                </p:tgtEl>
              </p:cMediaNode>
            </p:video>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 name="Прямоугольник"/>
          <p:cNvSpPr/>
          <p:nvPr/>
        </p:nvSpPr>
        <p:spPr>
          <a:xfrm>
            <a:off x="13349269" y="1608060"/>
            <a:ext cx="2983856" cy="1296109"/>
          </a:xfrm>
          <a:prstGeom prst="rect">
            <a:avLst/>
          </a:prstGeom>
          <a:solidFill>
            <a:srgbClr val="FFFFFF"/>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sz="2880"/>
          </a:p>
        </p:txBody>
      </p:sp>
      <p:sp>
        <p:nvSpPr>
          <p:cNvPr id="220" name="Прямоугольник"/>
          <p:cNvSpPr/>
          <p:nvPr/>
        </p:nvSpPr>
        <p:spPr>
          <a:xfrm>
            <a:off x="12812953" y="1809820"/>
            <a:ext cx="3576963" cy="892589"/>
          </a:xfrm>
          <a:prstGeom prst="rect">
            <a:avLst/>
          </a:prstGeom>
          <a:solidFill>
            <a:srgbClr val="FFFFFF"/>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sz="2880"/>
          </a:p>
        </p:txBody>
      </p:sp>
      <p:sp>
        <p:nvSpPr>
          <p:cNvPr id="8" name="Объект 3">
            <a:extLst>
              <a:ext uri="{FF2B5EF4-FFF2-40B4-BE49-F238E27FC236}">
                <a16:creationId xmlns:a16="http://schemas.microsoft.com/office/drawing/2014/main" id="{B9875367-9B89-07F1-967E-34D870DC27ED}"/>
              </a:ext>
            </a:extLst>
          </p:cNvPr>
          <p:cNvSpPr>
            <a:spLocks noGrp="1"/>
          </p:cNvSpPr>
          <p:nvPr>
            <p:ph idx="1"/>
          </p:nvPr>
        </p:nvSpPr>
        <p:spPr>
          <a:xfrm>
            <a:off x="1747340" y="4037903"/>
            <a:ext cx="15809882" cy="6604559"/>
          </a:xfrm>
        </p:spPr>
        <p:txBody>
          <a:bodyPr/>
          <a:lstStyle/>
          <a:p>
            <a:pPr marL="0" indent="0" hangingPunct="1">
              <a:buNone/>
            </a:pPr>
            <a:r>
              <a:rPr lang="ru-RU" sz="16000" b="1" dirty="0">
                <a:solidFill>
                  <a:srgbClr val="E6215A"/>
                </a:solidFill>
                <a:latin typeface="Arial Black" panose="020B0604020202020204" pitchFamily="34" charset="0"/>
                <a:ea typeface="Montserrat ExtraBold"/>
                <a:cs typeface="Arial Black" panose="020B0604020202020204" pitchFamily="34" charset="0"/>
                <a:sym typeface="Montserrat ExtraBold"/>
              </a:rPr>
              <a:t>ОТВЕТЫ</a:t>
            </a:r>
          </a:p>
          <a:p>
            <a:pPr marL="0" indent="0">
              <a:buNone/>
            </a:pPr>
            <a:r>
              <a:rPr lang="ru-RU" sz="10000" dirty="0">
                <a:solidFill>
                  <a:schemeClr val="tx2"/>
                </a:solidFill>
                <a:latin typeface="Arial" panose="020B0604020202020204" pitchFamily="34" charset="0"/>
                <a:ea typeface="Montserrat ExtraBold"/>
                <a:cs typeface="Arial" panose="020B0604020202020204" pitchFamily="34" charset="0"/>
                <a:sym typeface="Montserrat ExtraBold"/>
              </a:rPr>
              <a:t>Финансы и культура</a:t>
            </a:r>
          </a:p>
          <a:p>
            <a:pPr marL="0" indent="0">
              <a:buNone/>
            </a:pPr>
            <a:endParaRPr lang="ru-RU" sz="10000" dirty="0">
              <a:solidFill>
                <a:schemeClr val="tx2"/>
              </a:solidFill>
              <a:latin typeface="Arial" panose="020B0604020202020204" pitchFamily="34" charset="0"/>
              <a:ea typeface="Montserrat ExtraBold"/>
              <a:cs typeface="Arial" panose="020B0604020202020204" pitchFamily="34" charset="0"/>
              <a:sym typeface="Montserrat ExtraBold"/>
            </a:endParaRPr>
          </a:p>
        </p:txBody>
      </p:sp>
      <p:pic>
        <p:nvPicPr>
          <p:cNvPr id="2" name="Рисунок 1">
            <a:extLst>
              <a:ext uri="{FF2B5EF4-FFF2-40B4-BE49-F238E27FC236}">
                <a16:creationId xmlns:a16="http://schemas.microsoft.com/office/drawing/2014/main" id="{F1830651-23E0-61E3-1104-2BB81CFB020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64853" y="844620"/>
            <a:ext cx="2260600" cy="965200"/>
          </a:xfrm>
          <a:prstGeom prst="rect">
            <a:avLst/>
          </a:prstGeom>
        </p:spPr>
      </p:pic>
      <p:pic>
        <p:nvPicPr>
          <p:cNvPr id="3" name="Рисунок 2">
            <a:extLst>
              <a:ext uri="{FF2B5EF4-FFF2-40B4-BE49-F238E27FC236}">
                <a16:creationId xmlns:a16="http://schemas.microsoft.com/office/drawing/2014/main" id="{D38C3EE2-794C-49C1-8C23-38F0483EBFF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311067" y="422307"/>
            <a:ext cx="14863336" cy="2280102"/>
          </a:xfrm>
          <a:prstGeom prst="rect">
            <a:avLst/>
          </a:prstGeom>
        </p:spPr>
      </p:pic>
    </p:spTree>
    <p:extLst>
      <p:ext uri="{BB962C8B-B14F-4D97-AF65-F5344CB8AC3E}">
        <p14:creationId xmlns:p14="http://schemas.microsoft.com/office/powerpoint/2010/main" val="754704392"/>
      </p:ext>
    </p:extLst>
  </p:cSld>
  <p:clrMapOvr>
    <a:masterClrMapping/>
  </p:clrMapOvr>
  <p:transition spd="med"/>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1</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l"/>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ЕЕ портрет можно было встретить на банкнотах более 20 государств, среди которых ряд государств Карибского бассейна, Гонконг, государства Океании и многие другие. Ее имя - Элизабет Александра Мэри Виндзор, была королевой Великобритании и Северной Ирландии. </a:t>
            </a:r>
            <a:b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b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Назовите ее более известное истории ИМЯ</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sp>
        <p:nvSpPr>
          <p:cNvPr id="5" name="Google Shape;77;p18"/>
          <p:cNvSpPr txBox="1">
            <a:spLocks/>
          </p:cNvSpPr>
          <p:nvPr/>
        </p:nvSpPr>
        <p:spPr>
          <a:xfrm rot="516">
            <a:off x="1441502" y="10123446"/>
            <a:ext cx="22092044" cy="27805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spcFirstLastPara="1" wrap="square" lIns="243800" tIns="243800" rIns="243800" bIns="243800" anchor="t"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4800" b="1" dirty="0">
                <a:solidFill>
                  <a:srgbClr val="E6215A"/>
                </a:solidFill>
                <a:latin typeface="Neue Machina Ultrabold" panose="00000900000000000000" pitchFamily="50" charset="-52"/>
                <a:ea typeface="Helvetica Neue"/>
                <a:cs typeface="Helvetica Neue"/>
                <a:sym typeface="Montserrat"/>
              </a:rPr>
              <a:t>Ответ: Елизавета II</a:t>
            </a:r>
            <a:endParaRPr lang="ru-RU" sz="4800" dirty="0">
              <a:solidFill>
                <a:srgbClr val="E6215A"/>
              </a:solidFill>
              <a:latin typeface="Neue Machina Ultrabold" panose="00000900000000000000" pitchFamily="50" charset="-52"/>
              <a:ea typeface="Helvetica Neue"/>
              <a:cs typeface="Helvetica Neue"/>
              <a:sym typeface="Montserrat"/>
            </a:endParaRPr>
          </a:p>
        </p:txBody>
      </p:sp>
      <p:pic>
        <p:nvPicPr>
          <p:cNvPr id="2" name="Рисунок 1">
            <a:extLst>
              <a:ext uri="{FF2B5EF4-FFF2-40B4-BE49-F238E27FC236}">
                <a16:creationId xmlns:a16="http://schemas.microsoft.com/office/drawing/2014/main" id="{397E22DB-9CB8-49EE-86AB-261F2F657ED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965033" y="281087"/>
            <a:ext cx="10418967" cy="1859441"/>
          </a:xfrm>
          <a:prstGeom prst="rect">
            <a:avLst/>
          </a:prstGeom>
        </p:spPr>
      </p:pic>
    </p:spTree>
    <p:extLst>
      <p:ext uri="{BB962C8B-B14F-4D97-AF65-F5344CB8AC3E}">
        <p14:creationId xmlns:p14="http://schemas.microsoft.com/office/powerpoint/2010/main" val="386330144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2</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just"/>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Закон запрещает работодателю предлагать несовершеннолетним работать в выходные и праздничные дни. Исключение составляет, например, ОН. Расхожую фразу про то, откуда ОН берёт своё начало, режиссёр на самом деле никогда не говорил – это вольная интерпретация письма к гардеробщикам. Назовите ЕГО.</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sp>
        <p:nvSpPr>
          <p:cNvPr id="5" name="Google Shape;77;p18"/>
          <p:cNvSpPr txBox="1">
            <a:spLocks/>
          </p:cNvSpPr>
          <p:nvPr/>
        </p:nvSpPr>
        <p:spPr>
          <a:xfrm rot="516">
            <a:off x="1441502" y="10123446"/>
            <a:ext cx="22092044" cy="27805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spcFirstLastPara="1" wrap="square" lIns="243800" tIns="243800" rIns="243800" bIns="243800" anchor="t"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4800" b="1" dirty="0">
                <a:solidFill>
                  <a:srgbClr val="E6215A"/>
                </a:solidFill>
                <a:latin typeface="Neue Machina Ultrabold" panose="00000900000000000000" pitchFamily="50" charset="-52"/>
                <a:ea typeface="Helvetica Neue"/>
                <a:cs typeface="Helvetica Neue"/>
                <a:sym typeface="Montserrat"/>
              </a:rPr>
              <a:t>Ответ: театр</a:t>
            </a:r>
            <a:endParaRPr lang="ru-RU" sz="4800" dirty="0">
              <a:solidFill>
                <a:srgbClr val="E6215A"/>
              </a:solidFill>
              <a:latin typeface="Neue Machina Ultrabold" panose="00000900000000000000" pitchFamily="50" charset="-52"/>
              <a:ea typeface="Helvetica Neue"/>
              <a:cs typeface="Helvetica Neue"/>
              <a:sym typeface="Montserrat"/>
            </a:endParaRPr>
          </a:p>
        </p:txBody>
      </p:sp>
      <p:pic>
        <p:nvPicPr>
          <p:cNvPr id="2" name="Рисунок 1">
            <a:extLst>
              <a:ext uri="{FF2B5EF4-FFF2-40B4-BE49-F238E27FC236}">
                <a16:creationId xmlns:a16="http://schemas.microsoft.com/office/drawing/2014/main" id="{024ADE11-C700-4A4F-8B72-E9C37E12421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965033" y="311133"/>
            <a:ext cx="10418967" cy="1859441"/>
          </a:xfrm>
          <a:prstGeom prst="rect">
            <a:avLst/>
          </a:prstGeom>
        </p:spPr>
      </p:pic>
    </p:spTree>
    <p:extLst>
      <p:ext uri="{BB962C8B-B14F-4D97-AF65-F5344CB8AC3E}">
        <p14:creationId xmlns:p14="http://schemas.microsoft.com/office/powerpoint/2010/main" val="330038538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3</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just"/>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В 2010 году Нидерландский суд рассматривал дело по обвинению в НЁМ, основываясь на законодательстве XVII века. Современное ОНО делится на категории: видео-, аудио-, литература и программное обеспечение. Назовите ЕГО.</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sp>
        <p:nvSpPr>
          <p:cNvPr id="5" name="Google Shape;77;p18"/>
          <p:cNvSpPr txBox="1">
            <a:spLocks/>
          </p:cNvSpPr>
          <p:nvPr/>
        </p:nvSpPr>
        <p:spPr>
          <a:xfrm rot="516">
            <a:off x="1441502" y="10123446"/>
            <a:ext cx="22092044" cy="27805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spcFirstLastPara="1" wrap="square" lIns="243800" tIns="243800" rIns="243800" bIns="243800" anchor="t"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4800" b="1" dirty="0">
                <a:solidFill>
                  <a:srgbClr val="E6215A"/>
                </a:solidFill>
                <a:latin typeface="Times New Roman" panose="02020603050405020304" pitchFamily="18" charset="0"/>
                <a:ea typeface="Helvetica Neue"/>
                <a:cs typeface="Times New Roman" panose="02020603050405020304" pitchFamily="18" charset="0"/>
                <a:sym typeface="Montserrat"/>
              </a:rPr>
              <a:t>Ответ: пиратство</a:t>
            </a:r>
            <a:endParaRPr lang="ru-RU" sz="4800" dirty="0">
              <a:solidFill>
                <a:srgbClr val="E6215A"/>
              </a:solidFill>
              <a:latin typeface="Times New Roman" panose="02020603050405020304" pitchFamily="18" charset="0"/>
              <a:ea typeface="Helvetica Neue"/>
              <a:cs typeface="Times New Roman" panose="02020603050405020304" pitchFamily="18" charset="0"/>
              <a:sym typeface="Montserrat"/>
            </a:endParaRPr>
          </a:p>
        </p:txBody>
      </p:sp>
      <p:pic>
        <p:nvPicPr>
          <p:cNvPr id="2" name="Рисунок 1">
            <a:extLst>
              <a:ext uri="{FF2B5EF4-FFF2-40B4-BE49-F238E27FC236}">
                <a16:creationId xmlns:a16="http://schemas.microsoft.com/office/drawing/2014/main" id="{1C8290ED-D7EE-409F-ADC9-F58CA4596E7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17232" y="349571"/>
            <a:ext cx="10418967" cy="1859441"/>
          </a:xfrm>
          <a:prstGeom prst="rect">
            <a:avLst/>
          </a:prstGeom>
        </p:spPr>
      </p:pic>
    </p:spTree>
    <p:extLst>
      <p:ext uri="{BB962C8B-B14F-4D97-AF65-F5344CB8AC3E}">
        <p14:creationId xmlns:p14="http://schemas.microsoft.com/office/powerpoint/2010/main" val="366880652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4</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441101" y="3564298"/>
            <a:ext cx="22092012" cy="8546822"/>
          </a:xfrm>
          <a:prstGeom prst="rect">
            <a:avLst/>
          </a:prstGeom>
        </p:spPr>
        <p:txBody>
          <a:bodyPr spcFirstLastPara="1" wrap="square" lIns="243800" tIns="243800" rIns="243800" bIns="243800" anchor="t" anchorCtr="0">
            <a:noAutofit/>
          </a:bodyPr>
          <a:lstStyle/>
          <a:p>
            <a:pPr lvl="0" algn="just"/>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По словам главы </a:t>
            </a:r>
            <a:r>
              <a:rPr lang="ru-RU" sz="4800" dirty="0" err="1">
                <a:solidFill>
                  <a:schemeClr val="dk1"/>
                </a:solidFill>
                <a:latin typeface="Times New Roman" panose="02020603050405020304" pitchFamily="18" charset="0"/>
                <a:ea typeface="Helvetica Neue"/>
                <a:cs typeface="Times New Roman" panose="02020603050405020304" pitchFamily="18" charset="0"/>
                <a:sym typeface="Helvetica Neue"/>
              </a:rPr>
              <a:t>Госзнака</a:t>
            </a:r>
            <a:r>
              <a:rPr lang="ru-RU" sz="4800" dirty="0">
                <a:solidFill>
                  <a:schemeClr val="dk1"/>
                </a:solidFill>
                <a:latin typeface="Times New Roman" panose="02020603050405020304" pitchFamily="18" charset="0"/>
                <a:ea typeface="Helvetica Neue"/>
                <a:cs typeface="Times New Roman" panose="02020603050405020304" pitchFamily="18" charset="0"/>
                <a:sym typeface="Helvetica Neue"/>
              </a:rPr>
              <a:t>, производство современных ТАКИХ ИХ давно потеряло практический смысл, сейчас основной упор идёт на исторические и коллекционные экземпляры. ТАКИЕ ОНИ часто фигурируют в математических задачах на взвешивание. Какие два слова мы заменили словами ТАКИЕ ОНИ? </a:t>
            </a:r>
            <a:endParaRPr lang="ru-RU" sz="4800" dirty="0">
              <a:solidFill>
                <a:schemeClr val="dk1"/>
              </a:solidFill>
              <a:latin typeface="Times New Roman" panose="02020603050405020304" pitchFamily="18" charset="0"/>
              <a:ea typeface="Helvetica Neue"/>
              <a:cs typeface="Times New Roman" panose="02020603050405020304" pitchFamily="18" charset="0"/>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sp>
        <p:nvSpPr>
          <p:cNvPr id="5" name="Google Shape;77;p18"/>
          <p:cNvSpPr txBox="1">
            <a:spLocks/>
          </p:cNvSpPr>
          <p:nvPr/>
        </p:nvSpPr>
        <p:spPr>
          <a:xfrm rot="516">
            <a:off x="1441502" y="10123446"/>
            <a:ext cx="22092044" cy="27805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spcFirstLastPara="1" wrap="square" lIns="243800" tIns="243800" rIns="243800" bIns="243800" anchor="t"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4800" b="1" dirty="0">
                <a:solidFill>
                  <a:srgbClr val="E6215A"/>
                </a:solidFill>
                <a:latin typeface="Times New Roman" panose="02020603050405020304" pitchFamily="18" charset="0"/>
                <a:ea typeface="Helvetica Neue"/>
                <a:cs typeface="Times New Roman" panose="02020603050405020304" pitchFamily="18" charset="0"/>
                <a:sym typeface="Montserrat"/>
              </a:rPr>
              <a:t>Ответ: фальшивые монеты</a:t>
            </a:r>
            <a:endParaRPr lang="ru-RU" sz="4800" dirty="0">
              <a:solidFill>
                <a:srgbClr val="E6215A"/>
              </a:solidFill>
              <a:latin typeface="Times New Roman" panose="02020603050405020304" pitchFamily="18" charset="0"/>
              <a:ea typeface="Helvetica Neue"/>
              <a:cs typeface="Times New Roman" panose="02020603050405020304" pitchFamily="18" charset="0"/>
              <a:sym typeface="Montserrat"/>
            </a:endParaRPr>
          </a:p>
        </p:txBody>
      </p:sp>
      <p:pic>
        <p:nvPicPr>
          <p:cNvPr id="2" name="Рисунок 1">
            <a:extLst>
              <a:ext uri="{FF2B5EF4-FFF2-40B4-BE49-F238E27FC236}">
                <a16:creationId xmlns:a16="http://schemas.microsoft.com/office/drawing/2014/main" id="{9A32A0A0-C522-44F9-83D1-204380BC8FA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965033" y="349571"/>
            <a:ext cx="10418967" cy="1859441"/>
          </a:xfrm>
          <a:prstGeom prst="rect">
            <a:avLst/>
          </a:prstGeom>
        </p:spPr>
      </p:pic>
    </p:spTree>
    <p:extLst>
      <p:ext uri="{BB962C8B-B14F-4D97-AF65-F5344CB8AC3E}">
        <p14:creationId xmlns:p14="http://schemas.microsoft.com/office/powerpoint/2010/main" val="3544698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8"/>
          <p:cNvSpPr txBox="1">
            <a:spLocks noGrp="1"/>
          </p:cNvSpPr>
          <p:nvPr>
            <p:ph type="ctrTitle" idx="4294967295"/>
          </p:nvPr>
        </p:nvSpPr>
        <p:spPr>
          <a:xfrm rot="547">
            <a:off x="1441173" y="1241539"/>
            <a:ext cx="8607702" cy="966788"/>
          </a:xfrm>
          <a:prstGeom prst="rect">
            <a:avLst/>
          </a:prstGeom>
        </p:spPr>
        <p:txBody>
          <a:bodyPr spcFirstLastPara="1" wrap="square" lIns="243800" tIns="243800" rIns="243800" bIns="243800" anchor="ctr" anchorCtr="0">
            <a:noAutofit/>
          </a:bodyPr>
          <a:lstStyle/>
          <a:p>
            <a:pPr algn="l"/>
            <a:r>
              <a:rPr lang="ru-RU" sz="8533" b="1" dirty="0">
                <a:solidFill>
                  <a:srgbClr val="7359A2"/>
                </a:solidFill>
                <a:latin typeface="Neue Machina Ultrabold" panose="00000900000000000000" pitchFamily="50" charset="-52"/>
                <a:ea typeface="Montserrat"/>
                <a:cs typeface="Montserrat"/>
                <a:sym typeface="Montserrat"/>
              </a:rPr>
              <a:t>Вопрос 5</a:t>
            </a:r>
            <a:endParaRPr sz="8533" b="1" dirty="0">
              <a:solidFill>
                <a:srgbClr val="7359A2"/>
              </a:solidFill>
              <a:latin typeface="Neue Machina Ultrabold" panose="00000900000000000000" pitchFamily="50" charset="-52"/>
              <a:ea typeface="Montserrat"/>
              <a:cs typeface="Montserrat"/>
              <a:sym typeface="Montserrat"/>
            </a:endParaRPr>
          </a:p>
        </p:txBody>
      </p:sp>
      <p:sp>
        <p:nvSpPr>
          <p:cNvPr id="77" name="Google Shape;77;p18"/>
          <p:cNvSpPr txBox="1">
            <a:spLocks noGrp="1"/>
          </p:cNvSpPr>
          <p:nvPr>
            <p:ph type="ctrTitle" idx="4294967295"/>
          </p:nvPr>
        </p:nvSpPr>
        <p:spPr>
          <a:xfrm rot="516">
            <a:off x="12918890" y="2620172"/>
            <a:ext cx="10614293" cy="9491809"/>
          </a:xfrm>
          <a:prstGeom prst="rect">
            <a:avLst/>
          </a:prstGeom>
        </p:spPr>
        <p:txBody>
          <a:bodyPr spcFirstLastPara="1" wrap="square" lIns="243800" tIns="243800" rIns="243800" bIns="243800" anchor="t" anchorCtr="0">
            <a:noAutofit/>
          </a:bodyPr>
          <a:lstStyle/>
          <a:p>
            <a:pPr lvl="0" algn="just"/>
            <a:r>
              <a:rPr lang="ru-RU" sz="4800" b="0" i="0" dirty="0">
                <a:effectLst/>
                <a:latin typeface="Times New Roman" panose="02020603050405020304" pitchFamily="18" charset="0"/>
                <a:cs typeface="Times New Roman" panose="02020603050405020304" pitchFamily="18" charset="0"/>
              </a:rPr>
              <a:t>В большинстве религий и культур ЭТО считалось бесчестным, позорным занятием. Сегодня эта деятельность не осуждается ни религией, ни культурой и является вполне законной. Описывается ЭТО во многих произведениях литературы: «Венецианский купец» Шекспира, «Портрет» Гоголя, «Гобсек» Бальзака</a:t>
            </a:r>
            <a:r>
              <a:rPr lang="ru-RU" sz="4800" dirty="0">
                <a:latin typeface="Times New Roman" panose="02020603050405020304" pitchFamily="18" charset="0"/>
                <a:cs typeface="Times New Roman" panose="02020603050405020304" pitchFamily="18" charset="0"/>
              </a:rPr>
              <a:t>, «Преступление и наказание».</a:t>
            </a:r>
            <a:br>
              <a:rPr lang="ru-RU" sz="4800" dirty="0">
                <a:latin typeface="Times New Roman" panose="02020603050405020304" pitchFamily="18" charset="0"/>
                <a:cs typeface="Times New Roman" panose="02020603050405020304" pitchFamily="18" charset="0"/>
              </a:rPr>
            </a:br>
            <a:r>
              <a:rPr lang="ru-RU" sz="4800" dirty="0">
                <a:latin typeface="Times New Roman" panose="02020603050405020304" pitchFamily="18" charset="0"/>
                <a:cs typeface="Times New Roman" panose="02020603050405020304" pitchFamily="18" charset="0"/>
              </a:rPr>
              <a:t>Что это?</a:t>
            </a:r>
            <a:endParaRPr lang="ru-RU" sz="4800" dirty="0">
              <a:solidFill>
                <a:schemeClr val="dk1"/>
              </a:solidFill>
              <a:latin typeface="Neue Machina Ultrabold" panose="00000900000000000000" pitchFamily="50" charset="-52"/>
              <a:ea typeface="Helvetica Neue"/>
              <a:cs typeface="Helvetica Neue"/>
              <a:sym typeface="Montserrat"/>
            </a:endParaRPr>
          </a:p>
        </p:txBody>
      </p:sp>
      <p:sp>
        <p:nvSpPr>
          <p:cNvPr id="76" name="Google Shape;76;p18"/>
          <p:cNvSpPr/>
          <p:nvPr/>
        </p:nvSpPr>
        <p:spPr>
          <a:xfrm>
            <a:off x="1441133" y="2620200"/>
            <a:ext cx="1889600" cy="149600"/>
          </a:xfrm>
          <a:prstGeom prst="rect">
            <a:avLst/>
          </a:prstGeom>
          <a:solidFill>
            <a:srgbClr val="7359A2"/>
          </a:solidFill>
          <a:ln>
            <a:noFill/>
          </a:ln>
        </p:spPr>
        <p:txBody>
          <a:bodyPr spcFirstLastPara="1" wrap="square" lIns="243800" tIns="243800" rIns="243800" bIns="243800" anchor="ctr" anchorCtr="0">
            <a:noAutofit/>
          </a:bodyPr>
          <a:lstStyle/>
          <a:p>
            <a:pPr algn="l"/>
            <a:endParaRPr sz="8000"/>
          </a:p>
        </p:txBody>
      </p:sp>
      <p:pic>
        <p:nvPicPr>
          <p:cNvPr id="1026" name="Picture 2" descr="https://mir-s3-cdn-cf.behance.net/project_modules/2800_opt_1/ddf13d36205167.5721136cc8686.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441096" y="4009766"/>
            <a:ext cx="10768680" cy="7657301"/>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7" name="Google Shape;77;p18"/>
          <p:cNvSpPr txBox="1">
            <a:spLocks/>
          </p:cNvSpPr>
          <p:nvPr/>
        </p:nvSpPr>
        <p:spPr>
          <a:xfrm rot="516">
            <a:off x="12917934" y="10781446"/>
            <a:ext cx="11466059" cy="21234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spcFirstLastPara="1" wrap="square" lIns="243800" tIns="243800" rIns="243800" bIns="243800" anchor="t" anchorCtr="0">
            <a:noAutofit/>
          </a:bodyPr>
          <a:lstStyle>
            <a:lvl1pPr marL="0" marR="0" indent="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1pPr>
            <a:lvl2pPr marL="0" marR="0" indent="457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2pPr>
            <a:lvl3pPr marL="0" marR="0" indent="914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3pPr>
            <a:lvl4pPr marL="0" marR="0" indent="1371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4pPr>
            <a:lvl5pPr marL="0" marR="0" indent="18288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5pPr>
            <a:lvl6pPr marL="0" marR="0" indent="22860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6pPr>
            <a:lvl7pPr marL="0" marR="0" indent="27432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7pPr>
            <a:lvl8pPr marL="0" marR="0" indent="32004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8pPr>
            <a:lvl9pPr marL="0" marR="0" indent="3657600" algn="ctr" defTabSz="825500" rtl="0" latinLnBrk="0">
              <a:lnSpc>
                <a:spcPct val="100000"/>
              </a:lnSpc>
              <a:spcBef>
                <a:spcPts val="0"/>
              </a:spcBef>
              <a:spcAft>
                <a:spcPts val="0"/>
              </a:spcAft>
              <a:buClrTx/>
              <a:buSzTx/>
              <a:buFontTx/>
              <a:buNone/>
              <a:tabLst/>
              <a:defRPr sz="11200" b="0" i="0" u="none" strike="noStrike" cap="none" spc="0" baseline="0">
                <a:solidFill>
                  <a:srgbClr val="000000"/>
                </a:solidFill>
                <a:uFillTx/>
                <a:latin typeface="+mn-lt"/>
                <a:ea typeface="+mn-ea"/>
                <a:cs typeface="+mn-cs"/>
                <a:sym typeface="Helvetica Neue Medium"/>
              </a:defRPr>
            </a:lvl9pPr>
          </a:lstStyle>
          <a:p>
            <a:pPr algn="l" hangingPunct="1"/>
            <a:r>
              <a:rPr lang="ru-RU" sz="4800" b="1" dirty="0">
                <a:solidFill>
                  <a:schemeClr val="accent5">
                    <a:lumMod val="75000"/>
                  </a:schemeClr>
                </a:solidFill>
                <a:latin typeface="Times New Roman" panose="02020603050405020304" pitchFamily="18" charset="0"/>
                <a:ea typeface="Helvetica Neue"/>
                <a:cs typeface="Times New Roman" panose="02020603050405020304" pitchFamily="18" charset="0"/>
                <a:sym typeface="Montserrat"/>
              </a:rPr>
              <a:t>Ответ: ростовщичество/ кредитование</a:t>
            </a:r>
            <a:endParaRPr lang="ru-RU" sz="4800" dirty="0">
              <a:solidFill>
                <a:schemeClr val="accent5">
                  <a:lumMod val="75000"/>
                </a:schemeClr>
              </a:solidFill>
              <a:latin typeface="Times New Roman" panose="02020603050405020304" pitchFamily="18" charset="0"/>
              <a:ea typeface="Helvetica Neue"/>
              <a:cs typeface="Times New Roman" panose="02020603050405020304" pitchFamily="18" charset="0"/>
              <a:sym typeface="Montserrat"/>
            </a:endParaRPr>
          </a:p>
        </p:txBody>
      </p:sp>
      <p:pic>
        <p:nvPicPr>
          <p:cNvPr id="2" name="Рисунок 1">
            <a:extLst>
              <a:ext uri="{FF2B5EF4-FFF2-40B4-BE49-F238E27FC236}">
                <a16:creationId xmlns:a16="http://schemas.microsoft.com/office/drawing/2014/main" id="{9C1FDB08-6394-45D5-969D-F20A701DEE6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59305" y="3605459"/>
            <a:ext cx="11132261" cy="8199831"/>
          </a:xfrm>
          <a:prstGeom prst="rect">
            <a:avLst/>
          </a:prstGeom>
        </p:spPr>
      </p:pic>
      <p:pic>
        <p:nvPicPr>
          <p:cNvPr id="3" name="Рисунок 2">
            <a:extLst>
              <a:ext uri="{FF2B5EF4-FFF2-40B4-BE49-F238E27FC236}">
                <a16:creationId xmlns:a16="http://schemas.microsoft.com/office/drawing/2014/main" id="{645C41D7-1102-4A14-835B-E769A33F19C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441479" y="349571"/>
            <a:ext cx="10418967" cy="1859441"/>
          </a:xfrm>
          <a:prstGeom prst="rect">
            <a:avLst/>
          </a:prstGeom>
        </p:spPr>
      </p:pic>
    </p:spTree>
    <p:extLst>
      <p:ext uri="{BB962C8B-B14F-4D97-AF65-F5344CB8AC3E}">
        <p14:creationId xmlns:p14="http://schemas.microsoft.com/office/powerpoint/2010/main" val="223072700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0" name="9.jpg" descr="9.jpg"/>
          <p:cNvPicPr>
            <a:picLocks noChangeAspect="1"/>
          </p:cNvPicPr>
          <p:nvPr/>
        </p:nvPicPr>
        <p:blipFill>
          <a:blip r:embed="rId3"/>
          <a:stretch>
            <a:fillRect/>
          </a:stretch>
        </p:blipFill>
        <p:spPr>
          <a:xfrm flipH="1">
            <a:off x="-35307" y="-30063"/>
            <a:ext cx="24551665" cy="13834804"/>
          </a:xfrm>
          <a:prstGeom prst="rect">
            <a:avLst/>
          </a:prstGeom>
          <a:ln w="12700">
            <a:miter lim="400000"/>
          </a:ln>
        </p:spPr>
      </p:pic>
      <p:sp>
        <p:nvSpPr>
          <p:cNvPr id="401" name="Rectangle"/>
          <p:cNvSpPr/>
          <p:nvPr/>
        </p:nvSpPr>
        <p:spPr>
          <a:xfrm>
            <a:off x="10265560" y="4958728"/>
            <a:ext cx="14250798" cy="4168623"/>
          </a:xfrm>
          <a:prstGeom prst="rect">
            <a:avLst/>
          </a:prstGeom>
          <a:solidFill>
            <a:srgbClr val="FFFFFF"/>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a:p>
        </p:txBody>
      </p:sp>
      <p:sp>
        <p:nvSpPr>
          <p:cNvPr id="402" name="СПАСИБО ЗА ВНИМАНИЕ!"/>
          <p:cNvSpPr txBox="1"/>
          <p:nvPr/>
        </p:nvSpPr>
        <p:spPr>
          <a:xfrm>
            <a:off x="6425843" y="6362362"/>
            <a:ext cx="13093742" cy="164147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spAutoFit/>
          </a:bodyPr>
          <a:lstStyle>
            <a:lvl1pPr algn="l">
              <a:defRPr sz="6000" b="0" cap="all">
                <a:solidFill>
                  <a:srgbClr val="393B3B"/>
                </a:solidFill>
                <a:latin typeface="Proxima Nova Semibold"/>
                <a:ea typeface="Proxima Nova Semibold"/>
                <a:cs typeface="Proxima Nova Semibold"/>
                <a:sym typeface="Proxima Nova Semibold"/>
              </a:defRPr>
            </a:lvl1pPr>
          </a:lstStyle>
          <a:p>
            <a:pPr algn="ctr"/>
            <a:r>
              <a:rPr lang="ru-RU" sz="10000" dirty="0"/>
              <a:t>СПАСИБО ЗА ИГРУ!</a:t>
            </a:r>
            <a:endParaRPr sz="10000" dirty="0"/>
          </a:p>
        </p:txBody>
      </p:sp>
      <p:pic>
        <p:nvPicPr>
          <p:cNvPr id="3" name="Рисунок 2">
            <a:extLst>
              <a:ext uri="{FF2B5EF4-FFF2-40B4-BE49-F238E27FC236}">
                <a16:creationId xmlns:a16="http://schemas.microsoft.com/office/drawing/2014/main" id="{63B4FF2B-A5B9-4122-86F9-AD66930E135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652927" y="7987300"/>
            <a:ext cx="14863336" cy="2280102"/>
          </a:xfrm>
          <a:prstGeom prst="rect">
            <a:avLst/>
          </a:prstGeom>
        </p:spPr>
      </p:pic>
    </p:spTree>
  </p:cSld>
  <p:clrMapOvr>
    <a:masterClrMapping/>
  </p:clrMapOvr>
  <p:transition spd="med"/>
</p:sld>
</file>

<file path=ppt/theme/theme1.xml><?xml version="1.0" encoding="utf-8"?>
<a:theme xmlns:a="http://schemas.openxmlformats.org/drawingml/2006/main" name="White">
  <a:themeElements>
    <a:clrScheme name="White">
      <a:dk1>
        <a:srgbClr val="000000"/>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000" b="1" i="0" u="none" strike="noStrike" cap="none" spc="0" normalizeH="0" baseline="0">
            <a:ln>
              <a:noFill/>
            </a:ln>
            <a:solidFill>
              <a:srgbClr val="000000"/>
            </a:solidFill>
            <a:effectLst/>
            <a:uFillTx/>
            <a:latin typeface="Helvetica Neue"/>
            <a:ea typeface="Helvetica Neue"/>
            <a:cs typeface="Helvetica Neue"/>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2128</TotalTime>
  <Words>3627</Words>
  <Application>Microsoft Office PowerPoint</Application>
  <PresentationFormat>Custom</PresentationFormat>
  <Paragraphs>149</Paragraphs>
  <Slides>55</Slides>
  <Notes>54</Notes>
  <HiddenSlides>0</HiddenSlides>
  <MMClips>24</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55</vt:i4>
      </vt:variant>
    </vt:vector>
  </HeadingPairs>
  <TitlesOfParts>
    <vt:vector size="70" baseType="lpstr">
      <vt:lpstr>NSimSun</vt:lpstr>
      <vt:lpstr>Arial</vt:lpstr>
      <vt:lpstr>Arial Black</vt:lpstr>
      <vt:lpstr>Calibri</vt:lpstr>
      <vt:lpstr>Helvetica Neue</vt:lpstr>
      <vt:lpstr>Helvetica Neue Light</vt:lpstr>
      <vt:lpstr>Helvetica Neue Medium</vt:lpstr>
      <vt:lpstr>Montserrat</vt:lpstr>
      <vt:lpstr>Montserrat ExtraBold</vt:lpstr>
      <vt:lpstr>Neue Machina Ultrabold</vt:lpstr>
      <vt:lpstr>Proxima Nova Semibold</vt:lpstr>
      <vt:lpstr>Raleway</vt:lpstr>
      <vt:lpstr>Times New Roman</vt:lpstr>
      <vt:lpstr>Wingdings</vt:lpstr>
      <vt:lpstr>White</vt:lpstr>
      <vt:lpstr>PowerPoint Presentation</vt:lpstr>
      <vt:lpstr>PowerPoint Presentation</vt:lpstr>
      <vt:lpstr>PowerPoint Presentation</vt:lpstr>
      <vt:lpstr>Вопрос 1</vt:lpstr>
      <vt:lpstr>Вопрос 2</vt:lpstr>
      <vt:lpstr>Вопрос 3</vt:lpstr>
      <vt:lpstr>Вопрос 4</vt:lpstr>
      <vt:lpstr>Вопрос 5</vt:lpstr>
      <vt:lpstr>PowerPoint Presentation</vt:lpstr>
      <vt:lpstr>PowerPoint Presentation</vt:lpstr>
      <vt:lpstr>Вопрос 1</vt:lpstr>
      <vt:lpstr>Вопрос 2</vt:lpstr>
      <vt:lpstr>Вопрос 3</vt:lpstr>
      <vt:lpstr>Вопрос 4</vt:lpstr>
      <vt:lpstr>Вопрос 5</vt:lpstr>
      <vt:lpstr>PowerPoint Presentation</vt:lpstr>
      <vt:lpstr>Вопрос 1</vt:lpstr>
      <vt:lpstr>Вопрос 2</vt:lpstr>
      <vt:lpstr>Вопрос 3</vt:lpstr>
      <vt:lpstr>Вопрос 4</vt:lpstr>
      <vt:lpstr>Вопрос 5</vt:lpstr>
      <vt:lpstr>PowerPoint Presentation</vt:lpstr>
      <vt:lpstr>PowerPoint Presentation</vt:lpstr>
      <vt:lpstr>Вопрос 1</vt:lpstr>
      <vt:lpstr>Вопрос 2</vt:lpstr>
      <vt:lpstr>Вопрос 3</vt:lpstr>
      <vt:lpstr>Вопрос 4</vt:lpstr>
      <vt:lpstr>Вопрос 5</vt:lpstr>
      <vt:lpstr>PowerPoint Presentation</vt:lpstr>
      <vt:lpstr>Вопрос 1</vt:lpstr>
      <vt:lpstr>Вопрос 2</vt:lpstr>
      <vt:lpstr>Вопрос 3</vt:lpstr>
      <vt:lpstr>Вопрос 4</vt:lpstr>
      <vt:lpstr>Вопрос 5</vt:lpstr>
      <vt:lpstr>PowerPoint Presentation</vt:lpstr>
      <vt:lpstr>PowerPoint Presentation</vt:lpstr>
      <vt:lpstr>Вопрос 1</vt:lpstr>
      <vt:lpstr>Вопрос 2</vt:lpstr>
      <vt:lpstr>Вопрос 3</vt:lpstr>
      <vt:lpstr>Вопрос 4</vt:lpstr>
      <vt:lpstr>Вопрос 5</vt:lpstr>
      <vt:lpstr>PowerPoint Presentation</vt:lpstr>
      <vt:lpstr>Вопрос 1</vt:lpstr>
      <vt:lpstr>Вопрос 2</vt:lpstr>
      <vt:lpstr>Вопрос 3</vt:lpstr>
      <vt:lpstr>Вопрос 4</vt:lpstr>
      <vt:lpstr>Вопрос 5</vt:lpstr>
      <vt:lpstr>PowerPoint Presentation</vt:lpstr>
      <vt:lpstr>PowerPoint Presentation</vt:lpstr>
      <vt:lpstr>Вопрос 1</vt:lpstr>
      <vt:lpstr>Вопрос 2</vt:lpstr>
      <vt:lpstr>Вопрос 3</vt:lpstr>
      <vt:lpstr>Вопрос 4</vt:lpstr>
      <vt:lpstr>Вопрос 5</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Huawei</dc:creator>
  <cp:lastModifiedBy>Ivan Kuznetsov</cp:lastModifiedBy>
  <cp:revision>133</cp:revision>
  <dcterms:modified xsi:type="dcterms:W3CDTF">2025-02-17T22:57:34Z</dcterms:modified>
</cp:coreProperties>
</file>