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82" r:id="rId4"/>
    <p:sldId id="266" r:id="rId5"/>
    <p:sldId id="283" r:id="rId6"/>
    <p:sldId id="267" r:id="rId7"/>
    <p:sldId id="268" r:id="rId8"/>
    <p:sldId id="269" r:id="rId9"/>
    <p:sldId id="270" r:id="rId10"/>
    <p:sldId id="284" r:id="rId11"/>
    <p:sldId id="271" r:id="rId12"/>
    <p:sldId id="278" r:id="rId13"/>
    <p:sldId id="281" r:id="rId14"/>
    <p:sldId id="285" r:id="rId15"/>
    <p:sldId id="286" r:id="rId16"/>
    <p:sldId id="28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105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1912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101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120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959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299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977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195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532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3749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33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7822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560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ИМУЩЕСТВЕННОЕ</a:t>
            </a:r>
            <a:br>
              <a:rPr lang="ru-RU" dirty="0" smtClean="0"/>
            </a:br>
            <a:r>
              <a:rPr lang="ru-RU" dirty="0" smtClean="0"/>
              <a:t>СТРАХОВАНИЕ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90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ИМУЩЕСТВЕННОЕ СТРАХОВАНИЕ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988840"/>
            <a:ext cx="8352928" cy="45365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Под имущественным</a:t>
            </a:r>
            <a:r>
              <a:rPr lang="ru-RU" sz="3600" b="1" dirty="0" smtClean="0"/>
              <a:t> </a:t>
            </a:r>
            <a:r>
              <a:rPr lang="ru-RU" sz="3600" dirty="0" smtClean="0"/>
              <a:t>страхование в ГК РФ подразумевается процесс заключения и исполнения договоров, в которых страховщик за определенную премию обязуется при наступлении страхового случая возместить страхователю (</a:t>
            </a:r>
            <a:r>
              <a:rPr lang="ru-RU" sz="3600" dirty="0" err="1" smtClean="0"/>
              <a:t>выгодоприобретателю</a:t>
            </a:r>
            <a:r>
              <a:rPr lang="ru-RU" sz="3600" dirty="0" smtClean="0"/>
              <a:t>) убытки, причиненные имуществу или иным имущественным интересам страхователя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774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096" y="260648"/>
            <a:ext cx="8052376" cy="194421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по договору имущественного страхования могут быть застрахованы: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8096" y="2492896"/>
            <a:ext cx="8196392" cy="3816464"/>
          </a:xfrm>
        </p:spPr>
        <p:txBody>
          <a:bodyPr>
            <a:norm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4000" dirty="0" smtClean="0"/>
              <a:t>риск утраты (гибели), недостачи или повреждения определенного имущества;</a:t>
            </a:r>
          </a:p>
          <a:p>
            <a:pPr lvl="0">
              <a:buFont typeface="Arial" pitchFamily="34" charset="0"/>
              <a:buChar char="•"/>
            </a:pPr>
            <a:r>
              <a:rPr lang="ru-RU" sz="4000" dirty="0" smtClean="0"/>
              <a:t>риск гражданской ответственности;</a:t>
            </a:r>
          </a:p>
          <a:p>
            <a:pPr lvl="0">
              <a:buFont typeface="Arial" pitchFamily="34" charset="0"/>
              <a:buChar char="•"/>
            </a:pPr>
            <a:r>
              <a:rPr lang="ru-RU" sz="4000" dirty="0" smtClean="0"/>
              <a:t>предпринимательский риск.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Страховая сумма и страховая стоимость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2286000"/>
            <a:ext cx="7836352" cy="4311352"/>
          </a:xfrm>
        </p:spPr>
        <p:txBody>
          <a:bodyPr>
            <a:norm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4000" dirty="0" smtClean="0"/>
              <a:t>Страховая сумма – это сумма, в пределах которой страховщик несет ответственность по договору. </a:t>
            </a:r>
          </a:p>
          <a:p>
            <a:pPr lvl="0">
              <a:buFont typeface="Arial" pitchFamily="34" charset="0"/>
              <a:buChar char="•"/>
            </a:pPr>
            <a:r>
              <a:rPr lang="ru-RU" sz="4000" dirty="0" smtClean="0"/>
              <a:t>Страховая стоимость – это восстановительная стоимость вещи за вычетом износа.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40934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ВОЗМОЖНЫ ВАРИАНТЫ: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2286000"/>
            <a:ext cx="7836352" cy="431135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sz="3500" dirty="0" smtClean="0"/>
              <a:t>1) ЕСЛИ страховая сумма установлена </a:t>
            </a:r>
            <a:r>
              <a:rPr lang="ru-RU" sz="3500" dirty="0" smtClean="0">
                <a:solidFill>
                  <a:srgbClr val="FF0000"/>
                </a:solidFill>
              </a:rPr>
              <a:t>выше</a:t>
            </a:r>
            <a:r>
              <a:rPr lang="ru-RU" sz="3500" dirty="0" smtClean="0"/>
              <a:t> страховой стоимости, ТО страховщик должен потребовать немедленного уменьшения страховой суммы до размера страховой стоимости (при пропорциональном сокращении страховой премии). </a:t>
            </a:r>
          </a:p>
          <a:p>
            <a:pPr lvl="0"/>
            <a:r>
              <a:rPr lang="ru-RU" sz="3500" dirty="0" smtClean="0"/>
              <a:t>В силу закона договор страхования признается недействительным в той части страховой суммы, которая превышает действительную стоимость имущества, при этом излишек страховой премии возврату не подлежит.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934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ВОЗМОЖНЫ ВАРИАНТЫ: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2286000"/>
            <a:ext cx="8052376" cy="445536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3200" dirty="0" smtClean="0"/>
              <a:t>2) ЕСЛИ страховая сумма установлена </a:t>
            </a:r>
            <a:r>
              <a:rPr lang="ru-RU" sz="3200" dirty="0" smtClean="0">
                <a:solidFill>
                  <a:srgbClr val="FF0000"/>
                </a:solidFill>
              </a:rPr>
              <a:t>ниже</a:t>
            </a:r>
            <a:r>
              <a:rPr lang="ru-RU" sz="3200" dirty="0" smtClean="0"/>
              <a:t> страховой стоимости, ТО эта ситуация носит название </a:t>
            </a:r>
            <a:r>
              <a:rPr lang="ru-RU" sz="3200" dirty="0" err="1" smtClean="0">
                <a:solidFill>
                  <a:srgbClr val="FF0000"/>
                </a:solidFill>
              </a:rPr>
              <a:t>недострахование</a:t>
            </a:r>
            <a:r>
              <a:rPr lang="ru-RU" sz="3200" dirty="0" smtClean="0"/>
              <a:t>. </a:t>
            </a:r>
          </a:p>
          <a:p>
            <a:pPr lvl="0"/>
            <a:r>
              <a:rPr lang="ru-RU" sz="3200" dirty="0" smtClean="0"/>
              <a:t>Суть его состоит в том, что страхователь оформляет договор страхования не на полную стоимость имущества, а на ее часть. Этот принцип именуется также </a:t>
            </a:r>
            <a:r>
              <a:rPr lang="ru-RU" sz="3200" dirty="0" smtClean="0">
                <a:solidFill>
                  <a:srgbClr val="FF0000"/>
                </a:solidFill>
              </a:rPr>
              <a:t>пропорциональным страхованием</a:t>
            </a:r>
            <a:r>
              <a:rPr lang="ru-RU" sz="3200" dirty="0" smtClean="0"/>
              <a:t>. </a:t>
            </a:r>
          </a:p>
          <a:p>
            <a:pPr lvl="0"/>
            <a:r>
              <a:rPr lang="ru-RU" sz="3200" dirty="0" smtClean="0"/>
              <a:t>В случае </a:t>
            </a:r>
            <a:r>
              <a:rPr lang="ru-RU" sz="3200" dirty="0" err="1" smtClean="0"/>
              <a:t>недострахования</a:t>
            </a:r>
            <a:r>
              <a:rPr lang="ru-RU" sz="3200" dirty="0" smtClean="0"/>
              <a:t> любой ущерб оплачивается в пропорции, учитывающей соотношение между страховой суммой и страховой стоимостью.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587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ДВОЙНОЕ СТРАХОВАНИЕ: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2286000"/>
            <a:ext cx="7290055" cy="4311352"/>
          </a:xfrm>
        </p:spPr>
        <p:txBody>
          <a:bodyPr>
            <a:noAutofit/>
          </a:bodyPr>
          <a:lstStyle/>
          <a:p>
            <a:pPr lvl="0"/>
            <a:r>
              <a:rPr lang="ru-RU" sz="3600" dirty="0" smtClean="0"/>
              <a:t>имеет место, если объект застрахован против одного и того же риска в течение одного и того же периода времени, но суммы по всем договорам вместе взятым превосходят страховую стоимость. </a:t>
            </a:r>
          </a:p>
          <a:p>
            <a:pPr lvl="0"/>
            <a:r>
              <a:rPr lang="ru-RU" sz="3600" dirty="0" smtClean="0"/>
              <a:t>Такое страхование законодательно запрещено.</a:t>
            </a:r>
            <a:endParaRPr lang="ru-RU" sz="36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66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собственное участие страхователя в покрытии части ущерба: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sz="4000" dirty="0" smtClean="0"/>
              <a:t>1) страхователь принимает на себя определенный процент любого ущерба. </a:t>
            </a:r>
          </a:p>
          <a:p>
            <a:pPr lvl="0"/>
            <a:r>
              <a:rPr lang="ru-RU" sz="4000" dirty="0" smtClean="0"/>
              <a:t>2) франшиза – это определенная договором страхования сумма ущерба, не подлежащая возмещению со стороны страховщика. Различают безусловную и условную франшизу.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248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ФРАНШИЗА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1988840"/>
            <a:ext cx="7908360" cy="4608512"/>
          </a:xfrm>
        </p:spPr>
        <p:txBody>
          <a:bodyPr>
            <a:noAutofit/>
          </a:bodyPr>
          <a:lstStyle/>
          <a:p>
            <a:r>
              <a:rPr lang="ru-RU" sz="3200" dirty="0" smtClean="0"/>
              <a:t>1) При использовании </a:t>
            </a:r>
            <a:r>
              <a:rPr lang="ru-RU" sz="3200" dirty="0" smtClean="0">
                <a:solidFill>
                  <a:srgbClr val="FF0000"/>
                </a:solidFill>
              </a:rPr>
              <a:t>безусловной</a:t>
            </a:r>
            <a:r>
              <a:rPr lang="ru-RU" sz="3200" b="1" dirty="0" smtClean="0"/>
              <a:t> </a:t>
            </a:r>
            <a:r>
              <a:rPr lang="ru-RU" sz="3200" dirty="0" smtClean="0"/>
              <a:t>франшизы страховое возмещение выплачивается в размере ущерба в пределах страховой суммы за вычетом франшизы. </a:t>
            </a:r>
          </a:p>
          <a:p>
            <a:r>
              <a:rPr lang="ru-RU" sz="3200" dirty="0" smtClean="0"/>
              <a:t>2) При использовании  </a:t>
            </a:r>
            <a:r>
              <a:rPr lang="ru-RU" sz="3200" dirty="0" smtClean="0">
                <a:solidFill>
                  <a:srgbClr val="FF0000"/>
                </a:solidFill>
              </a:rPr>
              <a:t>условной</a:t>
            </a:r>
            <a:r>
              <a:rPr lang="ru-RU" sz="3200" dirty="0" smtClean="0"/>
              <a:t> франшизы ущерб не возмещается в ее пределах, но когда он ее превосходит , то подлежит возмещению в полном объеме в пределах страховой суммы</a:t>
            </a:r>
            <a:endParaRPr lang="ru-RU" sz="32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32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Убытки возмещаются: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8096" y="1988840"/>
            <a:ext cx="7908360" cy="4608512"/>
          </a:xfrm>
        </p:spPr>
        <p:txBody>
          <a:bodyPr>
            <a:noAutofit/>
          </a:bodyPr>
          <a:lstStyle/>
          <a:p>
            <a:r>
              <a:rPr lang="ru-RU" sz="3600" dirty="0" smtClean="0"/>
              <a:t>1) при повреждении застрахованного имущества - в размере стоимости восстановления (ремонта) поврежденного имущества в ценах, действующих на день наступления страхового случая в пределах страховой суммы. </a:t>
            </a:r>
          </a:p>
          <a:p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32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Убытки возмещаются: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16832"/>
            <a:ext cx="8568952" cy="4752528"/>
          </a:xfrm>
        </p:spPr>
        <p:txBody>
          <a:bodyPr>
            <a:normAutofit/>
          </a:bodyPr>
          <a:lstStyle/>
          <a:p>
            <a:pPr lvl="0"/>
            <a:r>
              <a:rPr lang="ru-RU" sz="4000" dirty="0" smtClean="0"/>
              <a:t>2) при полной гибели (утрате) всего застрахованного имущества - в сумме, равной действительной стоимости утраченного имущества на момент наступления страхового случая за вычетом сохранившихся остатков, годных к использованию, но не выше страховой суммы. </a:t>
            </a:r>
          </a:p>
          <a:p>
            <a:pPr algn="just"/>
            <a:endParaRPr lang="ru-RU" sz="40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499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836352" cy="1499616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СТРАХОВАНИЕ ОТВЕТСТВЕННОСТИ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276872"/>
            <a:ext cx="8280920" cy="4320480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 smtClean="0"/>
              <a:t>Основателем современного страхования ответственности принято считать Карла </a:t>
            </a:r>
            <a:r>
              <a:rPr lang="ru-RU" sz="3200" dirty="0" err="1" smtClean="0"/>
              <a:t>Готлоба</a:t>
            </a:r>
            <a:r>
              <a:rPr lang="ru-RU" sz="3200" dirty="0" smtClean="0"/>
              <a:t> </a:t>
            </a:r>
            <a:r>
              <a:rPr lang="ru-RU" sz="3200" dirty="0" err="1" smtClean="0"/>
              <a:t>Мольта</a:t>
            </a:r>
            <a:r>
              <a:rPr lang="ru-RU" sz="3200" dirty="0" smtClean="0"/>
              <a:t>. В 1875 году был создан Всеобщий Немецкий страховой союз, под его руководством.</a:t>
            </a:r>
          </a:p>
          <a:p>
            <a:r>
              <a:rPr lang="ru-RU" sz="3200" dirty="0" smtClean="0"/>
              <a:t>Страхование ответственности – это страхование имущественных интересов, связанных с возмещением страхователем причинённого им вреда личности и/или имуществу физических лиц, а также юридическим лицам.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949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СТРАХОВАНИЕ ОТВЕТСТВЕННОСТИ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08912" cy="4464496"/>
          </a:xfrm>
        </p:spPr>
        <p:txBody>
          <a:bodyPr>
            <a:noAutofit/>
          </a:bodyPr>
          <a:lstStyle/>
          <a:p>
            <a:r>
              <a:rPr lang="ru-RU" sz="4000" dirty="0" smtClean="0"/>
              <a:t>Под ответственностью понимается обязательство возмещения ущерба, причинённого одним лицом другому. </a:t>
            </a:r>
          </a:p>
          <a:p>
            <a:r>
              <a:rPr lang="ru-RU" sz="4000" dirty="0" smtClean="0"/>
              <a:t>Следует чётко различать гражданскую и уголовную ответственность.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57996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СТРАХОВАНИЕ ОТВЕТСТВЕННОСТИ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8096" y="2286000"/>
            <a:ext cx="7980368" cy="4383360"/>
          </a:xfrm>
        </p:spPr>
        <p:txBody>
          <a:bodyPr>
            <a:normAutofit lnSpcReduction="10000"/>
          </a:bodyPr>
          <a:lstStyle/>
          <a:p>
            <a:r>
              <a:rPr lang="ru-RU" sz="3600" dirty="0" smtClean="0"/>
              <a:t>Цель </a:t>
            </a:r>
            <a:r>
              <a:rPr lang="ru-RU" sz="3600" dirty="0" smtClean="0">
                <a:solidFill>
                  <a:srgbClr val="FF0000"/>
                </a:solidFill>
              </a:rPr>
              <a:t>гражданской</a:t>
            </a:r>
            <a:r>
              <a:rPr lang="ru-RU" sz="3600" dirty="0" smtClean="0"/>
              <a:t> ответственности - возмещение причинённого ущерба, а </a:t>
            </a:r>
            <a:r>
              <a:rPr lang="ru-RU" sz="3600" dirty="0" smtClean="0">
                <a:solidFill>
                  <a:srgbClr val="FF0000"/>
                </a:solidFill>
              </a:rPr>
              <a:t>уголовной</a:t>
            </a:r>
            <a:r>
              <a:rPr lang="ru-RU" sz="3600" dirty="0" smtClean="0"/>
              <a:t> – наказание лица, сознательно совершившего преступление (правонарушение), попадающее под уголовную ответственность. Уголовная ответственность не может быть объектом страхования.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СТРАХОВАНИЕ ОТВЕТСТВЕННОСТИ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8096" y="1988840"/>
            <a:ext cx="7836352" cy="4608512"/>
          </a:xfrm>
        </p:spPr>
        <p:txBody>
          <a:bodyPr>
            <a:normAutofit fontScale="85000" lnSpcReduction="10000"/>
          </a:bodyPr>
          <a:lstStyle/>
          <a:p>
            <a:r>
              <a:rPr lang="ru-RU" sz="3600" dirty="0" smtClean="0"/>
              <a:t>Различают договорную и внедоговорную (</a:t>
            </a:r>
            <a:r>
              <a:rPr lang="ru-RU" sz="3600" dirty="0" err="1" smtClean="0"/>
              <a:t>деликтную</a:t>
            </a:r>
            <a:r>
              <a:rPr lang="ru-RU" sz="3600" dirty="0" smtClean="0"/>
              <a:t>) гражданскую ответственность. </a:t>
            </a:r>
          </a:p>
          <a:p>
            <a:r>
              <a:rPr lang="ru-RU" sz="3600" dirty="0" smtClean="0"/>
              <a:t>Договорная ответственность наступает вследствие неисполнения или ненадлежащего исполнения договорных обязательств и носит имущественный характер. </a:t>
            </a:r>
          </a:p>
          <a:p>
            <a:r>
              <a:rPr lang="ru-RU" sz="3600" dirty="0" smtClean="0"/>
              <a:t>Внедоговорная ответственность наступает в случае нанесения вреда третьим лицам, не связанных договорными обязательствами.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Выполнила: преподаватель экономики </a:t>
            </a:r>
            <a:r>
              <a:rPr lang="ru-RU" dirty="0" err="1" smtClean="0"/>
              <a:t>Юськаева</a:t>
            </a:r>
            <a:r>
              <a:rPr lang="ru-RU" dirty="0" smtClean="0"/>
              <a:t> Эльвира </a:t>
            </a:r>
            <a:r>
              <a:rPr lang="ru-RU" dirty="0" err="1"/>
              <a:t>Р</a:t>
            </a:r>
            <a:r>
              <a:rPr lang="ru-RU" dirty="0" err="1" smtClean="0"/>
              <a:t>ишатовна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</TotalTime>
  <Words>592</Words>
  <Application>Microsoft Office PowerPoint</Application>
  <PresentationFormat>Экран (4:3)</PresentationFormat>
  <Paragraphs>43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Интеграл</vt:lpstr>
      <vt:lpstr>ИМУЩЕСТВЕННОЕ СТРАХОВАНИЕ</vt:lpstr>
      <vt:lpstr>ИМУЩЕСТВЕННОЕ СТРАХОВАНИЕ</vt:lpstr>
      <vt:lpstr>по договору имущественного страхования могут быть застрахованы:</vt:lpstr>
      <vt:lpstr>Страховая сумма и страховая стоимость </vt:lpstr>
      <vt:lpstr>ВОЗМОЖНЫ ВАРИАНТЫ:</vt:lpstr>
      <vt:lpstr>ВОЗМОЖНЫ ВАРИАНТЫ:</vt:lpstr>
      <vt:lpstr>ДВОЙНОЕ СТРАХОВАНИЕ:</vt:lpstr>
      <vt:lpstr>собственное участие страхователя в покрытии части ущерба:</vt:lpstr>
      <vt:lpstr>ФРАНШИЗА</vt:lpstr>
      <vt:lpstr>Убытки возмещаются:</vt:lpstr>
      <vt:lpstr>Убытки возмещаются:</vt:lpstr>
      <vt:lpstr>СТРАХОВАНИЕ ОТВЕТСТВЕННОСТИ</vt:lpstr>
      <vt:lpstr>СТРАХОВАНИЕ ОТВЕТСТВЕННОСТИ</vt:lpstr>
      <vt:lpstr>СТРАХОВАНИЕ ОТВЕТСТВЕННОСТИ</vt:lpstr>
      <vt:lpstr>СТРАХОВАНИЕ ОТВЕТСТВЕННОСТИ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Классификация страховых операций</dc:title>
  <dc:creator>Ирина</dc:creator>
  <cp:lastModifiedBy>user</cp:lastModifiedBy>
  <cp:revision>18</cp:revision>
  <dcterms:modified xsi:type="dcterms:W3CDTF">2026-01-14T17:07:02Z</dcterms:modified>
</cp:coreProperties>
</file>