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098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74B8B5-67A0-4761-BF2F-BBD07BFFBB36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0CAA7-7DBA-4F2C-BC4E-3DECB4A8A4C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Подготовили: учителя</a:t>
            </a:r>
            <a:r>
              <a:rPr lang="ru-RU" baseline="0" dirty="0" smtClean="0"/>
              <a:t> начальных классов г. Тулы, Муниципального бюджетного общеобразовательного учреждения «Центр образования №5 имени героя Российской Федерации Сергея Сергеевича Громова» Филатова Надежда Геннадьевна, Котова Дарья Михайловна, Ромашова Анна Игоревна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0CAA7-7DBA-4F2C-BC4E-3DECB4A8A4C8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 содержит</a:t>
            </a:r>
            <a:r>
              <a:rPr lang="ru-RU" baseline="0" dirty="0" smtClean="0"/>
              <a:t> гиперссылки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C0CAA7-7DBA-4F2C-BC4E-3DECB4A8A4C8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58000" b="-5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276872"/>
            <a:ext cx="6478488" cy="139558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Дорогами дружбы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  <a:prstGeom prst="round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Дружба – это, во-первых, чувство, то есть дружеская любовь. Это не что-то внешнее, дружба лежит глубоко в сердце. Во-вторых, дружба возникает спонтанно. Нельзя заставить себя быть другом кому-то или заставить кого-то быть своим другом. В-третьих, дружба базируется на некоторых основных столпах, которые необходимы как для её зарождения, так и для её </a:t>
            </a:r>
            <a:r>
              <a:rPr lang="ru-RU" dirty="0" smtClean="0"/>
              <a:t>сохранения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31640" y="188640"/>
            <a:ext cx="6478488" cy="139558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Что такое дружба?</a:t>
            </a:r>
            <a:endParaRPr kumimoji="0" lang="ru-RU" sz="54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31640" y="188640"/>
            <a:ext cx="6478488" cy="139558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Условия</a:t>
            </a:r>
            <a:endParaRPr kumimoji="0" lang="ru-RU" sz="54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Содержимое 2">
            <a:hlinkClick r:id="rId3" action="ppaction://hlinksldjump"/>
          </p:cNvPr>
          <p:cNvSpPr txBox="1">
            <a:spLocks/>
          </p:cNvSpPr>
          <p:nvPr/>
        </p:nvSpPr>
        <p:spPr>
          <a:xfrm>
            <a:off x="4427984" y="4149080"/>
            <a:ext cx="4464496" cy="1728192"/>
          </a:xfrm>
          <a:prstGeom prst="roundRect">
            <a:avLst/>
          </a:prstGeom>
          <a:ln w="25400" cap="flat" cmpd="sng" algn="ctr">
            <a:solidFill>
              <a:schemeClr val="accent3">
                <a:lumMod val="50000"/>
              </a:schemeClr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Доверие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>
            <a:hlinkClick r:id="rId4" action="ppaction://hlinksldjump"/>
          </p:cNvPr>
          <p:cNvSpPr txBox="1">
            <a:spLocks/>
          </p:cNvSpPr>
          <p:nvPr/>
        </p:nvSpPr>
        <p:spPr>
          <a:xfrm>
            <a:off x="755576" y="2132856"/>
            <a:ext cx="4464496" cy="1728192"/>
          </a:xfrm>
          <a:prstGeom prst="roundRect">
            <a:avLst/>
          </a:prstGeom>
          <a:ln w="25400" cap="flat" cmpd="sng" algn="ctr">
            <a:solidFill>
              <a:schemeClr val="accent3">
                <a:lumMod val="50000"/>
              </a:schemeClr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000" dirty="0" smtClean="0"/>
              <a:t>Взаимное уважение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  <a:prstGeom prst="round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Что означает уважать своего друга? Это значит почтительно относиться к нему, считаться с его мнением и признавать его положительные черты. Уважение проявляется в словах и делах. Друг, к которому проявляется уважение, чувствует, что его ценят как личность, уважают его достоинство и помогают ему не только лишь из чувства долга 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31640" y="188640"/>
            <a:ext cx="6478488" cy="139558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Взаимное уважение</a:t>
            </a:r>
            <a:endParaRPr kumimoji="0" lang="ru-RU" sz="54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51520" y="6309320"/>
            <a:ext cx="576064" cy="548680"/>
          </a:xfrm>
          <a:prstGeom prst="lef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  <a:prstGeom prst="round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Под доверием подразумевается уверенность в добропорядочности и искренности друга, в том, что он не предаст и не обманет намеренно. Доверие не подразумевает уверенность в том, что друг никогда не будет совершать никаких ошибок – все мы </a:t>
            </a:r>
            <a:r>
              <a:rPr lang="ru-RU" dirty="0" smtClean="0"/>
              <a:t>несовершенны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31640" y="188640"/>
            <a:ext cx="6478488" cy="139558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Доверие</a:t>
            </a:r>
            <a:endParaRPr kumimoji="0" lang="ru-RU" sz="54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51520" y="6309320"/>
            <a:ext cx="576064" cy="548680"/>
          </a:xfrm>
          <a:prstGeom prst="lef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31640" y="188640"/>
            <a:ext cx="6478488" cy="139558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Личные качества друга</a:t>
            </a:r>
            <a:endParaRPr kumimoji="0" lang="ru-RU" sz="54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2465512"/>
            <a:ext cx="4320480" cy="4392488"/>
          </a:xfrm>
          <a:prstGeom prst="roundRect">
            <a:avLst/>
          </a:prstGeom>
          <a:ln w="25400" cap="flat" cmpd="sng" algn="ctr">
            <a:solidFill>
              <a:schemeClr val="accent3">
                <a:lumMod val="50000"/>
              </a:schemeClr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823520" y="2465512"/>
            <a:ext cx="4320480" cy="4392488"/>
          </a:xfrm>
          <a:prstGeom prst="roundRect">
            <a:avLst/>
          </a:prstGeom>
          <a:ln w="25400" cap="flat" cmpd="sng" algn="ctr">
            <a:solidFill>
              <a:schemeClr val="accent3">
                <a:lumMod val="50000"/>
              </a:schemeClr>
            </a:solidFill>
            <a:prstDash val="soli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1772816"/>
            <a:ext cx="7488832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Какие из этих качеств подходят другу? </a:t>
            </a:r>
            <a:endParaRPr lang="ru-RU" sz="3200" dirty="0"/>
          </a:p>
        </p:txBody>
      </p:sp>
      <p:sp>
        <p:nvSpPr>
          <p:cNvPr id="9" name="Овал 8"/>
          <p:cNvSpPr/>
          <p:nvPr/>
        </p:nvSpPr>
        <p:spPr>
          <a:xfrm>
            <a:off x="6084168" y="2564904"/>
            <a:ext cx="1944216" cy="144016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444208" y="2852936"/>
            <a:ext cx="1224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Да</a:t>
            </a:r>
            <a:endParaRPr lang="ru-RU" sz="4800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395536" y="2636912"/>
            <a:ext cx="1944216" cy="792088"/>
            <a:chOff x="611560" y="2996952"/>
            <a:chExt cx="1944216" cy="792088"/>
          </a:xfrm>
        </p:grpSpPr>
        <p:sp>
          <p:nvSpPr>
            <p:cNvPr id="12" name="Блок-схема: процесс 11"/>
            <p:cNvSpPr/>
            <p:nvPr/>
          </p:nvSpPr>
          <p:spPr>
            <a:xfrm>
              <a:off x="611560" y="2996952"/>
              <a:ext cx="1944216" cy="792088"/>
            </a:xfrm>
            <a:prstGeom prst="flowChart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55576" y="3140968"/>
              <a:ext cx="16561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/>
                <a:t>Зависть</a:t>
              </a:r>
              <a:endParaRPr lang="ru-RU" sz="3200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051720" y="3356992"/>
            <a:ext cx="2376264" cy="792088"/>
            <a:chOff x="683568" y="4365104"/>
            <a:chExt cx="2376264" cy="792088"/>
          </a:xfrm>
        </p:grpSpPr>
        <p:sp>
          <p:nvSpPr>
            <p:cNvPr id="14" name="Блок-схема: процесс 13"/>
            <p:cNvSpPr/>
            <p:nvPr/>
          </p:nvSpPr>
          <p:spPr>
            <a:xfrm>
              <a:off x="683568" y="4365104"/>
              <a:ext cx="1944216" cy="792088"/>
            </a:xfrm>
            <a:prstGeom prst="flowChart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55576" y="4437112"/>
              <a:ext cx="23042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/>
                <a:t>Честность</a:t>
              </a:r>
              <a:endParaRPr lang="ru-RU" sz="3200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95536" y="4005064"/>
            <a:ext cx="2376264" cy="792088"/>
            <a:chOff x="683568" y="4365104"/>
            <a:chExt cx="2376264" cy="792088"/>
          </a:xfrm>
        </p:grpSpPr>
        <p:sp>
          <p:nvSpPr>
            <p:cNvPr id="19" name="Блок-схема: процесс 18"/>
            <p:cNvSpPr/>
            <p:nvPr/>
          </p:nvSpPr>
          <p:spPr>
            <a:xfrm>
              <a:off x="683568" y="4365104"/>
              <a:ext cx="1944216" cy="792088"/>
            </a:xfrm>
            <a:prstGeom prst="flowChart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55576" y="4437112"/>
              <a:ext cx="23042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/>
                <a:t>Лживость</a:t>
              </a:r>
              <a:endParaRPr lang="ru-RU" sz="3200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95536" y="4869160"/>
            <a:ext cx="2376264" cy="792088"/>
            <a:chOff x="683568" y="4365104"/>
            <a:chExt cx="2376264" cy="792088"/>
          </a:xfrm>
        </p:grpSpPr>
        <p:sp>
          <p:nvSpPr>
            <p:cNvPr id="22" name="Блок-схема: процесс 21"/>
            <p:cNvSpPr/>
            <p:nvPr/>
          </p:nvSpPr>
          <p:spPr>
            <a:xfrm>
              <a:off x="683568" y="4365104"/>
              <a:ext cx="2232248" cy="792088"/>
            </a:xfrm>
            <a:prstGeom prst="flowChart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55576" y="4437112"/>
              <a:ext cx="23042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/>
                <a:t>Поддержка</a:t>
              </a:r>
              <a:endParaRPr lang="ru-RU" sz="3200" dirty="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95536" y="5733256"/>
            <a:ext cx="2376264" cy="792088"/>
            <a:chOff x="683568" y="4365104"/>
            <a:chExt cx="2376264" cy="792088"/>
          </a:xfrm>
        </p:grpSpPr>
        <p:sp>
          <p:nvSpPr>
            <p:cNvPr id="25" name="Блок-схема: процесс 24"/>
            <p:cNvSpPr/>
            <p:nvPr/>
          </p:nvSpPr>
          <p:spPr>
            <a:xfrm>
              <a:off x="683568" y="4365104"/>
              <a:ext cx="2232248" cy="792088"/>
            </a:xfrm>
            <a:prstGeom prst="flowChart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55576" y="4437112"/>
              <a:ext cx="23042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/>
                <a:t>Сочувствие</a:t>
              </a:r>
              <a:endParaRPr lang="ru-RU" sz="3200" dirty="0"/>
            </a:p>
          </p:txBody>
        </p:sp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 C 0.09062 0.03102 0.20816 0.00116 0.3085 0.00926 C 0.33941 0.01528 0.32447 0.01296 0.35329 0.0162 C 0.35625 0.01759 0.35902 0.01944 0.36197 0.0206 C 0.36475 0.02176 0.36788 0.02153 0.37066 0.02292 C 0.38507 0.02963 0.39548 0.0375 0.41024 0.04144 C 0.42257 0.05231 0.43715 0.06181 0.45156 0.06667 C 0.46145 0.08657 0.44826 0.06319 0.46024 0.07593 C 0.4618 0.07778 0.46215 0.08102 0.46371 0.08287 C 0.46562 0.08495 0.4684 0.08542 0.47066 0.08727 C 0.47604 0.09144 0.48003 0.09907 0.48611 0.10116 C 0.50225 0.10648 0.49531 0.10417 0.50677 0.1081 C 0.51024 0.10926 0.51718 0.11273 0.51718 0.11296 C 0.51371 0.11505 0.51041 0.11759 0.50677 0.11944 C 0.50468 0.1206 0.50069 0.11875 0.5 0.12176 C 0.4993 0.12431 0.50503 0.12639 0.50503 0.12662 " pathEditMode="relative" rAng="0" ptsTypes="fffffffffffffffA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" y="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5185E-6 C 0.01893 0.00324 0.03802 0.00301 0.05695 0.00695 C 0.06233 0.0081 0.06754 0.01088 0.07257 0.01389 C 0.07795 0.01713 0.08212 0.02431 0.08802 0.02546 C 0.10782 0.02963 0.12813 0.02847 0.14827 0.02986 C 0.18108 0.03958 0.14462 0.02986 0.18629 0.03681 C 0.19601 0.03843 0.20573 0.04236 0.21563 0.04375 C 0.24341 0.05602 0.20504 0.05162 0.27414 0.04838 C 0.30365 0.03519 0.32726 0.04028 0.36216 0.03912 C 0.42605 0.04028 0.4941 0.04653 0.55868 0.04144 C 0.57049 0.03611 0.55608 0.04213 0.57587 0.03681 C 0.57761 0.03634 0.58108 0.03449 0.58108 0.03449 " pathEditMode="relative" ptsTypes="fffffffffffA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C 0.02708 -0.00116 0.05468 0.00324 0.08107 -0.00463 C 0.08385 -0.00555 0.08524 -0.01018 0.08802 -0.01157 C 0.09184 -0.01342 0.096 -0.01319 0.1 -0.01389 C 0.13784 -0.03148 0.11927 -0.02407 0.15521 -0.0368 C 0.16267 -0.04236 0.17048 -0.04653 0.1776 -0.05278 C 0.1967 -0.06967 0.18455 -0.06435 0.19843 -0.06898 C 0.20278 -0.07199 0.20798 -0.07245 0.21215 -0.07592 C 0.22986 -0.09074 0.2092 -0.08079 0.22587 -0.08958 C 0.24236 -0.09815 0.26007 -0.10648 0.27587 -0.11736 C 0.28021 -0.13426 0.275 -0.12037 0.3 -0.12639 C 0.3026 -0.12708 0.30434 -0.13079 0.30694 -0.13102 C 0.32534 -0.1331 0.34375 -0.13264 0.36215 -0.13333 C 0.38837 -0.13912 0.41545 -0.13518 0.44149 -0.14259 C 0.44809 -0.14444 0.45625 -0.14629 0.46215 -0.15185 C 0.46909 -0.15833 0.47066 -0.1625 0.47934 -0.16551 C 0.49097 -0.18102 0.48507 -0.17731 0.49496 -0.18171 C 0.49618 -0.18403 0.49843 -0.18842 0.49843 -0.18842 " pathEditMode="relative" ptsTypes="fffffffffffffffffA">
                                      <p:cBhvr>
                                        <p:cTn id="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31640" y="188640"/>
            <a:ext cx="6478488" cy="139558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Правила дружбы</a:t>
            </a:r>
            <a:endParaRPr kumimoji="0" lang="ru-RU" sz="5400" b="1" i="0" u="none" strike="noStrike" kern="1200" cap="none" spc="0" normalizeH="0" baseline="0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30 июля отмечается необычный праздник — Международный день дружбы. - 28  Июня 2019 - Официальный сайт МДОУ ДСКВ №11 г.Ейска"/>
          <p:cNvPicPr>
            <a:picLocks noChangeArrowheads="1"/>
          </p:cNvPicPr>
          <p:nvPr/>
        </p:nvPicPr>
        <p:blipFill>
          <a:blip r:embed="rId2" cstate="print"/>
          <a:srcRect l="2124" t="19824" r="68139" b="41943"/>
          <a:stretch>
            <a:fillRect/>
          </a:stretch>
        </p:blipFill>
        <p:spPr bwMode="auto">
          <a:xfrm>
            <a:off x="323527" y="1700808"/>
            <a:ext cx="216000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30 июля отмечается необычный праздник — Международный день дружбы. - 28  Июня 2019 - Официальный сайт МДОУ ДСКВ №11 г.Ейска"/>
          <p:cNvPicPr>
            <a:picLocks noChangeArrowheads="1"/>
          </p:cNvPicPr>
          <p:nvPr/>
        </p:nvPicPr>
        <p:blipFill>
          <a:blip r:embed="rId2" cstate="print"/>
          <a:srcRect l="34650" t="19550" r="34638" b="41600"/>
          <a:stretch>
            <a:fillRect/>
          </a:stretch>
        </p:blipFill>
        <p:spPr bwMode="auto">
          <a:xfrm>
            <a:off x="3419872" y="1700808"/>
            <a:ext cx="2160000" cy="2160000"/>
          </a:xfrm>
          <a:prstGeom prst="rect">
            <a:avLst/>
          </a:prstGeom>
          <a:noFill/>
        </p:spPr>
      </p:pic>
      <p:pic>
        <p:nvPicPr>
          <p:cNvPr id="1030" name="Picture 6" descr="30 июля отмечается необычный праздник — Международный день дружбы. - 28  Июня 2019 - Официальный сайт МДОУ ДСКВ №11 г.Ейска"/>
          <p:cNvPicPr>
            <a:picLocks noChangeArrowheads="1"/>
          </p:cNvPicPr>
          <p:nvPr/>
        </p:nvPicPr>
        <p:blipFill>
          <a:blip r:embed="rId2" cstate="print"/>
          <a:srcRect l="68511" t="19950" r="1564" b="41201"/>
          <a:stretch>
            <a:fillRect/>
          </a:stretch>
        </p:blipFill>
        <p:spPr bwMode="auto">
          <a:xfrm>
            <a:off x="6516216" y="1772816"/>
            <a:ext cx="2160000" cy="2160000"/>
          </a:xfrm>
          <a:prstGeom prst="rect">
            <a:avLst/>
          </a:prstGeom>
          <a:noFill/>
        </p:spPr>
      </p:pic>
      <p:pic>
        <p:nvPicPr>
          <p:cNvPr id="1032" name="Picture 8" descr="30 июля отмечается необычный праздник — Международный день дружбы. - 28  Июня 2019 - Официальный сайт МДОУ ДСКВ №11 г.Ейска"/>
          <p:cNvPicPr>
            <a:picLocks noChangeArrowheads="1"/>
          </p:cNvPicPr>
          <p:nvPr/>
        </p:nvPicPr>
        <p:blipFill>
          <a:blip r:embed="rId2" cstate="print"/>
          <a:srcRect l="1963" t="59849" r="68112"/>
          <a:stretch>
            <a:fillRect/>
          </a:stretch>
        </p:blipFill>
        <p:spPr bwMode="auto">
          <a:xfrm>
            <a:off x="323528" y="4293096"/>
            <a:ext cx="2160000" cy="2160000"/>
          </a:xfrm>
          <a:prstGeom prst="rect">
            <a:avLst/>
          </a:prstGeom>
          <a:noFill/>
        </p:spPr>
      </p:pic>
      <p:pic>
        <p:nvPicPr>
          <p:cNvPr id="1034" name="Picture 10" descr="30 июля отмечается необычный праздник — Международный день дружбы. - 28  Июня 2019 - Официальный сайт МДОУ ДСКВ №11 г.Ейска"/>
          <p:cNvPicPr>
            <a:picLocks noChangeArrowheads="1"/>
          </p:cNvPicPr>
          <p:nvPr/>
        </p:nvPicPr>
        <p:blipFill>
          <a:blip r:embed="rId2" cstate="print"/>
          <a:srcRect l="34650" t="59849" r="34638" b="1301"/>
          <a:stretch>
            <a:fillRect/>
          </a:stretch>
        </p:blipFill>
        <p:spPr bwMode="auto">
          <a:xfrm>
            <a:off x="3347864" y="4293096"/>
            <a:ext cx="2160000" cy="2160000"/>
          </a:xfrm>
          <a:prstGeom prst="rect">
            <a:avLst/>
          </a:prstGeom>
          <a:noFill/>
        </p:spPr>
      </p:pic>
      <p:pic>
        <p:nvPicPr>
          <p:cNvPr id="1036" name="Picture 12" descr="30 июля отмечается необычный праздник — Международный день дружбы. - 28  Июня 2019 - Официальный сайт МДОУ ДСКВ №11 г.Ейска"/>
          <p:cNvPicPr>
            <a:picLocks noChangeArrowheads="1"/>
          </p:cNvPicPr>
          <p:nvPr/>
        </p:nvPicPr>
        <p:blipFill>
          <a:blip r:embed="rId2" cstate="print"/>
          <a:srcRect l="67724" t="59849" r="1564" b="1301"/>
          <a:stretch>
            <a:fillRect/>
          </a:stretch>
        </p:blipFill>
        <p:spPr bwMode="auto">
          <a:xfrm>
            <a:off x="6516216" y="4293096"/>
            <a:ext cx="2160000" cy="2160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412776"/>
            <a:ext cx="5976664" cy="367240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урок!</a:t>
            </a:r>
            <a:endParaRPr lang="ru-RU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236</Words>
  <Application>Microsoft Office PowerPoint</Application>
  <PresentationFormat>Экран (4:3)</PresentationFormat>
  <Paragraphs>28</Paragraphs>
  <Slides>8</Slides>
  <Notes>2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Дорогами дружбы</vt:lpstr>
      <vt:lpstr>Слайд 2</vt:lpstr>
      <vt:lpstr>Слайд 3</vt:lpstr>
      <vt:lpstr>Слайд 4</vt:lpstr>
      <vt:lpstr>Слайд 5</vt:lpstr>
      <vt:lpstr>Слайд 6</vt:lpstr>
      <vt:lpstr>Слайд 7</vt:lpstr>
      <vt:lpstr>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Дорогой дружбы</dc:title>
  <dc:creator>Школа</dc:creator>
  <cp:lastModifiedBy>Школа</cp:lastModifiedBy>
  <cp:revision>15</cp:revision>
  <dcterms:created xsi:type="dcterms:W3CDTF">2022-03-21T06:21:55Z</dcterms:created>
  <dcterms:modified xsi:type="dcterms:W3CDTF">2022-03-25T11:37:55Z</dcterms:modified>
</cp:coreProperties>
</file>