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61" r:id="rId4"/>
    <p:sldId id="262" r:id="rId5"/>
    <p:sldId id="276" r:id="rId6"/>
    <p:sldId id="263" r:id="rId7"/>
    <p:sldId id="264" r:id="rId8"/>
    <p:sldId id="267" r:id="rId9"/>
    <p:sldId id="266" r:id="rId10"/>
    <p:sldId id="268" r:id="rId11"/>
    <p:sldId id="269" r:id="rId12"/>
    <p:sldId id="271" r:id="rId13"/>
    <p:sldId id="270" r:id="rId14"/>
    <p:sldId id="282" r:id="rId15"/>
    <p:sldId id="293" r:id="rId16"/>
    <p:sldId id="285" r:id="rId17"/>
    <p:sldId id="286" r:id="rId18"/>
    <p:sldId id="287" r:id="rId19"/>
    <p:sldId id="292" r:id="rId20"/>
    <p:sldId id="272" r:id="rId21"/>
    <p:sldId id="277" r:id="rId22"/>
    <p:sldId id="283" r:id="rId23"/>
    <p:sldId id="275" r:id="rId24"/>
    <p:sldId id="290" r:id="rId25"/>
    <p:sldId id="291" r:id="rId26"/>
    <p:sldId id="279" r:id="rId27"/>
    <p:sldId id="260" r:id="rId28"/>
    <p:sldId id="280" r:id="rId29"/>
    <p:sldId id="281" r:id="rId30"/>
    <p:sldId id="284" r:id="rId31"/>
    <p:sldId id="289" r:id="rId32"/>
  </p:sldIdLst>
  <p:sldSz cx="9144000" cy="6858000" type="screen4x3"/>
  <p:notesSz cx="6858000" cy="9144000"/>
  <p:embeddedFontLst>
    <p:embeddedFont>
      <p:font typeface="Constantia" panose="02030602050306030303" pitchFamily="18" charset="0"/>
      <p:regular r:id="rId33"/>
      <p:bold r:id="rId34"/>
      <p:italic r:id="rId35"/>
      <p:boldItalic r:id="rId36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0A57D735-933E-4507-8E11-BF89FC427BE9}">
          <p14:sldIdLst>
            <p14:sldId id="256"/>
            <p14:sldId id="258"/>
            <p14:sldId id="261"/>
            <p14:sldId id="262"/>
            <p14:sldId id="276"/>
            <p14:sldId id="263"/>
            <p14:sldId id="264"/>
            <p14:sldId id="267"/>
            <p14:sldId id="266"/>
            <p14:sldId id="268"/>
            <p14:sldId id="269"/>
            <p14:sldId id="271"/>
            <p14:sldId id="270"/>
            <p14:sldId id="282"/>
            <p14:sldId id="293"/>
            <p14:sldId id="285"/>
            <p14:sldId id="286"/>
            <p14:sldId id="287"/>
            <p14:sldId id="292"/>
            <p14:sldId id="272"/>
            <p14:sldId id="277"/>
            <p14:sldId id="283"/>
            <p14:sldId id="275"/>
            <p14:sldId id="290"/>
            <p14:sldId id="291"/>
            <p14:sldId id="279"/>
            <p14:sldId id="260"/>
            <p14:sldId id="280"/>
            <p14:sldId id="281"/>
          </p14:sldIdLst>
        </p14:section>
        <p14:section name="Раздел без заголовка" id="{193D0D55-4F04-4417-8A01-E5A6029DF2BF}">
          <p14:sldIdLst>
            <p14:sldId id="284"/>
            <p14:sldId id="28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40000"/>
    <a:srgbClr val="820041"/>
    <a:srgbClr val="CC0066"/>
    <a:srgbClr val="A42320"/>
    <a:srgbClr val="C42A26"/>
    <a:srgbClr val="8D1E1B"/>
    <a:srgbClr val="B05408"/>
    <a:srgbClr val="993300"/>
    <a:srgbClr val="BE2824"/>
    <a:srgbClr val="F90B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126" autoAdjust="0"/>
  </p:normalViewPr>
  <p:slideViewPr>
    <p:cSldViewPr>
      <p:cViewPr varScale="1">
        <p:scale>
          <a:sx n="106" d="100"/>
          <a:sy n="106" d="100"/>
        </p:scale>
        <p:origin x="176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image" Target="../media/image1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4343400" y="1143000"/>
            <a:ext cx="426720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sz="2800" i="1" dirty="0" smtClean="0">
                <a:solidFill>
                  <a:srgbClr val="063CD4"/>
                </a:solidFill>
                <a:latin typeface="+mn-lt"/>
              </a:rPr>
              <a:t>Проект средней группы №4 общеразвивающей направленности по духовно – нравственному воспитанию детей, посредством русских народных сказок.</a:t>
            </a:r>
            <a:endParaRPr lang="ru-RU" sz="2800" i="1" dirty="0">
              <a:solidFill>
                <a:srgbClr val="063CD4"/>
              </a:solidFill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14800" y="4952494"/>
            <a:ext cx="4724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 err="1">
                <a:solidFill>
                  <a:srgbClr val="740000"/>
                </a:solidFill>
                <a:latin typeface="Times New Roman" pitchFamily="18" charset="0"/>
                <a:cs typeface="Times New Roman" pitchFamily="18" charset="0"/>
              </a:rPr>
              <a:t>Мерш</a:t>
            </a:r>
            <a:r>
              <a:rPr lang="ru-RU" sz="1600" b="1" dirty="0">
                <a:solidFill>
                  <a:srgbClr val="740000"/>
                </a:solidFill>
                <a:latin typeface="Times New Roman" pitchFamily="18" charset="0"/>
                <a:cs typeface="Times New Roman" pitchFamily="18" charset="0"/>
              </a:rPr>
              <a:t> Елена Владимировна, </a:t>
            </a:r>
            <a:endParaRPr lang="ru-RU" sz="1600" b="1" dirty="0" smtClean="0">
              <a:solidFill>
                <a:srgbClr val="74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b="1" dirty="0" smtClean="0">
                <a:solidFill>
                  <a:srgbClr val="740000"/>
                </a:solidFill>
                <a:latin typeface="Times New Roman" pitchFamily="18" charset="0"/>
                <a:cs typeface="Times New Roman" pitchFamily="18" charset="0"/>
              </a:rPr>
              <a:t>воспитатель </a:t>
            </a:r>
            <a:r>
              <a:rPr lang="ru-RU" sz="1600" b="1" dirty="0">
                <a:solidFill>
                  <a:srgbClr val="740000"/>
                </a:solidFill>
                <a:latin typeface="Times New Roman" pitchFamily="18" charset="0"/>
                <a:cs typeface="Times New Roman" pitchFamily="18" charset="0"/>
              </a:rPr>
              <a:t>МБОУ «</a:t>
            </a:r>
            <a:r>
              <a:rPr lang="ru-RU" sz="1600" b="1" dirty="0" err="1">
                <a:solidFill>
                  <a:srgbClr val="740000"/>
                </a:solidFill>
                <a:latin typeface="Times New Roman" pitchFamily="18" charset="0"/>
                <a:cs typeface="Times New Roman" pitchFamily="18" charset="0"/>
              </a:rPr>
              <a:t>Излучинская</a:t>
            </a:r>
            <a:r>
              <a:rPr lang="ru-RU" sz="1600" b="1" dirty="0">
                <a:solidFill>
                  <a:srgbClr val="740000"/>
                </a:solidFill>
                <a:latin typeface="Times New Roman" pitchFamily="18" charset="0"/>
                <a:cs typeface="Times New Roman" pitchFamily="18" charset="0"/>
              </a:rPr>
              <a:t> ОНШ»</a:t>
            </a:r>
          </a:p>
        </p:txBody>
      </p:sp>
    </p:spTree>
    <p:extLst>
      <p:ext uri="{BB962C8B-B14F-4D97-AF65-F5344CB8AC3E}">
        <p14:creationId xmlns:p14="http://schemas.microsoft.com/office/powerpoint/2010/main" val="783551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990600" y="1447800"/>
            <a:ext cx="7587343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ru-RU" sz="2800" dirty="0" smtClean="0">
                <a:solidFill>
                  <a:srgbClr val="002060"/>
                </a:solidFill>
                <a:latin typeface="+mn-lt"/>
              </a:rPr>
              <a:t>Продолжительность проекта: </a:t>
            </a:r>
            <a:r>
              <a:rPr lang="ru-RU" sz="2800" b="0" dirty="0" smtClean="0">
                <a:solidFill>
                  <a:srgbClr val="740000"/>
                </a:solidFill>
                <a:latin typeface="+mn-lt"/>
              </a:rPr>
              <a:t>краткосрочный, групповой</a:t>
            </a:r>
          </a:p>
          <a:p>
            <a:pPr>
              <a:spcBef>
                <a:spcPct val="50000"/>
              </a:spcBef>
            </a:pPr>
            <a:endParaRPr lang="ru-RU" sz="2800" dirty="0" smtClean="0">
              <a:solidFill>
                <a:srgbClr val="002060"/>
              </a:solidFill>
              <a:latin typeface="+mn-lt"/>
            </a:endParaRPr>
          </a:p>
          <a:p>
            <a:pPr>
              <a:spcBef>
                <a:spcPct val="50000"/>
              </a:spcBef>
            </a:pPr>
            <a:r>
              <a:rPr lang="ru-RU" sz="2800" dirty="0" smtClean="0">
                <a:solidFill>
                  <a:srgbClr val="002060"/>
                </a:solidFill>
                <a:latin typeface="+mn-lt"/>
              </a:rPr>
              <a:t>Сроки реализации: </a:t>
            </a:r>
            <a:r>
              <a:rPr lang="ru-RU" sz="2800" b="0" dirty="0" smtClean="0">
                <a:solidFill>
                  <a:srgbClr val="740000"/>
                </a:solidFill>
                <a:latin typeface="+mn-lt"/>
              </a:rPr>
              <a:t>с </a:t>
            </a:r>
            <a:r>
              <a:rPr lang="en-US" sz="2800" b="0" dirty="0" smtClean="0">
                <a:solidFill>
                  <a:srgbClr val="740000"/>
                </a:solidFill>
                <a:latin typeface="+mn-lt"/>
              </a:rPr>
              <a:t>09</a:t>
            </a:r>
            <a:r>
              <a:rPr lang="ru-RU" sz="2800" b="0" dirty="0" smtClean="0">
                <a:solidFill>
                  <a:srgbClr val="740000"/>
                </a:solidFill>
                <a:latin typeface="+mn-lt"/>
              </a:rPr>
              <a:t> </a:t>
            </a:r>
            <a:r>
              <a:rPr lang="ru-RU" sz="2800" b="0" dirty="0" smtClean="0">
                <a:solidFill>
                  <a:srgbClr val="740000"/>
                </a:solidFill>
                <a:latin typeface="+mn-lt"/>
              </a:rPr>
              <a:t>по </a:t>
            </a:r>
            <a:r>
              <a:rPr lang="ru-RU" sz="2800" b="0" dirty="0" smtClean="0">
                <a:solidFill>
                  <a:srgbClr val="740000"/>
                </a:solidFill>
                <a:latin typeface="+mn-lt"/>
              </a:rPr>
              <a:t>1</a:t>
            </a:r>
            <a:r>
              <a:rPr lang="en-US" sz="2800" b="0" dirty="0" smtClean="0">
                <a:solidFill>
                  <a:srgbClr val="740000"/>
                </a:solidFill>
                <a:latin typeface="+mn-lt"/>
              </a:rPr>
              <a:t>3</a:t>
            </a:r>
            <a:r>
              <a:rPr lang="ru-RU" sz="2800" b="0" dirty="0" smtClean="0">
                <a:solidFill>
                  <a:srgbClr val="740000"/>
                </a:solidFill>
                <a:latin typeface="+mn-lt"/>
              </a:rPr>
              <a:t> </a:t>
            </a:r>
            <a:r>
              <a:rPr lang="ru-RU" sz="2800" b="0" dirty="0" smtClean="0">
                <a:solidFill>
                  <a:srgbClr val="740000"/>
                </a:solidFill>
                <a:latin typeface="+mn-lt"/>
              </a:rPr>
              <a:t>марта </a:t>
            </a:r>
            <a:r>
              <a:rPr lang="ru-RU" sz="2800" b="0" dirty="0" smtClean="0">
                <a:solidFill>
                  <a:srgbClr val="740000"/>
                </a:solidFill>
                <a:latin typeface="+mn-lt"/>
              </a:rPr>
              <a:t>20</a:t>
            </a:r>
            <a:r>
              <a:rPr lang="en-US" sz="2800" b="0" dirty="0" smtClean="0">
                <a:solidFill>
                  <a:srgbClr val="740000"/>
                </a:solidFill>
                <a:latin typeface="+mn-lt"/>
              </a:rPr>
              <a:t>20</a:t>
            </a:r>
            <a:r>
              <a:rPr lang="ru-RU" sz="2800" b="0" dirty="0" smtClean="0">
                <a:solidFill>
                  <a:srgbClr val="740000"/>
                </a:solidFill>
                <a:latin typeface="+mn-lt"/>
              </a:rPr>
              <a:t> </a:t>
            </a:r>
            <a:r>
              <a:rPr lang="ru-RU" sz="2800" b="0" dirty="0" smtClean="0">
                <a:solidFill>
                  <a:srgbClr val="740000"/>
                </a:solidFill>
                <a:latin typeface="+mn-lt"/>
              </a:rPr>
              <a:t>года</a:t>
            </a:r>
          </a:p>
          <a:p>
            <a:pPr>
              <a:spcBef>
                <a:spcPct val="50000"/>
              </a:spcBef>
            </a:pPr>
            <a:endParaRPr lang="ru-RU" sz="2800" dirty="0" smtClean="0">
              <a:solidFill>
                <a:srgbClr val="002060"/>
              </a:solidFill>
              <a:latin typeface="+mn-lt"/>
            </a:endParaRPr>
          </a:p>
          <a:p>
            <a:pPr>
              <a:spcBef>
                <a:spcPct val="50000"/>
              </a:spcBef>
            </a:pPr>
            <a:r>
              <a:rPr lang="ru-RU" sz="2800" dirty="0" smtClean="0">
                <a:solidFill>
                  <a:srgbClr val="002060"/>
                </a:solidFill>
                <a:latin typeface="+mn-lt"/>
              </a:rPr>
              <a:t>Тип проекта: </a:t>
            </a:r>
            <a:r>
              <a:rPr lang="ru-RU" sz="2800" b="0" dirty="0" smtClean="0">
                <a:solidFill>
                  <a:srgbClr val="740000"/>
                </a:solidFill>
                <a:latin typeface="+mn-lt"/>
              </a:rPr>
              <a:t>Коммуникативно - творческий</a:t>
            </a:r>
            <a:endParaRPr lang="ru-RU" sz="2800" b="0" dirty="0">
              <a:solidFill>
                <a:srgbClr val="74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76597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1273629" y="1066800"/>
            <a:ext cx="690154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sz="3600" dirty="0" smtClean="0">
                <a:solidFill>
                  <a:srgbClr val="740000"/>
                </a:solidFill>
                <a:latin typeface="+mn-lt"/>
              </a:rPr>
              <a:t>Участники проекта</a:t>
            </a:r>
            <a:endParaRPr lang="ru-RU" sz="3600" dirty="0">
              <a:solidFill>
                <a:srgbClr val="740000"/>
              </a:solidFill>
              <a:latin typeface="+mn-lt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1760873" y="2895600"/>
            <a:ext cx="3058886" cy="17090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Дети средней группы 4 – 5 лет</a:t>
            </a:r>
            <a:endParaRPr lang="ru-RU" sz="2000" b="1" dirty="0"/>
          </a:p>
        </p:txBody>
      </p:sp>
      <p:sp>
        <p:nvSpPr>
          <p:cNvPr id="4" name="Овал 3"/>
          <p:cNvSpPr/>
          <p:nvPr/>
        </p:nvSpPr>
        <p:spPr>
          <a:xfrm>
            <a:off x="4931228" y="2906486"/>
            <a:ext cx="2939143" cy="17090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Воспитатели, родители</a:t>
            </a:r>
            <a:endParaRPr lang="ru-RU" sz="2000" dirty="0"/>
          </a:p>
        </p:txBody>
      </p:sp>
      <p:sp>
        <p:nvSpPr>
          <p:cNvPr id="5" name="Стрелка вниз 4"/>
          <p:cNvSpPr/>
          <p:nvPr/>
        </p:nvSpPr>
        <p:spPr>
          <a:xfrm>
            <a:off x="3039945" y="181862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6158483" y="188333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4123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48199" y="108858"/>
            <a:ext cx="3755571" cy="4996542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/>
            </a:r>
            <a:br>
              <a:rPr lang="ru-RU" sz="2400" b="1" dirty="0" smtClean="0">
                <a:solidFill>
                  <a:srgbClr val="002060"/>
                </a:solidFill>
              </a:rPr>
            </a:br>
            <a:r>
              <a:rPr lang="ru-RU" sz="2400" b="1" dirty="0" smtClean="0">
                <a:solidFill>
                  <a:srgbClr val="740000"/>
                </a:solidFill>
              </a:rPr>
              <a:t>Актуальность проекта</a:t>
            </a:r>
            <a:r>
              <a:rPr lang="ru-RU" sz="2800" b="1" dirty="0" smtClean="0">
                <a:solidFill>
                  <a:srgbClr val="002060"/>
                </a:solidFill>
              </a:rPr>
              <a:t/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/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На сегодняшний день, наши дети воспитываются не только на сказках, но и на современных мультфильмах. Поэтому мы решили уделить немного больше времени именно русским народным сказкам, через организацию театрализованной деятельности, в развитии и воспитании наших детей.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404258" y="1447800"/>
            <a:ext cx="7032170" cy="35052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002060"/>
                </a:solidFill>
              </a:rPr>
              <a:t/>
            </a:r>
            <a:br>
              <a:rPr lang="ru-RU" sz="2400" b="1" dirty="0" smtClean="0">
                <a:solidFill>
                  <a:srgbClr val="002060"/>
                </a:solidFill>
              </a:rPr>
            </a:br>
            <a:r>
              <a:rPr lang="ru-RU" sz="2400" b="1" dirty="0" smtClean="0">
                <a:solidFill>
                  <a:srgbClr val="740000"/>
                </a:solidFill>
              </a:rPr>
              <a:t>Цель проекта:</a:t>
            </a:r>
            <a:endParaRPr lang="ru-RU" sz="2800" b="1" dirty="0" smtClean="0">
              <a:solidFill>
                <a:srgbClr val="740000"/>
              </a:solidFill>
            </a:endParaRPr>
          </a:p>
          <a:p>
            <a:endParaRPr lang="ru-RU" sz="2000" dirty="0" smtClean="0">
              <a:solidFill>
                <a:srgbClr val="002060"/>
              </a:solidFill>
            </a:endParaRPr>
          </a:p>
          <a:p>
            <a:r>
              <a:rPr lang="ru-RU" sz="2000" dirty="0" smtClean="0">
                <a:solidFill>
                  <a:srgbClr val="002060"/>
                </a:solidFill>
              </a:rPr>
              <a:t>Привитие любви к русским народным сказкам, через организацию театрализованной деятельности.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09800" y="3276600"/>
            <a:ext cx="5486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rgbClr val="002060"/>
                </a:solidFill>
              </a:rPr>
              <a:t>Создать условия для духовно-нравственного развития ребенка, раскрыть ценности совместного творчества детей, педагогов и </a:t>
            </a:r>
            <a:r>
              <a:rPr lang="ru-RU" sz="2000" dirty="0" smtClean="0">
                <a:solidFill>
                  <a:srgbClr val="002060"/>
                </a:solidFill>
              </a:rPr>
              <a:t>родителей.</a:t>
            </a:r>
            <a:endParaRPr lang="ru-RU" sz="2000" dirty="0">
              <a:solidFill>
                <a:srgbClr val="002060"/>
              </a:solidFill>
              <a:latin typeface="Constant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332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404258" y="1447800"/>
            <a:ext cx="7032170" cy="32766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002060"/>
                </a:solidFill>
              </a:rPr>
              <a:t>Задачи</a:t>
            </a:r>
          </a:p>
          <a:p>
            <a:pPr algn="l"/>
            <a:endParaRPr lang="ru-RU" sz="2000" b="1" dirty="0" smtClean="0">
              <a:solidFill>
                <a:srgbClr val="820041"/>
              </a:solidFill>
            </a:endParaRPr>
          </a:p>
          <a:p>
            <a:pPr algn="l"/>
            <a:r>
              <a:rPr lang="ru-RU" sz="2400" b="1" dirty="0" smtClean="0">
                <a:solidFill>
                  <a:srgbClr val="740000"/>
                </a:solidFill>
              </a:rPr>
              <a:t>Образовательные: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Учить детей рассуждать;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Формировать умение выразительно инсценировать эпизоды сказок;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Обогащать и расширять словарный запас детей.</a:t>
            </a:r>
          </a:p>
          <a:p>
            <a:pPr marL="342900" indent="-342900" algn="l">
              <a:buFontTx/>
              <a:buChar char="-"/>
            </a:pPr>
            <a:endParaRPr lang="ru-RU" sz="2000" dirty="0" smtClean="0">
              <a:solidFill>
                <a:srgbClr val="8200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447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404258" y="1447800"/>
            <a:ext cx="7032170" cy="39624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b="1" dirty="0" smtClean="0">
                <a:solidFill>
                  <a:srgbClr val="740000"/>
                </a:solidFill>
              </a:rPr>
              <a:t>Развивающие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Развивать умения применять свои знания в беседе, добиваться связных высказываний;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Развивать у детей образное мышление, фантазию, творческие способности;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Развивать совместное творчество родителей и детей;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Развивать у родителей способность видеть в ребёнке личность, уважать его мнение, обсуждать с детьми предстоящую работу;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Развивать творческий потенциал ребёнка.</a:t>
            </a:r>
          </a:p>
          <a:p>
            <a:pPr marL="342900" indent="-342900" algn="l">
              <a:buFontTx/>
              <a:buChar char="-"/>
            </a:pPr>
            <a:endParaRPr lang="ru-RU" sz="20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112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404258" y="1447800"/>
            <a:ext cx="7032170" cy="39624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400" b="1" dirty="0" smtClean="0">
              <a:solidFill>
                <a:srgbClr val="CC0066"/>
              </a:solidFill>
            </a:endParaRPr>
          </a:p>
          <a:p>
            <a:pPr algn="l"/>
            <a:endParaRPr lang="ru-RU" sz="2400" b="1" dirty="0">
              <a:solidFill>
                <a:srgbClr val="CC0066"/>
              </a:solidFill>
            </a:endParaRPr>
          </a:p>
          <a:p>
            <a:pPr algn="l"/>
            <a:r>
              <a:rPr lang="ru-RU" sz="2400" b="1" dirty="0" smtClean="0">
                <a:solidFill>
                  <a:srgbClr val="740000"/>
                </a:solidFill>
              </a:rPr>
              <a:t>Воспитательные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Воспитывать чувства дружбы и коллективизма;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Воспитывать культуру речи;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Воспитывать </a:t>
            </a:r>
            <a:r>
              <a:rPr lang="ru-RU" sz="2000" dirty="0" err="1" smtClean="0">
                <a:solidFill>
                  <a:srgbClr val="002060"/>
                </a:solidFill>
              </a:rPr>
              <a:t>эмпатию</a:t>
            </a:r>
            <a:r>
              <a:rPr lang="ru-RU" sz="2000" dirty="0" smtClean="0">
                <a:solidFill>
                  <a:srgbClr val="002060"/>
                </a:solidFill>
              </a:rPr>
              <a:t>, осознанное сопереживание текущему эмоциональному состоянию другого человека.</a:t>
            </a:r>
          </a:p>
          <a:p>
            <a:pPr marL="342900" indent="-342900" algn="l">
              <a:buFontTx/>
              <a:buChar char="-"/>
            </a:pPr>
            <a:endParaRPr lang="ru-RU" sz="20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618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404258" y="990600"/>
            <a:ext cx="7032170" cy="44196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400" b="1" dirty="0" smtClean="0">
              <a:solidFill>
                <a:srgbClr val="CC0066"/>
              </a:solidFill>
            </a:endParaRPr>
          </a:p>
          <a:p>
            <a:r>
              <a:rPr lang="ru-RU" sz="2400" b="1" dirty="0" smtClean="0">
                <a:solidFill>
                  <a:srgbClr val="740000"/>
                </a:solidFill>
              </a:rPr>
              <a:t>Ожидаемые результаты по проекту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Развит интерес детей к русским народным сказкам;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Воспитаны чувства дружбы и коллективизма;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Дети получат эмоциональный отклик от своей работы;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Пополнен книжный уголок по разделу «Сказки»;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Подобраны игры для закрепления русских народных сказок;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Изготовлены совместные творческие работы с детьми и родителями;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Разработаны рекомендации, папки – передвижки для родителей;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Презентация и защита проекта.</a:t>
            </a:r>
          </a:p>
          <a:p>
            <a:pPr marL="342900" indent="-342900" algn="l">
              <a:buFontTx/>
              <a:buChar char="-"/>
            </a:pPr>
            <a:endParaRPr lang="ru-RU" sz="2000" dirty="0" smtClean="0">
              <a:solidFill>
                <a:srgbClr val="002060"/>
              </a:solidFill>
            </a:endParaRPr>
          </a:p>
          <a:p>
            <a:pPr marL="342900" indent="-342900" algn="l">
              <a:buFontTx/>
              <a:buChar char="-"/>
            </a:pPr>
            <a:endParaRPr lang="ru-RU" sz="2000" dirty="0" smtClean="0">
              <a:solidFill>
                <a:srgbClr val="002060"/>
              </a:solidFill>
            </a:endParaRPr>
          </a:p>
          <a:p>
            <a:pPr marL="342900" indent="-342900" algn="l">
              <a:buFontTx/>
              <a:buChar char="-"/>
            </a:pPr>
            <a:endParaRPr lang="ru-RU" sz="20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404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8200" y="1447800"/>
            <a:ext cx="7598228" cy="39624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002060"/>
                </a:solidFill>
              </a:rPr>
              <a:t>Этапы</a:t>
            </a:r>
          </a:p>
          <a:p>
            <a:pPr marL="457200" indent="-457200" algn="l">
              <a:buAutoNum type="arabicPeriod"/>
            </a:pPr>
            <a:r>
              <a:rPr lang="ru-RU" sz="2400" b="1" dirty="0" smtClean="0">
                <a:solidFill>
                  <a:srgbClr val="740000"/>
                </a:solidFill>
              </a:rPr>
              <a:t>Подготовительный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Вызвать интерес детей и родителей к выбранной теме проекта;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Предложить детям принести в группу из дома любимые русские народные сказки;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Рассматривание иллюстраций русских народных сказок;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Оформление книжного уголка в группе;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Оформление уголка для родителей по русским народным сказкам;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Подбор наглядно – дидактического материала.</a:t>
            </a:r>
          </a:p>
        </p:txBody>
      </p:sp>
    </p:spTree>
    <p:extLst>
      <p:ext uri="{BB962C8B-B14F-4D97-AF65-F5344CB8AC3E}">
        <p14:creationId xmlns:p14="http://schemas.microsoft.com/office/powerpoint/2010/main" val="2423913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5800" y="990600"/>
            <a:ext cx="7924800" cy="48768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002060"/>
                </a:solidFill>
              </a:rPr>
              <a:t>Этапы</a:t>
            </a:r>
          </a:p>
          <a:p>
            <a:pPr marL="457200" indent="-457200" algn="l">
              <a:buAutoNum type="arabicPeriod" startAt="2"/>
            </a:pPr>
            <a:r>
              <a:rPr lang="ru-RU" sz="2400" b="1" dirty="0" smtClean="0">
                <a:solidFill>
                  <a:srgbClr val="740000"/>
                </a:solidFill>
              </a:rPr>
              <a:t>Основной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Реализация плана проекта с детьми, родителями;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Рассматривание иллюстраций русских народных сказок;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Чтение и рассказывание русских народных сказок;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Беседа по прочитанной сказке;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Беседа с детьми «Что такое сказка?»;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Проведение настольно – печатных, дидактических, словесных игр;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Рисование персонажей из сказок;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Лепка, аппликация по сказкам;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Отгадывание загадок по сказкам;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Создание картотеки дидактических игр для закрепления русских народных сказок;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Драматизация сказки «Репка»;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Показ настольного театра.</a:t>
            </a:r>
          </a:p>
          <a:p>
            <a:pPr marL="342900" indent="-342900" algn="l">
              <a:buFontTx/>
              <a:buChar char="-"/>
            </a:pPr>
            <a:endParaRPr lang="ru-RU" sz="2000" dirty="0" smtClean="0">
              <a:solidFill>
                <a:srgbClr val="820041"/>
              </a:solidFill>
            </a:endParaRPr>
          </a:p>
          <a:p>
            <a:pPr marL="342900" indent="-342900" algn="l">
              <a:buFontTx/>
              <a:buChar char="-"/>
            </a:pPr>
            <a:endParaRPr lang="ru-RU" sz="2000" b="1" dirty="0" smtClean="0">
              <a:solidFill>
                <a:srgbClr val="8200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460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5800" y="1447800"/>
            <a:ext cx="7924800" cy="28956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002060"/>
                </a:solidFill>
              </a:rPr>
              <a:t>Этапы</a:t>
            </a:r>
          </a:p>
          <a:p>
            <a:pPr algn="l"/>
            <a:r>
              <a:rPr lang="ru-RU" sz="2400" b="1" dirty="0" smtClean="0">
                <a:solidFill>
                  <a:srgbClr val="740000"/>
                </a:solidFill>
              </a:rPr>
              <a:t>3.   Заключительный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Подведение итогов проектной деятельности;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Оформление мини – музея «Герои сказок»;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Показ театрализованной сказки «Колобок» в группе;</a:t>
            </a:r>
          </a:p>
          <a:p>
            <a:pPr marL="342900" indent="-342900" algn="l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</a:rPr>
              <a:t>Показ театрализованной сказки на утреннике 8 марта.</a:t>
            </a:r>
          </a:p>
          <a:p>
            <a:pPr marL="342900" indent="-342900" algn="l">
              <a:buFontTx/>
              <a:buChar char="-"/>
            </a:pPr>
            <a:r>
              <a:rPr lang="ru-RU" sz="2000" dirty="0">
                <a:solidFill>
                  <a:srgbClr val="002060"/>
                </a:solidFill>
              </a:rPr>
              <a:t>Представление материалов проекта и защита;</a:t>
            </a:r>
          </a:p>
          <a:p>
            <a:pPr algn="l"/>
            <a:r>
              <a:rPr lang="ru-RU" sz="2000" dirty="0" smtClean="0">
                <a:solidFill>
                  <a:srgbClr val="002060"/>
                </a:solidFill>
              </a:rPr>
              <a:t>-    Публикации </a:t>
            </a:r>
            <a:r>
              <a:rPr lang="ru-RU" sz="2000" dirty="0">
                <a:solidFill>
                  <a:srgbClr val="002060"/>
                </a:solidFill>
              </a:rPr>
              <a:t>в СМИ передового педагогического опыта по проекту</a:t>
            </a:r>
            <a:r>
              <a:rPr lang="ru-RU" sz="2000" dirty="0">
                <a:solidFill>
                  <a:srgbClr val="820041"/>
                </a:solidFill>
              </a:rPr>
              <a:t>.</a:t>
            </a:r>
          </a:p>
          <a:p>
            <a:pPr marL="342900" indent="-342900" algn="l">
              <a:buFontTx/>
              <a:buChar char="-"/>
            </a:pPr>
            <a:endParaRPr lang="ru-RU" sz="2000" b="1" dirty="0" smtClean="0">
              <a:solidFill>
                <a:srgbClr val="8200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902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5800" y="685800"/>
            <a:ext cx="7924800" cy="3810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740000"/>
                </a:solidFill>
              </a:rPr>
              <a:t>Книжный уголок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2600" y="1295399"/>
            <a:ext cx="6400800" cy="4572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12081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5800" y="609600"/>
            <a:ext cx="7924800" cy="6096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740000"/>
                </a:solidFill>
              </a:rPr>
              <a:t>Рассматривание иллюстраций книг</a:t>
            </a:r>
          </a:p>
        </p:txBody>
      </p:sp>
      <p:pic>
        <p:nvPicPr>
          <p:cNvPr id="1027" name="Picture 3" descr="C:\Users\1\Desktop\фото для проекта\2018-02-27 11.21.0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05300" y="2971800"/>
            <a:ext cx="4305300" cy="30896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1\Desktop\фото для проекта\2018-02-27 11.20.44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0229" y="1186543"/>
            <a:ext cx="4010411" cy="32031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3371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5800" y="609600"/>
            <a:ext cx="7924800" cy="5334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740000"/>
                </a:solidFill>
              </a:rPr>
              <a:t>Просмотр мультфильмов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066800"/>
            <a:ext cx="2605088" cy="24360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1066800"/>
            <a:ext cx="2900362" cy="24360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4562" y="1066799"/>
            <a:ext cx="2828925" cy="24360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38" y="3505200"/>
            <a:ext cx="2647950" cy="2576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576" y="3502818"/>
            <a:ext cx="2924173" cy="2578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400" y="3502818"/>
            <a:ext cx="2947985" cy="2578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36633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5800" y="609600"/>
            <a:ext cx="7924800" cy="6096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740000"/>
                </a:solidFill>
              </a:rPr>
              <a:t>Чтение и обсуждение русских народных сказок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172" y="1219200"/>
            <a:ext cx="3798627" cy="2362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7171" y="1240809"/>
            <a:ext cx="3845257" cy="23599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8543" y="3581400"/>
            <a:ext cx="3845257" cy="24386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172" y="3595048"/>
            <a:ext cx="3822509" cy="24431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79523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5800" y="609600"/>
            <a:ext cx="7924800" cy="4572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740000"/>
                </a:solidFill>
              </a:rPr>
              <a:t>Рассказывание сказки по сюжетным картинкам</a:t>
            </a:r>
          </a:p>
        </p:txBody>
      </p:sp>
      <p:pic>
        <p:nvPicPr>
          <p:cNvPr id="6149" name="Picture 5" descr="C:\Users\1\Desktop\фото для проекта\20180227_09085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26429" y="1066800"/>
            <a:ext cx="3733800" cy="52577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1\Desktop\фото для проекта\20180227_09142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45722" y="1870164"/>
            <a:ext cx="5257801" cy="36728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6420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5800" y="609600"/>
            <a:ext cx="7924800" cy="4572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740000"/>
                </a:solidFill>
              </a:rPr>
              <a:t>Рассказывание сказки по сюжетным картинкам</a:t>
            </a:r>
          </a:p>
        </p:txBody>
      </p:sp>
      <p:pic>
        <p:nvPicPr>
          <p:cNvPr id="6147" name="Picture 3" descr="C:\Users\1\Desktop\фото для проекта\20180227_09115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0600" y="1219200"/>
            <a:ext cx="7391400" cy="44981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6579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5800" y="457200"/>
            <a:ext cx="7924800" cy="76199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740000"/>
                </a:solidFill>
              </a:rPr>
              <a:t>Организованно - образовательная деятельность </a:t>
            </a:r>
          </a:p>
          <a:p>
            <a:r>
              <a:rPr lang="ru-RU" sz="2400" b="1" dirty="0" smtClean="0">
                <a:solidFill>
                  <a:srgbClr val="740000"/>
                </a:solidFill>
              </a:rPr>
              <a:t>«Путешествие по сказкам»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1301087"/>
            <a:ext cx="2819400" cy="23565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4200" y="1362077"/>
            <a:ext cx="2933700" cy="22859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7900" y="1352552"/>
            <a:ext cx="2799780" cy="228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3075" y="3657600"/>
            <a:ext cx="3219450" cy="2528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5400" y="3657600"/>
            <a:ext cx="3352800" cy="2528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37350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5800" y="533400"/>
            <a:ext cx="7924800" cy="5334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740000"/>
                </a:solidFill>
              </a:rPr>
              <a:t>Совместные творческие работы детей и родителей</a:t>
            </a:r>
          </a:p>
        </p:txBody>
      </p:sp>
      <p:pic>
        <p:nvPicPr>
          <p:cNvPr id="2050" name="Picture 2" descr="C:\Users\1\Desktop\ДЕТСКИЙ САД\IMG-c6844dac2c055a988bf4cdeb37d4879e-V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4426" y="4038600"/>
            <a:ext cx="3810001" cy="25363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1\Desktop\ДЕТСКИЙ САД\IMG-a0358e0dba0776c1d064743d2ca94f5b-V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8200" y="1066800"/>
            <a:ext cx="3886200" cy="5334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799" y="1066800"/>
            <a:ext cx="3708627" cy="28905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76063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5800" y="533400"/>
            <a:ext cx="7924800" cy="5334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740000"/>
                </a:solidFill>
              </a:rPr>
              <a:t>Совместные творческие работы детей и родителей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0" y="1066800"/>
            <a:ext cx="7620000" cy="502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1610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5800" y="533400"/>
            <a:ext cx="7924800" cy="4572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740000"/>
                </a:solidFill>
              </a:rPr>
              <a:t>Совместные творческие работы детей и родителей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1295400"/>
            <a:ext cx="6491287" cy="46862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01430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5800" y="533400"/>
            <a:ext cx="7924800" cy="5334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740000"/>
                </a:solidFill>
              </a:rPr>
              <a:t>Наше творчество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654" y="1099782"/>
            <a:ext cx="3962400" cy="46152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0054" y="1066801"/>
            <a:ext cx="3881437" cy="4648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83211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5800" y="533400"/>
            <a:ext cx="7924800" cy="5334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740000"/>
                </a:solidFill>
              </a:rPr>
              <a:t>Наше творчество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0200" y="1066800"/>
            <a:ext cx="6400799" cy="4991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58657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5800" y="533400"/>
            <a:ext cx="7924800" cy="5334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740000"/>
                </a:solidFill>
              </a:rPr>
              <a:t>Наше творчество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0199" y="1219200"/>
            <a:ext cx="6400801" cy="4781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80661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5800" y="533400"/>
            <a:ext cx="7924800" cy="5334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740000"/>
                </a:solidFill>
              </a:rPr>
              <a:t>Мини – музей «Герои сказок»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199" y="1066800"/>
            <a:ext cx="7543801" cy="4724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11296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5800" y="533400"/>
            <a:ext cx="7924800" cy="5334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740000"/>
                </a:solidFill>
              </a:rPr>
              <a:t>Настольный театр «Гуси - лебеди»</a:t>
            </a:r>
          </a:p>
        </p:txBody>
      </p:sp>
      <p:pic>
        <p:nvPicPr>
          <p:cNvPr id="3074" name="Picture 2" descr="C:\Users\1\Desktop\фото для проекта\2018-03-06 17.06.4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5967" y="927757"/>
            <a:ext cx="3964866" cy="25622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1\Desktop\фото для проекта\20180306_165406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800" y="927757"/>
            <a:ext cx="4191000" cy="25622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1\Desktop\фото для проекта\2018-03-06 17.07.23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38400" y="3581400"/>
            <a:ext cx="4343400" cy="27257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8391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685800" y="533400"/>
            <a:ext cx="7924800" cy="5334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740000"/>
                </a:solidFill>
              </a:rPr>
              <a:t>Настольный театр «Репка»</a:t>
            </a:r>
          </a:p>
        </p:txBody>
      </p:sp>
      <p:pic>
        <p:nvPicPr>
          <p:cNvPr id="4099" name="Picture 3" descr="C:\Users\1\Desktop\фото для проекта\2018-02-27 11.19.5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3143" y="1055914"/>
            <a:ext cx="4217437" cy="3124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1\Desktop\фото для проекта\2018-02-27 11.20.1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184" y="2819400"/>
            <a:ext cx="4158759" cy="34242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5186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5800" y="533400"/>
            <a:ext cx="7924800" cy="5334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740000"/>
                </a:solidFill>
              </a:rPr>
              <a:t>Настольный театр «Репка»</a:t>
            </a:r>
          </a:p>
        </p:txBody>
      </p:sp>
      <p:pic>
        <p:nvPicPr>
          <p:cNvPr id="5122" name="Picture 2" descr="C:\Users\1\Desktop\фото для проекта\2018-02-27 11.15.5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7917" y="945201"/>
            <a:ext cx="4316079" cy="30171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1\Desktop\фото для проекта\2018-02-27 11.16.2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76511" y="3048000"/>
            <a:ext cx="4634089" cy="33337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7215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5800" y="533400"/>
            <a:ext cx="7924800" cy="5334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rgbClr val="740000"/>
                </a:solidFill>
              </a:rPr>
              <a:t>Инсценировка сказки «Маленький цыплёнок»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0" y="1066800"/>
            <a:ext cx="2343150" cy="2819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3973" y="3429000"/>
            <a:ext cx="3106432" cy="304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528" y="1090684"/>
            <a:ext cx="2486025" cy="2929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7374" y="1036093"/>
            <a:ext cx="2486025" cy="29088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5180" y="3886200"/>
            <a:ext cx="3335028" cy="2590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11315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114799" y="1066800"/>
            <a:ext cx="419100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i="1" dirty="0">
                <a:solidFill>
                  <a:srgbClr val="740000"/>
                </a:solidFill>
              </a:rPr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3925798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Другая 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A0000"/>
      </a:hlink>
      <a:folHlink>
        <a:srgbClr val="FAC08F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845</TotalTime>
  <Words>516</Words>
  <Application>Microsoft Office PowerPoint</Application>
  <PresentationFormat>Экран (4:3)</PresentationFormat>
  <Paragraphs>95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5" baseType="lpstr">
      <vt:lpstr>Arial</vt:lpstr>
      <vt:lpstr>Constantia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 Актуальность проекта  На сегодняшний день, наши дети воспитываются не только на сказках, но и на современных мультфильмах. Поэтому мы решили уделить немного больше времени именно русским народным сказкам, через организацию театрализованной деятельности, в развитии и воспитании наших детей.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МАОУ лицей №21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Сказочные</dc:title>
  <dc:creator>Ранько Елена</dc:creator>
  <cp:lastModifiedBy>Гость</cp:lastModifiedBy>
  <cp:revision>80</cp:revision>
  <dcterms:created xsi:type="dcterms:W3CDTF">2015-04-19T15:51:03Z</dcterms:created>
  <dcterms:modified xsi:type="dcterms:W3CDTF">2020-11-13T04:07:34Z</dcterms:modified>
</cp:coreProperties>
</file>