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3" r:id="rId4"/>
    <p:sldId id="258" r:id="rId5"/>
    <p:sldId id="259" r:id="rId6"/>
    <p:sldId id="260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61" r:id="rId16"/>
    <p:sldId id="262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67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A07D6E-44ED-40B4-A687-F8B497F39210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E4816E-BBD1-48E0-A318-EECDACD119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62543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E4816E-BBD1-48E0-A318-EECDACD1197A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7175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9E4ED0-7D33-4B51-8CCF-A8AAFDCE26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26B6CD4-9C63-4899-98BF-21C9658278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A484314-E299-4612-B5D4-7CF2F28DB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C525F-9639-4435-B04E-4A029F8F753C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98E365D-0565-44F4-8142-3465C3F6E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654E422-D7A6-42FC-B43A-B300AC1CD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9F7-E3B2-441A-BE3F-C2E36CEDA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9186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0DB6D0-C17A-4884-ABDD-03B461042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0B01B2E-4E71-4BA7-B094-E653E8A4C7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0EC5F83-7639-4ABB-B50D-3BED671A6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C525F-9639-4435-B04E-4A029F8F753C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5F63148-2443-4145-94AB-784111E05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085F226-F787-422C-8456-D40B4922F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9F7-E3B2-441A-BE3F-C2E36CEDA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522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8DFCBC-9A7C-4DDA-B919-C0849DEA9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47731D7-50D0-4CC9-93EF-80DB81DA23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AE9ABF6-3686-42D3-AEE4-1F2DC1BA58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C525F-9639-4435-B04E-4A029F8F753C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78478FC-DDED-4A5B-96B9-E0297F510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CFC0BB8-759F-4F52-8CE3-0526FAF5F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9F7-E3B2-441A-BE3F-C2E36CEDA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2954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005D93-AF00-4FCB-9FA1-FAB268901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7F2121E-3CC6-43C2-B565-E221EA298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888A226-3786-470B-9591-5FF36FDE57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5084077-AFE6-4757-9435-2F74E474E7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C525F-9639-4435-B04E-4A029F8F753C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184721D-F95B-4E72-8F01-6884F1CF80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6FC5693-045E-4ACA-BB74-77C4C777A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9F7-E3B2-441A-BE3F-C2E36CEDA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1637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7C69E5-2D32-4F9C-8A4F-53F22EA22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2506C43-FCC3-410D-8E7B-7F1BBC918F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EC0E543-F8A1-4450-85CF-D4465C4289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7ECA7AD-C207-461E-869D-A00D7586A9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BA1993B-2718-4523-B4A8-E8A1633C4B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3CA2558-3E01-4F0F-882D-3C22A2628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C525F-9639-4435-B04E-4A029F8F753C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C9FC0ED-9444-4FBC-A6B1-6EA972FC0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81CF5B8-BD99-4B07-A01B-27AFB9DB7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9F7-E3B2-441A-BE3F-C2E36CEDA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3895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56748A-F044-4E26-9F43-AEFF9625E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45716E2-613C-4094-851E-C320B5305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C525F-9639-4435-B04E-4A029F8F753C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C244F02-CD7E-45E9-BDD3-03DEE75AD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63C1245-210A-46A7-A15F-291DD6E512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9F7-E3B2-441A-BE3F-C2E36CEDA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949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BED7B0B-545B-47B4-974B-A87F2BC2F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C525F-9639-4435-B04E-4A029F8F753C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27E7BD3-5DE4-474C-9FDC-BB763E5456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11138E7-6A94-44CC-8D53-113DF0EC4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9F7-E3B2-441A-BE3F-C2E36CEDA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6549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724E1D-0260-4EA6-B81D-93D96905DD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52AB462-77CB-424E-A1BB-3E269E50C4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E04CCC0-F169-4188-B72E-0A69F940CE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55C66BB-DCDF-4B95-B738-D7E020EF6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C525F-9639-4435-B04E-4A029F8F753C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023319E-8677-49A3-B542-C8E78E7A0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3B8E0A9-2202-4255-9CFA-1802B02E1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9F7-E3B2-441A-BE3F-C2E36CEDA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8251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98D14F-335B-4F67-821E-4D9B155A7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60F74E5-076C-4CA2-8976-10326B546B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1BBA6F5-0FA8-4D26-9DC4-D1ECFD8C38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D122B6D-B8AC-4F0C-8FB9-5AC3A5B2F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C525F-9639-4435-B04E-4A029F8F753C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4DFFF4E-8B77-459E-8581-451A01AA0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B87D8A8-C784-41C5-A89D-0EE8C31AF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9F7-E3B2-441A-BE3F-C2E36CEDA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1966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B20545-9611-438B-803B-D07A96F5F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265C11B-3C72-48AE-AB6D-53324205DC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1B80C27-E059-4EE4-B632-AB823F051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C525F-9639-4435-B04E-4A029F8F753C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4269EEC-B199-48B4-8633-3453D3F3EC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644F2D0-3694-4832-939E-E09D272B4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9F7-E3B2-441A-BE3F-C2E36CEDA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521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465A833-79BB-482B-A726-443801B4AD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9219DBF-9748-4077-AB63-978891C2C9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57C2524-E2B6-4151-B030-562CE1892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C525F-9639-4435-B04E-4A029F8F753C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37C7B6C-03F6-40EA-AFBB-CAF13810E7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A1A2EB2-3277-4374-9860-F27CF6C2A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9F7-E3B2-441A-BE3F-C2E36CEDA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70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BC5974-E5FA-4FD2-8E5B-620223E5B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C0A9C19-7E37-4CA8-AD43-4C88150A6E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3A897AB-0849-4968-BFF9-D105AA6951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9C525F-9639-4435-B04E-4A029F8F753C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6F237B6-FFBA-4BE0-B3EC-D4411AC109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5C23254-64D1-4992-BF67-2520B115BE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CA69F7-E3B2-441A-BE3F-C2E36CEDA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3373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90438E-40C0-47FB-BC8D-D7B8BD7D85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133600"/>
            <a:ext cx="9144000" cy="1828308"/>
          </a:xfrm>
        </p:spPr>
        <p:txBody>
          <a:bodyPr/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Простые и составные предлоги</a:t>
            </a:r>
          </a:p>
        </p:txBody>
      </p:sp>
    </p:spTree>
    <p:extLst>
      <p:ext uri="{BB962C8B-B14F-4D97-AF65-F5344CB8AC3E}">
        <p14:creationId xmlns:p14="http://schemas.microsoft.com/office/powerpoint/2010/main" val="243957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F8327CA-0097-4A54-9461-B4DAC8CF401D}"/>
              </a:ext>
            </a:extLst>
          </p:cNvPr>
          <p:cNvSpPr txBox="1"/>
          <p:nvPr/>
        </p:nvSpPr>
        <p:spPr>
          <a:xfrm>
            <a:off x="959078" y="733124"/>
            <a:ext cx="1050770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Предлог</a:t>
            </a:r>
            <a:r>
              <a:rPr lang="ru-RU" sz="3200" dirty="0">
                <a:latin typeface="Georgia" panose="02040502050405020303" pitchFamily="18" charset="0"/>
              </a:rPr>
              <a:t> – это служебная часть речи, выражающая связь между двумя самостоятельными словами. 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89AAE8D-5E2D-470B-A1A2-48FF2C279F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145" y="1906023"/>
            <a:ext cx="10507709" cy="15627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9DA60B0-43B8-4953-846D-7B3FA70D14A4}"/>
              </a:ext>
            </a:extLst>
          </p:cNvPr>
          <p:cNvSpPr txBox="1"/>
          <p:nvPr/>
        </p:nvSpPr>
        <p:spPr>
          <a:xfrm>
            <a:off x="878932" y="5127240"/>
            <a:ext cx="1080199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  <a:ea typeface="+mn-ea"/>
                <a:cs typeface="+mn-cs"/>
              </a:rPr>
              <a:t>Предлоги бывают </a:t>
            </a:r>
            <a:r>
              <a:rPr kumimoji="0" lang="ru-RU" sz="32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eorgia" panose="02040502050405020303" pitchFamily="18" charset="0"/>
                <a:ea typeface="+mn-ea"/>
                <a:cs typeface="+mn-cs"/>
              </a:rPr>
              <a:t>производные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  <a:ea typeface="+mn-ea"/>
                <a:cs typeface="+mn-cs"/>
              </a:rPr>
              <a:t> и </a:t>
            </a:r>
            <a:r>
              <a:rPr kumimoji="0" lang="ru-RU" sz="32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eorgia" panose="02040502050405020303" pitchFamily="18" charset="0"/>
                <a:ea typeface="+mn-ea"/>
                <a:cs typeface="+mn-cs"/>
              </a:rPr>
              <a:t>непроизводные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  <a:ea typeface="+mn-ea"/>
                <a:cs typeface="+mn-cs"/>
              </a:rPr>
              <a:t>. 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480E664-738D-4805-8ED5-894581633A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181" y="3507584"/>
            <a:ext cx="1680973" cy="167872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440F4A2-CF15-49BB-8CB1-4B7369D14C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9370" y="3509759"/>
            <a:ext cx="1682642" cy="1676545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9A285DF-BD68-4A28-99FF-B8B2DDCDAA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0691" y="3507584"/>
            <a:ext cx="1680973" cy="167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755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B94569EA-F24E-43E2-AF77-6B0C68C796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3564614"/>
              </p:ext>
            </p:extLst>
          </p:nvPr>
        </p:nvGraphicFramePr>
        <p:xfrm>
          <a:off x="777766" y="620110"/>
          <a:ext cx="10878206" cy="5381296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4466896">
                  <a:extLst>
                    <a:ext uri="{9D8B030D-6E8A-4147-A177-3AD203B41FA5}">
                      <a16:colId xmlns:a16="http://schemas.microsoft.com/office/drawing/2014/main" val="2793441406"/>
                    </a:ext>
                  </a:extLst>
                </a:gridCol>
                <a:gridCol w="6411310">
                  <a:extLst>
                    <a:ext uri="{9D8B030D-6E8A-4147-A177-3AD203B41FA5}">
                      <a16:colId xmlns:a16="http://schemas.microsoft.com/office/drawing/2014/main" val="3716242190"/>
                    </a:ext>
                  </a:extLst>
                </a:gridCol>
              </a:tblGrid>
              <a:tr h="1793766">
                <a:tc>
                  <a:txBody>
                    <a:bodyPr/>
                    <a:lstStyle/>
                    <a:p>
                      <a:r>
                        <a:rPr lang="ru-RU" sz="24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Georgia" panose="02040502050405020303" pitchFamily="18" charset="0"/>
                        </a:rPr>
                        <a:t>от наречий</a:t>
                      </a:r>
                      <a:endParaRPr lang="ru-RU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Georgia" panose="02040502050405020303" pitchFamily="18" charset="0"/>
                      </a:endParaRPr>
                    </a:p>
                  </a:txBody>
                  <a:tcPr marL="114300" marR="114300" marT="76200" marB="11430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вблизи</a:t>
                      </a:r>
                      <a:r>
                        <a:rPr lang="ru-RU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 кого-чего-н., </a:t>
                      </a:r>
                      <a:r>
                        <a:rPr lang="ru-RU" b="1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вглубь</a:t>
                      </a:r>
                      <a:r>
                        <a:rPr lang="ru-RU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 чего-н., </a:t>
                      </a:r>
                      <a:r>
                        <a:rPr lang="ru-RU" b="1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вокруг</a:t>
                      </a:r>
                      <a:r>
                        <a:rPr lang="ru-RU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 кого-чего-н., </a:t>
                      </a:r>
                      <a:r>
                        <a:rPr lang="ru-RU" b="1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наперекор</a:t>
                      </a:r>
                      <a:r>
                        <a:rPr lang="ru-RU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 кому‑чему‑н., </a:t>
                      </a:r>
                      <a:r>
                        <a:rPr lang="ru-RU" b="1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напротив</a:t>
                      </a:r>
                      <a:r>
                        <a:rPr lang="ru-RU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 кого-чего-н.</a:t>
                      </a:r>
                      <a:endParaRPr lang="ru-RU" dirty="0"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114300" marR="114300" marT="76200" marB="114300"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4115429158"/>
                  </a:ext>
                </a:extLst>
              </a:tr>
              <a:tr h="2175869">
                <a:tc>
                  <a:txBody>
                    <a:bodyPr/>
                    <a:lstStyle/>
                    <a:p>
                      <a:r>
                        <a:rPr lang="ru-RU" sz="24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Georgia" panose="02040502050405020303" pitchFamily="18" charset="0"/>
                        </a:rPr>
                        <a:t>от имён существительных</a:t>
                      </a:r>
                      <a:endParaRPr lang="ru-RU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Georgia" panose="02040502050405020303" pitchFamily="18" charset="0"/>
                      </a:endParaRPr>
                    </a:p>
                  </a:txBody>
                  <a:tcPr marL="114300" marR="114300" marT="76200" marB="11430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в виде</a:t>
                      </a:r>
                      <a:r>
                        <a:rPr lang="ru-RU" b="0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 кого-чего-н., </a:t>
                      </a:r>
                      <a:r>
                        <a:rPr lang="ru-RU" b="1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в продолжение</a:t>
                      </a:r>
                      <a:r>
                        <a:rPr lang="ru-RU" b="0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 чего-н., </a:t>
                      </a:r>
                      <a:r>
                        <a:rPr lang="ru-RU" b="1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в результате</a:t>
                      </a:r>
                      <a:r>
                        <a:rPr lang="ru-RU" b="0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 чего‑л., </a:t>
                      </a:r>
                      <a:r>
                        <a:rPr lang="ru-RU" b="1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в течение</a:t>
                      </a:r>
                      <a:r>
                        <a:rPr lang="ru-RU" b="0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 чего‑н., </a:t>
                      </a:r>
                      <a:r>
                        <a:rPr lang="ru-RU" b="1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во время</a:t>
                      </a:r>
                      <a:r>
                        <a:rPr lang="ru-RU" b="0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 чего-н., </a:t>
                      </a:r>
                      <a:r>
                        <a:rPr lang="ru-RU" b="1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во имя</a:t>
                      </a:r>
                      <a:r>
                        <a:rPr lang="ru-RU" b="0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 кого-чего-н., </a:t>
                      </a:r>
                      <a:r>
                        <a:rPr lang="ru-RU" b="1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вследствие</a:t>
                      </a:r>
                      <a:r>
                        <a:rPr lang="ru-RU" b="0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 чего‑н., </a:t>
                      </a:r>
                      <a:r>
                        <a:rPr lang="ru-RU" b="1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за исключением</a:t>
                      </a:r>
                      <a:r>
                        <a:rPr lang="ru-RU" b="0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 кого‑чего‑н., </a:t>
                      </a:r>
                      <a:r>
                        <a:rPr lang="ru-RU" b="1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за счёт</a:t>
                      </a:r>
                      <a:r>
                        <a:rPr lang="ru-RU" b="0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 кого‑чего‑н.</a:t>
                      </a:r>
                      <a:endParaRPr lang="ru-RU" b="0" dirty="0"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114300" marR="114300" marT="76200" marB="114300"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2789558368"/>
                  </a:ext>
                </a:extLst>
              </a:tr>
              <a:tr h="1411661">
                <a:tc>
                  <a:txBody>
                    <a:bodyPr/>
                    <a:lstStyle/>
                    <a:p>
                      <a:r>
                        <a:rPr lang="ru-RU" sz="24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Georgia" panose="02040502050405020303" pitchFamily="18" charset="0"/>
                        </a:rPr>
                        <a:t>от глаголов и глагольных форм</a:t>
                      </a:r>
                      <a:endParaRPr lang="ru-RU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Georgia" panose="02040502050405020303" pitchFamily="18" charset="0"/>
                      </a:endParaRPr>
                    </a:p>
                  </a:txBody>
                  <a:tcPr marL="114300" marR="114300" marT="76200" marB="11430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благодаря</a:t>
                      </a:r>
                      <a:r>
                        <a:rPr lang="ru-RU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 кому-чему-н., </a:t>
                      </a:r>
                      <a:r>
                        <a:rPr lang="ru-RU" b="1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включая</a:t>
                      </a:r>
                      <a:r>
                        <a:rPr lang="ru-RU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 кого-что-н., </a:t>
                      </a:r>
                      <a:r>
                        <a:rPr lang="ru-RU" b="1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не считая</a:t>
                      </a:r>
                      <a:r>
                        <a:rPr lang="ru-RU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 кого‑чего‑н., </a:t>
                      </a:r>
                      <a:r>
                        <a:rPr lang="ru-RU" b="1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невзирая на</a:t>
                      </a:r>
                      <a:r>
                        <a:rPr lang="ru-RU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 кого‑что‑н., </a:t>
                      </a:r>
                      <a:r>
                        <a:rPr lang="ru-RU" b="1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несмотря на</a:t>
                      </a:r>
                      <a:r>
                        <a:rPr lang="ru-RU" dirty="0">
                          <a:solidFill>
                            <a:srgbClr val="000000"/>
                          </a:solidFill>
                          <a:effectLst/>
                          <a:latin typeface="Georgia" panose="02040502050405020303" pitchFamily="18" charset="0"/>
                        </a:rPr>
                        <a:t> кого‑что‑н.</a:t>
                      </a:r>
                      <a:endParaRPr lang="ru-RU" dirty="0"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114300" marR="114300" marT="76200" marB="114300"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16460616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9568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11100D3-CC49-4686-88ED-A4F28AA20B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069" y="214148"/>
            <a:ext cx="8245366" cy="6184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2686E6C-91C7-4EF3-B85E-C680B2AE0C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1" y="137947"/>
            <a:ext cx="3473668" cy="618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289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>
            <a:extLst>
              <a:ext uri="{FF2B5EF4-FFF2-40B4-BE49-F238E27FC236}">
                <a16:creationId xmlns:a16="http://schemas.microsoft.com/office/drawing/2014/main" id="{9C2F8EC1-997A-4877-88F9-FA99E9426D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235" y="770078"/>
            <a:ext cx="10541876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</a:rPr>
              <a:t>Выпишите, раскрывая скобки, вставляя пропущенные буквы, предложения, в которых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</a:rPr>
              <a:t>выделенные слова являются предлогами.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1)  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(В)</a:t>
            </a:r>
            <a:r>
              <a:rPr kumimoji="0" lang="ru-RU" alt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течени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..</a:t>
            </a: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получаса лил дождь.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2)  Режиссёр заинтересован 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(в)</a:t>
            </a:r>
            <a:r>
              <a:rPr kumimoji="0" lang="ru-RU" alt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продолжени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..</a:t>
            </a: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сериала.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3)  Мы поехали 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(на)встречу</a:t>
            </a: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с друзьями.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4)  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(Не)смотря</a:t>
            </a: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на нездоровье, он работал.</a:t>
            </a:r>
          </a:p>
        </p:txBody>
      </p:sp>
    </p:spTree>
    <p:extLst>
      <p:ext uri="{BB962C8B-B14F-4D97-AF65-F5344CB8AC3E}">
        <p14:creationId xmlns:p14="http://schemas.microsoft.com/office/powerpoint/2010/main" val="19856736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>
            <a:extLst>
              <a:ext uri="{FF2B5EF4-FFF2-40B4-BE49-F238E27FC236}">
                <a16:creationId xmlns:a16="http://schemas.microsoft.com/office/drawing/2014/main" id="{EF013D55-C610-4AA8-BFF2-4BCDCB57BA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3792" y="1383076"/>
            <a:ext cx="9564415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Пояснение. </a:t>
            </a:r>
            <a:endParaRPr kumimoji="0" lang="ru-RU" alt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Правильный ответ должен содержать следующие элементы: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1)  распознавание предложений с предлогом: </a:t>
            </a:r>
            <a:r>
              <a:rPr kumimoji="0" lang="ru-RU" altLang="ru-RU" sz="2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В течение получаса лил дождь. Несмотря на нездоровье, он работал;</a:t>
            </a:r>
            <a:endParaRPr kumimoji="0" lang="ru-RU" alt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2)  правильное написание предлогов: </a:t>
            </a:r>
            <a:r>
              <a:rPr kumimoji="0" lang="ru-RU" altLang="ru-RU" sz="2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в течение, несмотря на.</a:t>
            </a: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203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7A25E347-CC9A-46F6-90BE-E31BC6E6B5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082" y="642098"/>
            <a:ext cx="10499835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</a:rPr>
              <a:t>Выпишите, раскрывая скобки, вставляя пропущенные буквы, предложения, в которых выделенные слова являются предлогами.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1)  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(В)</a:t>
            </a:r>
            <a:r>
              <a:rPr kumimoji="0" lang="ru-RU" alt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течени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..</a:t>
            </a: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реки образовался бурный поток.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2)  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(В)вид..</a:t>
            </a: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сильных морозов занятия отменены.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3)  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(В)</a:t>
            </a:r>
            <a:r>
              <a:rPr kumimoji="0" lang="ru-RU" alt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следстви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..</a:t>
            </a: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сильной засухи ожидается неурожай зерновых.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4)  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(В)</a:t>
            </a:r>
            <a:r>
              <a:rPr kumimoji="0" lang="ru-RU" alt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следстви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..</a:t>
            </a: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по уголовному делу появился новый свидетель.</a:t>
            </a:r>
          </a:p>
        </p:txBody>
      </p:sp>
    </p:spTree>
    <p:extLst>
      <p:ext uri="{BB962C8B-B14F-4D97-AF65-F5344CB8AC3E}">
        <p14:creationId xmlns:p14="http://schemas.microsoft.com/office/powerpoint/2010/main" val="37137870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40FE814D-E3D9-40D3-AFAF-6E7261B22F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3793" y="1443823"/>
            <a:ext cx="9017876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Пояснение. </a:t>
            </a:r>
            <a:endParaRPr kumimoji="0" lang="ru-RU" alt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1)  распознавание предложений с предлогом: </a:t>
            </a:r>
            <a:r>
              <a:rPr kumimoji="0" lang="ru-RU" altLang="ru-RU" sz="3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Ввиду сильных морозов занятия отменены. Вследствие сильной засухи ожидается неурожай зерновых;</a:t>
            </a:r>
            <a:endParaRPr kumimoji="0" lang="ru-RU" alt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2)  правильное написание предлогов: </a:t>
            </a:r>
            <a:r>
              <a:rPr kumimoji="0" lang="ru-RU" altLang="ru-RU" sz="3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ввиду, вследствие.</a:t>
            </a:r>
            <a:endParaRPr kumimoji="0" lang="ru-RU" alt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1973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013E1DC9-761D-43FF-98D1-1AD20420A9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448" y="609152"/>
            <a:ext cx="10773103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</a:rPr>
              <a:t>Выпишите, раскрывая скобки, вставляя пропущенные буквы, предложения, в которых выделенные слова являются предлогами.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1)  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(В)</a:t>
            </a:r>
            <a:r>
              <a:rPr kumimoji="0" lang="ru-RU" alt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течени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..</a:t>
            </a: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этого года строительство будет завершено.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2)  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(В)</a:t>
            </a:r>
            <a:r>
              <a:rPr kumimoji="0" lang="ru-RU" alt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продолжени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..</a:t>
            </a: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лета юннаты занимались сбором лекарственных трав.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3)  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(В)</a:t>
            </a:r>
            <a:r>
              <a:rPr kumimoji="0" lang="ru-RU" alt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последстви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..</a:t>
            </a: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недоразумение было забыто.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4)  Надо иметь 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(в) вид..</a:t>
            </a: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то, что является главным.</a:t>
            </a:r>
          </a:p>
        </p:txBody>
      </p:sp>
    </p:spTree>
    <p:extLst>
      <p:ext uri="{BB962C8B-B14F-4D97-AF65-F5344CB8AC3E}">
        <p14:creationId xmlns:p14="http://schemas.microsoft.com/office/powerpoint/2010/main" val="36297092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801A76AA-831E-4A80-A824-DF1D7D52E7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1335" y="1186339"/>
            <a:ext cx="10152995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Пояснение. </a:t>
            </a:r>
            <a:endParaRPr kumimoji="0" lang="ru-RU" altLang="ru-RU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1.  Распознавание предложений с предлогом: </a:t>
            </a:r>
            <a:r>
              <a:rPr kumimoji="0" lang="ru-RU" altLang="ru-RU" sz="3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В течение этого года строительство будет завершено. В продолжение лета юннаты занимались сбором лекарственных трав.</a:t>
            </a:r>
            <a:endParaRPr kumimoji="0" lang="ru-RU" altLang="ru-RU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2.  Правильное написание предлогов: </a:t>
            </a:r>
            <a:r>
              <a:rPr kumimoji="0" lang="ru-RU" altLang="ru-RU" sz="3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в течение, в продолжение.</a:t>
            </a:r>
            <a:endParaRPr kumimoji="0" lang="ru-RU" altLang="ru-RU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98971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C124A0A8-B885-47DC-9BC0-60F1FD7C45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8579" y="491977"/>
            <a:ext cx="11014842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</a:rPr>
              <a:t>Выпишите, раскрывая скобки, вставляя пропущенные буквы, предложения, в которых выделенные слова являются предлогами.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1)  </a:t>
            </a:r>
            <a:r>
              <a:rPr kumimoji="0" lang="ru-RU" altLang="ru-RU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(На)встречу</a:t>
            </a:r>
            <a:r>
              <a:rPr kumimoji="0" lang="ru-RU" altLang="ru-RU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нам выбежал пёс.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2)  </a:t>
            </a:r>
            <a:r>
              <a:rPr kumimoji="0" lang="ru-RU" altLang="ru-RU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(В)дали</a:t>
            </a:r>
            <a:r>
              <a:rPr kumimoji="0" lang="ru-RU" altLang="ru-RU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голубой занимался рассвет.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3)  </a:t>
            </a:r>
            <a:r>
              <a:rPr kumimoji="0" lang="ru-RU" altLang="ru-RU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(В)</a:t>
            </a:r>
            <a:r>
              <a:rPr kumimoji="0" lang="ru-RU" altLang="ru-RU" sz="3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продолжени</a:t>
            </a:r>
            <a:r>
              <a:rPr kumimoji="0" lang="ru-RU" altLang="ru-RU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..</a:t>
            </a:r>
            <a:r>
              <a:rPr kumimoji="0" lang="ru-RU" altLang="ru-RU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дня все были заняты делом.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4)  Все были заинтересованы </a:t>
            </a:r>
            <a:r>
              <a:rPr kumimoji="0" lang="ru-RU" altLang="ru-RU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(в)</a:t>
            </a:r>
            <a:r>
              <a:rPr kumimoji="0" lang="ru-RU" altLang="ru-RU" sz="3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продолжени</a:t>
            </a:r>
            <a:r>
              <a:rPr kumimoji="0" lang="ru-RU" altLang="ru-RU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..</a:t>
            </a:r>
            <a:r>
              <a:rPr kumimoji="0" lang="ru-RU" altLang="ru-RU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рассказа танкиста.</a:t>
            </a:r>
          </a:p>
        </p:txBody>
      </p:sp>
    </p:spTree>
    <p:extLst>
      <p:ext uri="{BB962C8B-B14F-4D97-AF65-F5344CB8AC3E}">
        <p14:creationId xmlns:p14="http://schemas.microsoft.com/office/powerpoint/2010/main" val="23046943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664E26F8-19B8-4B03-A556-9F07B319CB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7103" y="960386"/>
            <a:ext cx="10184524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Пояснение. </a:t>
            </a:r>
            <a:endParaRPr kumimoji="0" lang="ru-RU" altLang="ru-RU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1.  Распознавание предложений с предлогом: </a:t>
            </a:r>
            <a:r>
              <a:rPr kumimoji="0" lang="ru-RU" altLang="ru-RU" sz="4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Навстречу нам выбежал пёс. В продолжение дня все были заняты делом.</a:t>
            </a:r>
            <a:endParaRPr kumimoji="0" lang="ru-RU" altLang="ru-RU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2.  Правильное написание предлогов: </a:t>
            </a:r>
            <a:r>
              <a:rPr kumimoji="0" lang="ru-RU" altLang="ru-RU" sz="4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навстречу, в продолжение.</a:t>
            </a:r>
            <a:endParaRPr kumimoji="0" lang="ru-RU" altLang="ru-RU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39390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6A43ED77-A52F-45CD-B68B-E3456BCF85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027" y="518722"/>
            <a:ext cx="10951780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</a:rPr>
              <a:t>Выпишите, раскрывая скобки, вставляя пропущенные буквы, предложения, в которых выделенные слова являются предлогами.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1)  Трудно было понять, какое удобство имел 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(в)вид..</a:t>
            </a: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столяр, загибая так немилосердно спинки стульев.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2)  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(В)</a:t>
            </a:r>
            <a:r>
              <a:rPr kumimoji="0" lang="ru-RU" alt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заключени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..</a:t>
            </a: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праздника в небо выпустили воздушные шары.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3)  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(В)</a:t>
            </a:r>
            <a:r>
              <a:rPr kumimoji="0" lang="ru-RU" alt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следстви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..</a:t>
            </a: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наступившей старости острота чутья у Ласки уже не та.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4)  Он живёт </a:t>
            </a:r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(на)против.</a:t>
            </a:r>
            <a:endParaRPr kumimoji="0" lang="ru-RU" alt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0316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0F51C87C-7599-4B87-A2A4-B6F6F1A161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7614" y="909342"/>
            <a:ext cx="10247586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Пояснение. </a:t>
            </a:r>
            <a:endParaRPr kumimoji="0" lang="ru-RU" altLang="ru-RU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1.  Распознавание предложений с предлогом: </a:t>
            </a:r>
            <a:r>
              <a:rPr kumimoji="0" lang="ru-RU" altLang="ru-RU" sz="3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В заключение праздника в небо выпустили воздушные шары. Вследствие наступившей старости острота чутья у Ласки уже не та.</a:t>
            </a:r>
            <a:endParaRPr kumimoji="0" lang="ru-RU" altLang="ru-RU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2.  Правильное написание предлогов: </a:t>
            </a:r>
            <a:r>
              <a:rPr kumimoji="0" lang="ru-RU" altLang="ru-RU" sz="3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в заключение, вследствие.</a:t>
            </a:r>
            <a:endParaRPr kumimoji="0" lang="ru-RU" altLang="ru-RU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397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1391D34-E479-4E11-8D24-D58F4D119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0460" y="315860"/>
            <a:ext cx="8679246" cy="60791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94021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443ED3B-CE62-411F-A74D-1D2EA8DDB4A3}"/>
              </a:ext>
            </a:extLst>
          </p:cNvPr>
          <p:cNvSpPr txBox="1"/>
          <p:nvPr/>
        </p:nvSpPr>
        <p:spPr>
          <a:xfrm>
            <a:off x="614855" y="653277"/>
            <a:ext cx="11214537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Упражнение 1</a:t>
            </a:r>
            <a:endParaRPr lang="ru-RU" sz="2800" dirty="0">
              <a:latin typeface="Georgia" panose="02040502050405020303" pitchFamily="18" charset="0"/>
            </a:endParaRPr>
          </a:p>
          <a:p>
            <a:r>
              <a:rPr lang="ru-RU" sz="2800" dirty="0">
                <a:latin typeface="Georgia" panose="02040502050405020303" pitchFamily="18" charset="0"/>
              </a:rPr>
              <a:t> </a:t>
            </a:r>
            <a:r>
              <a:rPr lang="ru-RU" sz="2800" b="1" i="1" dirty="0">
                <a:latin typeface="Georgia" panose="02040502050405020303" pitchFamily="18" charset="0"/>
              </a:rPr>
              <a:t>Выпишите предлоги. Укажите часть речи других слов.</a:t>
            </a:r>
          </a:p>
          <a:p>
            <a:endParaRPr lang="ru-RU" sz="2800" b="1" dirty="0">
              <a:latin typeface="Georgia" panose="02040502050405020303" pitchFamily="18" charset="0"/>
            </a:endParaRPr>
          </a:p>
          <a:p>
            <a:r>
              <a:rPr lang="ru-RU" sz="2800" dirty="0">
                <a:latin typeface="Georgia" panose="02040502050405020303" pitchFamily="18" charset="0"/>
              </a:rPr>
              <a:t>Где-либо, никто, по-над, любил, бы, если, в, из-за, лишь, вокруг, в</a:t>
            </a:r>
          </a:p>
          <a:p>
            <a:r>
              <a:rPr lang="ru-RU" sz="2800" dirty="0">
                <a:latin typeface="Georgia" panose="02040502050405020303" pitchFamily="18" charset="0"/>
              </a:rPr>
              <a:t>течение, месяц, обернувшись, вверх, тоскливо, не, круглый, столовая, там,</a:t>
            </a:r>
          </a:p>
          <a:p>
            <a:r>
              <a:rPr lang="ru-RU" sz="2800" dirty="0">
                <a:latin typeface="Georgia" panose="02040502050405020303" pitchFamily="18" charset="0"/>
              </a:rPr>
              <a:t>всякий, всячески, по-дружески, один, беж, пальто, я, кружащийся, сделав,</a:t>
            </a:r>
          </a:p>
          <a:p>
            <a:r>
              <a:rPr lang="ru-RU" sz="2800" dirty="0">
                <a:latin typeface="Georgia" panose="02040502050405020303" pitchFamily="18" charset="0"/>
              </a:rPr>
              <a:t>искать, кроме, тоска, морозно, еще, новый, снова, низ, внизу, красиво, пел,</a:t>
            </a:r>
          </a:p>
          <a:p>
            <a:r>
              <a:rPr lang="ru-RU" sz="2800" dirty="0">
                <a:latin typeface="Georgia" panose="02040502050405020303" pitchFamily="18" charset="0"/>
              </a:rPr>
              <a:t>быть, но, до, про, вследствие, да.</a:t>
            </a:r>
          </a:p>
        </p:txBody>
      </p:sp>
    </p:spTree>
    <p:extLst>
      <p:ext uri="{BB962C8B-B14F-4D97-AF65-F5344CB8AC3E}">
        <p14:creationId xmlns:p14="http://schemas.microsoft.com/office/powerpoint/2010/main" val="264313143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753</Words>
  <Application>Microsoft Office PowerPoint</Application>
  <PresentationFormat>Широкоэкранный</PresentationFormat>
  <Paragraphs>65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Georgia</vt:lpstr>
      <vt:lpstr>Тема Office</vt:lpstr>
      <vt:lpstr>Простые и составные предлоги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Простые и составные предлоги</dc:title>
  <dc:creator>Admin</dc:creator>
  <cp:lastModifiedBy>Admin</cp:lastModifiedBy>
  <cp:revision>5</cp:revision>
  <dcterms:created xsi:type="dcterms:W3CDTF">2025-03-02T16:04:29Z</dcterms:created>
  <dcterms:modified xsi:type="dcterms:W3CDTF">2025-03-02T16:58:34Z</dcterms:modified>
</cp:coreProperties>
</file>