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35" r:id="rId2"/>
    <p:sldId id="316" r:id="rId3"/>
    <p:sldId id="346" r:id="rId4"/>
    <p:sldId id="285" r:id="rId5"/>
    <p:sldId id="347" r:id="rId6"/>
    <p:sldId id="336" r:id="rId7"/>
    <p:sldId id="286" r:id="rId8"/>
    <p:sldId id="360" r:id="rId9"/>
    <p:sldId id="361" r:id="rId10"/>
    <p:sldId id="317" r:id="rId11"/>
    <p:sldId id="337" r:id="rId12"/>
    <p:sldId id="349" r:id="rId13"/>
    <p:sldId id="352" r:id="rId14"/>
    <p:sldId id="348" r:id="rId15"/>
    <p:sldId id="350" r:id="rId16"/>
    <p:sldId id="357" r:id="rId17"/>
    <p:sldId id="358" r:id="rId18"/>
    <p:sldId id="364" r:id="rId19"/>
    <p:sldId id="359" r:id="rId20"/>
    <p:sldId id="351" r:id="rId21"/>
    <p:sldId id="353" r:id="rId22"/>
    <p:sldId id="354" r:id="rId23"/>
    <p:sldId id="355" r:id="rId24"/>
    <p:sldId id="356" r:id="rId25"/>
    <p:sldId id="362" r:id="rId26"/>
    <p:sldId id="363" r:id="rId27"/>
    <p:sldId id="338" r:id="rId28"/>
    <p:sldId id="339" r:id="rId29"/>
    <p:sldId id="340" r:id="rId30"/>
    <p:sldId id="341" r:id="rId31"/>
    <p:sldId id="344" r:id="rId32"/>
    <p:sldId id="345" r:id="rId33"/>
    <p:sldId id="332" r:id="rId34"/>
    <p:sldId id="322" r:id="rId35"/>
    <p:sldId id="365" r:id="rId36"/>
    <p:sldId id="366" r:id="rId37"/>
    <p:sldId id="367" r:id="rId38"/>
    <p:sldId id="342" r:id="rId39"/>
    <p:sldId id="267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B6E816"/>
    <a:srgbClr val="F1F9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2592" y="-8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8EBE8-0943-488E-9E6E-0A37B31D4285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E8E69B-9DBB-4443-AFAD-3DC5BF6F62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680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869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70" name="CustomShape 3"/>
          <p:cNvSpPr/>
          <p:nvPr/>
        </p:nvSpPr>
        <p:spPr>
          <a:xfrm>
            <a:off x="3884760" y="8685360"/>
            <a:ext cx="2971800" cy="457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/>
          <a:lstStyle/>
          <a:p>
            <a:pPr algn="r">
              <a:lnSpc>
                <a:spcPct val="100000"/>
              </a:lnSpc>
            </a:pPr>
            <a:fld id="{13DA3926-3C6D-417C-8043-E8EAF03B71C7}" type="slidenum">
              <a:rPr lang="ru-RU" sz="1200" b="0" strike="noStrike" spc="-1">
                <a:solidFill>
                  <a:srgbClr val="000000"/>
                </a:solidFill>
                <a:latin typeface="Calibri"/>
              </a:rPr>
              <a:t>4</a:t>
            </a:fld>
            <a:endParaRPr lang="en-US" sz="1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87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73" name="CustomShape 3"/>
          <p:cNvSpPr/>
          <p:nvPr/>
        </p:nvSpPr>
        <p:spPr>
          <a:xfrm>
            <a:off x="3884760" y="8685360"/>
            <a:ext cx="2971800" cy="457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/>
          <a:lstStyle/>
          <a:p>
            <a:pPr algn="r">
              <a:lnSpc>
                <a:spcPct val="100000"/>
              </a:lnSpc>
            </a:pPr>
            <a:fld id="{1029704B-296B-4E53-865D-A8FC6415AAB6}" type="slidenum">
              <a:rPr lang="ru-RU" sz="1200" b="0" strike="noStrike" spc="-1">
                <a:solidFill>
                  <a:srgbClr val="000000"/>
                </a:solidFill>
                <a:latin typeface="Calibri"/>
              </a:rPr>
              <a:t>7</a:t>
            </a:fld>
            <a:endParaRPr lang="en-US" sz="1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392673"/>
      </p:ext>
    </p:extLst>
  </p:cSld>
  <p:clrMapOvr>
    <a:masterClrMapping/>
  </p:clrMapOvr>
  <p:transition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438680"/>
      </p:ext>
    </p:extLst>
  </p:cSld>
  <p:clrMapOvr>
    <a:masterClrMapping/>
  </p:clrMapOvr>
  <p:transition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556241"/>
      </p:ext>
    </p:extLst>
  </p:cSld>
  <p:clrMapOvr>
    <a:masterClrMapping/>
  </p:clrMapOvr>
  <p:transition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726086"/>
      </p:ext>
    </p:extLst>
  </p:cSld>
  <p:clrMapOvr>
    <a:masterClrMapping/>
  </p:clrMapOvr>
  <p:transition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887516"/>
      </p:ext>
    </p:extLst>
  </p:cSld>
  <p:clrMapOvr>
    <a:masterClrMapping/>
  </p:clrMapOvr>
  <p:transition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810307"/>
      </p:ext>
    </p:extLst>
  </p:cSld>
  <p:clrMapOvr>
    <a:masterClrMapping/>
  </p:clrMapOvr>
  <p:transition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80141"/>
      </p:ext>
    </p:extLst>
  </p:cSld>
  <p:clrMapOvr>
    <a:masterClrMapping/>
  </p:clrMapOvr>
  <p:transition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047389"/>
      </p:ext>
    </p:extLst>
  </p:cSld>
  <p:clrMapOvr>
    <a:masterClrMapping/>
  </p:clrMapOvr>
  <p:transition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786031"/>
      </p:ext>
    </p:extLst>
  </p:cSld>
  <p:clrMapOvr>
    <a:masterClrMapping/>
  </p:clrMapOvr>
  <p:transition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23108"/>
      </p:ext>
    </p:extLst>
  </p:cSld>
  <p:clrMapOvr>
    <a:masterClrMapping/>
  </p:clrMapOvr>
  <p:transition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966695"/>
      </p:ext>
    </p:extLst>
  </p:cSld>
  <p:clrMapOvr>
    <a:masterClrMapping/>
  </p:clrMapOvr>
  <p:transition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29A3D-39CB-4C5F-B392-6D55419EE8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A4884-95B6-4EC3-BA63-95160BBF3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029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1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43.png"/><Relationship Id="rId4" Type="http://schemas.openxmlformats.org/officeDocument/2006/relationships/image" Target="../media/image5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136904" cy="3313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ru-RU" b="1" i="1" spc="-1" dirty="0">
                <a:solidFill>
                  <a:srgbClr val="FF0000"/>
                </a:solidFill>
                <a:latin typeface="Bookman Old Style"/>
              </a:rPr>
              <a:t>Приветствую вас </a:t>
            </a:r>
            <a:r>
              <a:rPr lang="ru-RU" dirty="0"/>
              <a:t/>
            </a:r>
            <a:br>
              <a:rPr lang="ru-RU" dirty="0"/>
            </a:br>
            <a:r>
              <a:rPr lang="ru-RU" b="1" i="1" spc="-1" dirty="0">
                <a:solidFill>
                  <a:srgbClr val="FF0000"/>
                </a:solidFill>
                <a:latin typeface="Bookman Old Style"/>
              </a:rPr>
              <a:t>на уроке математики </a:t>
            </a:r>
            <a:r>
              <a:rPr lang="ru-RU" b="1" i="1" spc="-1" dirty="0" smtClean="0">
                <a:solidFill>
                  <a:srgbClr val="FF0000"/>
                </a:solidFill>
                <a:latin typeface="Bookman Old Style"/>
              </a:rPr>
              <a:t>   в 11 классе</a:t>
            </a: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ru-RU" sz="4400" b="1" i="1" spc="-1" dirty="0" smtClean="0">
                <a:solidFill>
                  <a:srgbClr val="FF0000"/>
                </a:solidFill>
                <a:latin typeface="Bookman Old Style"/>
              </a:rPr>
              <a:t>ТЕМА</a:t>
            </a: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ru-RU" sz="2400" b="1" i="1" spc="-1" dirty="0">
                <a:solidFill>
                  <a:srgbClr val="00B050"/>
                </a:solidFill>
                <a:latin typeface="Bookman Old Style"/>
              </a:rPr>
              <a:t>С</a:t>
            </a:r>
            <a:r>
              <a:rPr lang="ru-RU" sz="2400" b="1" i="1" spc="-1" dirty="0" smtClean="0">
                <a:solidFill>
                  <a:srgbClr val="00B050"/>
                </a:solidFill>
                <a:latin typeface="Bookman Old Style"/>
              </a:rPr>
              <a:t>истематизация </a:t>
            </a:r>
            <a:r>
              <a:rPr lang="ru-RU" sz="2400" b="1" i="1" spc="-1" dirty="0">
                <a:solidFill>
                  <a:srgbClr val="00B050"/>
                </a:solidFill>
                <a:latin typeface="Bookman Old Style"/>
              </a:rPr>
              <a:t>знаний  по </a:t>
            </a:r>
            <a:r>
              <a:rPr lang="ru-RU" sz="2400" b="1" i="1" spc="-1" dirty="0" smtClean="0">
                <a:solidFill>
                  <a:srgbClr val="00B050"/>
                </a:solidFill>
                <a:latin typeface="Bookman Old Style"/>
              </a:rPr>
              <a:t>теме</a:t>
            </a: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ru-RU" sz="2400" b="1" i="1" spc="-1" dirty="0" smtClean="0">
                <a:solidFill>
                  <a:srgbClr val="00B050"/>
                </a:solidFill>
                <a:latin typeface="Bookman Old Style"/>
              </a:rPr>
              <a:t>«Применение производной при исследовании функций»</a:t>
            </a: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ru-RU" sz="2400" b="1" i="1" spc="-1" dirty="0" smtClean="0">
                <a:solidFill>
                  <a:srgbClr val="00B050"/>
                </a:solidFill>
                <a:latin typeface="Bookman Old Style"/>
              </a:rPr>
              <a:t> </a:t>
            </a:r>
            <a:r>
              <a:rPr lang="ru-RU" sz="2400" b="1" i="1" spc="-1" dirty="0" smtClean="0">
                <a:solidFill>
                  <a:srgbClr val="00B050"/>
                </a:solidFill>
                <a:latin typeface="Bookman Old Style"/>
              </a:rPr>
              <a:t>Задание </a:t>
            </a:r>
            <a:r>
              <a:rPr lang="ru-RU" sz="2400" b="1" i="1" spc="-1" dirty="0">
                <a:solidFill>
                  <a:srgbClr val="00B050"/>
                </a:solidFill>
                <a:latin typeface="Bookman Old Style"/>
              </a:rPr>
              <a:t>№ </a:t>
            </a:r>
            <a:r>
              <a:rPr lang="ru-RU" sz="2400" b="1" i="1" spc="-1" dirty="0">
                <a:solidFill>
                  <a:srgbClr val="00B050"/>
                </a:solidFill>
                <a:latin typeface="Bookman Old Style"/>
              </a:rPr>
              <a:t>6</a:t>
            </a:r>
            <a:r>
              <a:rPr lang="ru-RU" sz="2400" b="1" i="1" spc="-1" dirty="0" smtClean="0">
                <a:solidFill>
                  <a:srgbClr val="00B050"/>
                </a:solidFill>
                <a:latin typeface="Bookman Old Style"/>
              </a:rPr>
              <a:t>  в  ЕГЭ профиль</a:t>
            </a:r>
            <a:endParaRPr lang="ru-RU" sz="2400" dirty="0">
              <a:solidFill>
                <a:srgbClr val="00B05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13263"/>
            <a:ext cx="2487613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92" y="3789040"/>
            <a:ext cx="3709947" cy="3064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8019189"/>
      </p:ext>
    </p:extLst>
  </p:cSld>
  <p:clrMapOvr>
    <a:masterClrMapping/>
  </p:clrMapOvr>
  <p:transition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3237" y="2492896"/>
            <a:ext cx="8183563" cy="302319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«Если вы хотите научиться плавать, то смело входите в воду, а если хотите научиться решать задачи, то решайте их»</a:t>
            </a:r>
            <a:endParaRPr lang="en-US" dirty="0"/>
          </a:p>
          <a:p>
            <a:pPr algn="just">
              <a:buNone/>
            </a:pPr>
            <a:endParaRPr lang="ru-RU" dirty="0"/>
          </a:p>
          <a:p>
            <a:pPr algn="r">
              <a:buNone/>
            </a:pPr>
            <a:r>
              <a:rPr lang="en-US" dirty="0"/>
              <a:t>    </a:t>
            </a:r>
            <a:r>
              <a:rPr lang="ru-RU" dirty="0"/>
              <a:t>                          Джордж </a:t>
            </a:r>
            <a:r>
              <a:rPr lang="ru-RU" dirty="0" err="1"/>
              <a:t>Полиа</a:t>
            </a:r>
            <a:endParaRPr lang="ru-RU" dirty="0"/>
          </a:p>
          <a:p>
            <a:pPr eaLnBrk="1" hangingPunct="1"/>
            <a:endParaRPr lang="ru-RU" dirty="0" smtClean="0"/>
          </a:p>
        </p:txBody>
      </p:sp>
      <p:pic>
        <p:nvPicPr>
          <p:cNvPr id="4" name="Рисунок 5" descr="http://askino.ucoz.ru/_nw/1/24683305.png"/>
          <p:cNvPicPr/>
          <p:nvPr/>
        </p:nvPicPr>
        <p:blipFill>
          <a:blip r:embed="rId2"/>
          <a:stretch/>
        </p:blipFill>
        <p:spPr>
          <a:xfrm>
            <a:off x="31231" y="5013176"/>
            <a:ext cx="2236513" cy="1844824"/>
          </a:xfrm>
          <a:prstGeom prst="rect">
            <a:avLst/>
          </a:prstGeom>
          <a:ln>
            <a:noFill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rgbClr val="FF0000"/>
                </a:solidFill>
              </a:rPr>
              <a:t>Девиз урока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6"/>
          <p:cNvPicPr/>
          <p:nvPr/>
        </p:nvPicPr>
        <p:blipFill>
          <a:blip r:embed="rId3"/>
          <a:srcRect l="59153" t="56204"/>
          <a:stretch/>
        </p:blipFill>
        <p:spPr>
          <a:xfrm>
            <a:off x="0" y="0"/>
            <a:ext cx="2267744" cy="1628800"/>
          </a:xfrm>
          <a:prstGeom prst="rect">
            <a:avLst/>
          </a:prstGeom>
          <a:ln>
            <a:noFill/>
          </a:ln>
          <a:effectLst>
            <a:outerShdw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5163684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F0066"/>
                </a:solidFill>
              </a:rPr>
              <a:t>Цель работы на </a:t>
            </a:r>
            <a:r>
              <a:rPr lang="ru-RU" b="1" dirty="0" smtClean="0">
                <a:solidFill>
                  <a:srgbClr val="FF0066"/>
                </a:solidFill>
              </a:rPr>
              <a:t>уроке</a:t>
            </a:r>
            <a:endParaRPr lang="ru-RU" b="1" dirty="0">
              <a:solidFill>
                <a:srgbClr val="FF0066"/>
              </a:solidFill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91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CC0000"/>
              </a:buClr>
            </a:pPr>
            <a:r>
              <a:rPr lang="ru-RU" sz="2800" b="1" dirty="0" smtClean="0">
                <a:solidFill>
                  <a:srgbClr val="0033CC"/>
                </a:solidFill>
              </a:rPr>
              <a:t>Обобщить и систематизировать теоретические знания; </a:t>
            </a:r>
            <a:endParaRPr lang="ru-RU" sz="2800" b="1" dirty="0">
              <a:solidFill>
                <a:srgbClr val="0033CC"/>
              </a:solidFill>
            </a:endParaRPr>
          </a:p>
          <a:p>
            <a:pPr>
              <a:lnSpc>
                <a:spcPct val="90000"/>
              </a:lnSpc>
              <a:buClr>
                <a:srgbClr val="CC0000"/>
              </a:buClr>
            </a:pPr>
            <a:r>
              <a:rPr lang="ru-RU" sz="2800" b="1" dirty="0" smtClean="0">
                <a:solidFill>
                  <a:srgbClr val="0033CC"/>
                </a:solidFill>
              </a:rPr>
              <a:t>отработать навык решения различных заданий по этой теме;</a:t>
            </a:r>
            <a:endParaRPr lang="ru-RU" sz="2800" b="1" dirty="0">
              <a:solidFill>
                <a:srgbClr val="0033CC"/>
              </a:solidFill>
            </a:endParaRPr>
          </a:p>
          <a:p>
            <a:pPr>
              <a:lnSpc>
                <a:spcPct val="90000"/>
              </a:lnSpc>
              <a:buClr>
                <a:srgbClr val="CC0000"/>
              </a:buClr>
            </a:pPr>
            <a:r>
              <a:rPr lang="ru-RU" sz="2800" b="1" dirty="0">
                <a:solidFill>
                  <a:srgbClr val="0033CC"/>
                </a:solidFill>
              </a:rPr>
              <a:t>оценить свои знания по </a:t>
            </a:r>
            <a:r>
              <a:rPr lang="ru-RU" sz="2800" b="1" dirty="0" smtClean="0">
                <a:solidFill>
                  <a:srgbClr val="0033CC"/>
                </a:solidFill>
              </a:rPr>
              <a:t>теме,</a:t>
            </a:r>
            <a:r>
              <a:rPr lang="ru-RU" sz="2800" b="1" dirty="0">
                <a:solidFill>
                  <a:srgbClr val="0033CC"/>
                </a:solidFill>
              </a:rPr>
              <a:t> формировать </a:t>
            </a:r>
            <a:r>
              <a:rPr lang="ru-RU" sz="2800" b="1" dirty="0" smtClean="0">
                <a:solidFill>
                  <a:srgbClr val="0033CC"/>
                </a:solidFill>
              </a:rPr>
              <a:t>навыки контроля </a:t>
            </a:r>
            <a:r>
              <a:rPr lang="ru-RU" sz="2800" b="1" dirty="0">
                <a:solidFill>
                  <a:srgbClr val="0033CC"/>
                </a:solidFill>
              </a:rPr>
              <a:t>и самоконтроля</a:t>
            </a:r>
            <a:r>
              <a:rPr lang="ru-RU" sz="2800" b="1" dirty="0" smtClean="0">
                <a:solidFill>
                  <a:srgbClr val="0033CC"/>
                </a:solidFill>
              </a:rPr>
              <a:t>;</a:t>
            </a:r>
            <a:endParaRPr lang="ru-RU" sz="2800" b="1" dirty="0">
              <a:solidFill>
                <a:srgbClr val="0033CC"/>
              </a:solidFill>
            </a:endParaRPr>
          </a:p>
          <a:p>
            <a:pPr>
              <a:lnSpc>
                <a:spcPct val="90000"/>
              </a:lnSpc>
              <a:buClr>
                <a:srgbClr val="CC0000"/>
              </a:buClr>
            </a:pPr>
            <a:r>
              <a:rPr lang="ru-RU" sz="2800" b="1" dirty="0">
                <a:solidFill>
                  <a:srgbClr val="0033CC"/>
                </a:solidFill>
              </a:rPr>
              <a:t>развивать умение работать в группе;</a:t>
            </a:r>
          </a:p>
          <a:p>
            <a:pPr>
              <a:lnSpc>
                <a:spcPct val="90000"/>
              </a:lnSpc>
              <a:buClr>
                <a:srgbClr val="CC0000"/>
              </a:buClr>
            </a:pPr>
            <a:r>
              <a:rPr lang="ru-RU" sz="2800" b="1" dirty="0">
                <a:solidFill>
                  <a:srgbClr val="0033CC"/>
                </a:solidFill>
              </a:rPr>
              <a:t>развивать логическое мышление;</a:t>
            </a:r>
          </a:p>
          <a:p>
            <a:pPr lvl="0">
              <a:lnSpc>
                <a:spcPct val="90000"/>
              </a:lnSpc>
              <a:buClr>
                <a:srgbClr val="CC0000"/>
              </a:buClr>
            </a:pPr>
            <a:r>
              <a:rPr lang="ru-RU" sz="2800" b="1" kern="0" dirty="0">
                <a:solidFill>
                  <a:srgbClr val="FF0000"/>
                </a:solidFill>
              </a:rPr>
              <a:t>Подготовка к успешной сдаче </a:t>
            </a:r>
            <a:r>
              <a:rPr lang="ru-RU" sz="2800" b="1" kern="0" dirty="0" smtClean="0">
                <a:solidFill>
                  <a:srgbClr val="FF0000"/>
                </a:solidFill>
              </a:rPr>
              <a:t>ЕГЭ</a:t>
            </a:r>
            <a:endParaRPr lang="ru-RU" sz="3600" b="1" kern="0" dirty="0">
              <a:solidFill>
                <a:srgbClr val="FF0000"/>
              </a:solidFill>
              <a:latin typeface="Comic Sans MS" pitchFamily="66" charset="0"/>
            </a:endParaRPr>
          </a:p>
          <a:p>
            <a:pPr marL="0" indent="0">
              <a:lnSpc>
                <a:spcPct val="90000"/>
              </a:lnSpc>
              <a:buClr>
                <a:srgbClr val="CC0000"/>
              </a:buClr>
              <a:buNone/>
            </a:pPr>
            <a:endParaRPr lang="ru-RU" sz="2800" b="1" dirty="0">
              <a:solidFill>
                <a:srgbClr val="0033CC"/>
              </a:solidFill>
            </a:endParaRPr>
          </a:p>
        </p:txBody>
      </p:sp>
      <p:pic>
        <p:nvPicPr>
          <p:cNvPr id="72710" name="Picture 6" descr="j030125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029200"/>
            <a:ext cx="1830388" cy="162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728855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Shape 1"/>
          <p:cNvSpPr txBox="1"/>
          <p:nvPr/>
        </p:nvSpPr>
        <p:spPr>
          <a:xfrm>
            <a:off x="5292360" y="420840"/>
            <a:ext cx="3683160" cy="70632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t/>
            </a:r>
            <a:br/>
            <a:r>
              <a:rPr lang="ru-RU" sz="4300" b="1" i="1" strike="noStrike" spc="-1">
                <a:solidFill>
                  <a:srgbClr val="000000"/>
                </a:solidFill>
                <a:latin typeface="Bookman Old Style"/>
              </a:rPr>
              <a:t> </a:t>
            </a:r>
            <a:endParaRPr lang="en-US" sz="43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CustomShape 2"/>
          <p:cNvSpPr/>
          <p:nvPr/>
        </p:nvSpPr>
        <p:spPr>
          <a:xfrm>
            <a:off x="54000" y="830160"/>
            <a:ext cx="9036000" cy="584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ctr">
              <a:lnSpc>
                <a:spcPct val="115000"/>
              </a:lnSpc>
              <a:spcAft>
                <a:spcPts val="785"/>
              </a:spcAft>
            </a:pPr>
            <a:r>
              <a:rPr lang="ru-RU" sz="2800" b="1" i="1" strike="noStrike" spc="-1">
                <a:solidFill>
                  <a:srgbClr val="000000"/>
                </a:solidFill>
                <a:latin typeface="Bookman Old Style"/>
                <a:ea typeface="Times New Roman"/>
              </a:rPr>
              <a:t>    </a:t>
            </a: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9" name="Picture 2" descr="https://dl.backbook.me/full/9b36233402.jpg"/>
          <p:cNvPicPr/>
          <p:nvPr/>
        </p:nvPicPr>
        <p:blipFill>
          <a:blip r:embed="rId3"/>
          <a:stretch/>
        </p:blipFill>
        <p:spPr>
          <a:xfrm>
            <a:off x="1619280" y="830160"/>
            <a:ext cx="5905440" cy="4830840"/>
          </a:xfrm>
          <a:prstGeom prst="rect">
            <a:avLst/>
          </a:prstGeom>
          <a:ln>
            <a:noFill/>
          </a:ln>
        </p:spPr>
      </p:pic>
      <p:sp>
        <p:nvSpPr>
          <p:cNvPr id="70" name="CustomShape 3"/>
          <p:cNvSpPr/>
          <p:nvPr/>
        </p:nvSpPr>
        <p:spPr>
          <a:xfrm>
            <a:off x="1335240" y="4319640"/>
            <a:ext cx="6227640" cy="1773360"/>
          </a:xfrm>
          <a:prstGeom prst="ellipse">
            <a:avLst/>
          </a:prstGeom>
          <a:solidFill>
            <a:srgbClr val="CCFF66"/>
          </a:solidFill>
          <a:ln w="25560">
            <a:solidFill>
              <a:srgbClr val="385D8A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3200" b="1" i="1" strike="noStrike" spc="-1" dirty="0">
                <a:solidFill>
                  <a:srgbClr val="FF0000"/>
                </a:solidFill>
                <a:latin typeface="Bookman Old Style"/>
              </a:rPr>
              <a:t>Экспресс-опрос по теории</a:t>
            </a:r>
            <a:endParaRPr lang="en-US" sz="3200" b="0" strike="noStrike" spc="-1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2792523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ом\Desktop\11 класс\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63888" cy="322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Дом\Desktop\11 класс\img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20808"/>
            <a:ext cx="5580113" cy="287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Дом\Desktop\11 класс\img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225074"/>
            <a:ext cx="3347863" cy="36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3293604" y="2855742"/>
                <a:ext cx="6120680" cy="43402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rgbClr val="FF0000"/>
                    </a:solidFill>
                  </a:rPr>
                  <a:t>      </a:t>
                </a:r>
                <a:r>
                  <a:rPr lang="ru-RU" b="1" dirty="0" smtClean="0">
                    <a:solidFill>
                      <a:srgbClr val="7030A0"/>
                    </a:solidFill>
                  </a:rPr>
                  <a:t>ПАМЯТКА</a:t>
                </a:r>
              </a:p>
              <a:p>
                <a:r>
                  <a:rPr lang="en-US" dirty="0" err="1" smtClean="0">
                    <a:solidFill>
                      <a:srgbClr val="FF0000"/>
                    </a:solidFill>
                  </a:rPr>
                  <a:t>tg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 a</a:t>
                </a:r>
                <a:r>
                  <a:rPr lang="ru-RU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вертикаль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горизонталь</m:t>
                        </m:r>
                      </m:den>
                    </m:f>
                  </m:oMath>
                </a14:m>
                <a:r>
                  <a:rPr lang="en-US" dirty="0" smtClean="0">
                    <a:solidFill>
                      <a:srgbClr val="FF0000"/>
                    </a:solidFill>
                  </a:rPr>
                  <a:t>  </a:t>
                </a:r>
                <a:r>
                  <a:rPr lang="ru-RU" dirty="0" smtClean="0">
                    <a:solidFill>
                      <a:srgbClr val="FF0000"/>
                    </a:solidFill>
                  </a:rPr>
                  <a:t> </a:t>
                </a:r>
                <a:r>
                  <a:rPr lang="ru-RU" b="1" dirty="0" smtClean="0">
                    <a:solidFill>
                      <a:srgbClr val="FF0000"/>
                    </a:solidFill>
                  </a:rPr>
                  <a:t>знак</a:t>
                </a:r>
                <a:r>
                  <a:rPr lang="ru-RU" dirty="0" smtClean="0">
                    <a:solidFill>
                      <a:srgbClr val="FF0000"/>
                    </a:solidFill>
                  </a:rPr>
                  <a:t> </a:t>
                </a:r>
                <a:r>
                  <a:rPr lang="ru-RU" dirty="0" smtClean="0"/>
                  <a:t>с учетом</a:t>
                </a:r>
                <a:r>
                  <a:rPr lang="en-US" dirty="0" smtClean="0"/>
                  <a:t> </a:t>
                </a:r>
                <a:r>
                  <a:rPr lang="ru-RU" dirty="0" smtClean="0"/>
                  <a:t> возрастания или убывания</a:t>
                </a:r>
              </a:p>
              <a:p>
                <a:pPr algn="ctr"/>
                <a:r>
                  <a:rPr lang="ru-RU" b="1" u="sng" dirty="0">
                    <a:solidFill>
                      <a:srgbClr val="00B050"/>
                    </a:solidFill>
                  </a:rPr>
                  <a:t> </a:t>
                </a:r>
                <a:r>
                  <a:rPr lang="ru-RU" b="1" u="sng" dirty="0" smtClean="0">
                    <a:solidFill>
                      <a:srgbClr val="0070C0"/>
                    </a:solidFill>
                  </a:rPr>
                  <a:t>график функции</a:t>
                </a:r>
              </a:p>
              <a:p>
                <a:r>
                  <a:rPr lang="ru-RU" b="1" dirty="0" smtClean="0">
                    <a:solidFill>
                      <a:srgbClr val="00B050"/>
                    </a:solidFill>
                  </a:rPr>
                  <a:t>    Вверх= </a:t>
                </a:r>
                <a:r>
                  <a:rPr lang="ru-RU" b="1" dirty="0" err="1" smtClean="0">
                    <a:solidFill>
                      <a:srgbClr val="00B050"/>
                    </a:solidFill>
                  </a:rPr>
                  <a:t>функц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 возраст = </a:t>
                </a:r>
                <a:r>
                  <a:rPr lang="ru-RU" b="1" dirty="0" err="1" smtClean="0">
                    <a:solidFill>
                      <a:srgbClr val="7030A0"/>
                    </a:solidFill>
                  </a:rPr>
                  <a:t>производ</a:t>
                </a:r>
                <a:r>
                  <a:rPr lang="ru-RU" b="1" dirty="0" smtClean="0">
                    <a:solidFill>
                      <a:srgbClr val="7030A0"/>
                    </a:solidFill>
                  </a:rPr>
                  <a:t> +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  =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tg</a:t>
                </a:r>
                <a:r>
                  <a:rPr lang="en-US" dirty="0">
                    <a:solidFill>
                      <a:srgbClr val="FF0000"/>
                    </a:solidFill>
                  </a:rPr>
                  <a:t> a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 </a:t>
                </a:r>
                <a:r>
                  <a:rPr lang="ru-RU" b="1" dirty="0" err="1" smtClean="0">
                    <a:solidFill>
                      <a:srgbClr val="FF0000"/>
                    </a:solidFill>
                  </a:rPr>
                  <a:t>полож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 =                                                                                            </a:t>
                </a:r>
                <a:r>
                  <a:rPr lang="ru-RU" b="1" dirty="0" smtClean="0">
                    <a:solidFill>
                      <a:srgbClr val="002060"/>
                    </a:solidFill>
                  </a:rPr>
                  <a:t>угол      острый</a:t>
                </a:r>
              </a:p>
              <a:p>
                <a:r>
                  <a:rPr lang="ru-RU" b="1" dirty="0" smtClean="0">
                    <a:solidFill>
                      <a:srgbClr val="00B050"/>
                    </a:solidFill>
                  </a:rPr>
                  <a:t>    Вниз  = </a:t>
                </a:r>
                <a:r>
                  <a:rPr lang="ru-RU" b="1" dirty="0" err="1">
                    <a:solidFill>
                      <a:srgbClr val="00B050"/>
                    </a:solidFill>
                  </a:rPr>
                  <a:t>функц</a:t>
                </a:r>
                <a:r>
                  <a:rPr lang="ru-RU" b="1" dirty="0">
                    <a:solidFill>
                      <a:srgbClr val="00B050"/>
                    </a:solidFill>
                  </a:rPr>
                  <a:t> 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убывает = </a:t>
                </a:r>
                <a:r>
                  <a:rPr lang="ru-RU" b="1" dirty="0" err="1" smtClean="0">
                    <a:solidFill>
                      <a:srgbClr val="7030A0"/>
                    </a:solidFill>
                  </a:rPr>
                  <a:t>производ</a:t>
                </a:r>
                <a:r>
                  <a:rPr lang="ru-RU" b="1" dirty="0" smtClean="0">
                    <a:solidFill>
                      <a:srgbClr val="7030A0"/>
                    </a:solidFill>
                  </a:rPr>
                  <a:t> -  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=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tg</a:t>
                </a:r>
                <a:r>
                  <a:rPr lang="en-US" dirty="0">
                    <a:solidFill>
                      <a:srgbClr val="FF0000"/>
                    </a:solidFill>
                  </a:rPr>
                  <a:t> a</a:t>
                </a:r>
                <a:r>
                  <a:rPr lang="ru-RU" b="1" dirty="0">
                    <a:solidFill>
                      <a:srgbClr val="00B050"/>
                    </a:solidFill>
                  </a:rPr>
                  <a:t> </a:t>
                </a:r>
                <a:r>
                  <a:rPr lang="ru-RU" b="1" dirty="0" err="1" smtClean="0">
                    <a:solidFill>
                      <a:srgbClr val="FF0000"/>
                    </a:solidFill>
                  </a:rPr>
                  <a:t>отриц</a:t>
                </a:r>
                <a:r>
                  <a:rPr lang="ru-RU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=            </a:t>
                </a:r>
                <a:r>
                  <a:rPr lang="ru-RU" b="1" dirty="0" smtClean="0">
                    <a:solidFill>
                      <a:srgbClr val="002060"/>
                    </a:solidFill>
                  </a:rPr>
                  <a:t>угол тупой</a:t>
                </a:r>
                <a:endParaRPr lang="ru-RU" b="1" dirty="0">
                  <a:solidFill>
                    <a:srgbClr val="002060"/>
                  </a:solidFill>
                </a:endParaRPr>
              </a:p>
              <a:p>
                <a:r>
                  <a:rPr lang="ru-RU" b="1" dirty="0" smtClean="0">
                    <a:solidFill>
                      <a:srgbClr val="00B050"/>
                    </a:solidFill>
                  </a:rPr>
                  <a:t>        = т экстр = </a:t>
                </a:r>
                <a:r>
                  <a:rPr lang="ru-RU" b="1" dirty="0" err="1" smtClean="0">
                    <a:solidFill>
                      <a:srgbClr val="7030A0"/>
                    </a:solidFill>
                  </a:rPr>
                  <a:t>производ</a:t>
                </a:r>
                <a:r>
                  <a:rPr lang="ru-RU" b="1" dirty="0" smtClean="0">
                    <a:solidFill>
                      <a:srgbClr val="7030A0"/>
                    </a:solidFill>
                  </a:rPr>
                  <a:t> = 0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= </a:t>
                </a:r>
                <a:r>
                  <a:rPr lang="en-US" dirty="0" err="1">
                    <a:solidFill>
                      <a:srgbClr val="FF0000"/>
                    </a:solidFill>
                  </a:rPr>
                  <a:t>tg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a</a:t>
                </a:r>
                <a:r>
                  <a:rPr lang="ru-RU" dirty="0" smtClean="0">
                    <a:solidFill>
                      <a:srgbClr val="FF0000"/>
                    </a:solidFill>
                  </a:rPr>
                  <a:t>=0 </a:t>
                </a:r>
                <a:r>
                  <a:rPr lang="ru-RU" dirty="0" smtClean="0">
                    <a:solidFill>
                      <a:srgbClr val="00B050"/>
                    </a:solidFill>
                  </a:rPr>
                  <a:t>=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угол =0 </a:t>
                </a:r>
                <a:r>
                  <a:rPr lang="ru-RU" dirty="0" smtClean="0">
                    <a:solidFill>
                      <a:srgbClr val="00B050"/>
                    </a:solidFill>
                  </a:rPr>
                  <a:t>= </a:t>
                </a:r>
                <a:r>
                  <a:rPr lang="ru-RU" b="1" dirty="0" err="1" smtClean="0">
                    <a:solidFill>
                      <a:srgbClr val="002060"/>
                    </a:solidFill>
                  </a:rPr>
                  <a:t>касат</a:t>
                </a:r>
                <a:r>
                  <a:rPr lang="ru-RU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ru-RU" b="1" dirty="0" err="1" smtClean="0">
                    <a:solidFill>
                      <a:srgbClr val="002060"/>
                    </a:solidFill>
                  </a:rPr>
                  <a:t>парал</a:t>
                </a:r>
                <a:r>
                  <a:rPr lang="ru-RU" b="1" dirty="0" smtClean="0">
                    <a:solidFill>
                      <a:srgbClr val="002060"/>
                    </a:solidFill>
                  </a:rPr>
                  <a:t> оси ОХ и любой прямой</a:t>
                </a:r>
                <a:r>
                  <a:rPr lang="ru-RU" dirty="0" smtClean="0">
                    <a:solidFill>
                      <a:srgbClr val="FF0000"/>
                    </a:solidFill>
                  </a:rPr>
                  <a:t> у=</a:t>
                </a:r>
                <a:r>
                  <a:rPr lang="en-US" dirty="0" err="1" smtClean="0">
                    <a:solidFill>
                      <a:srgbClr val="FF0000"/>
                    </a:solidFill>
                  </a:rPr>
                  <a:t>const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 </a:t>
                </a:r>
                <a:r>
                  <a:rPr lang="ru-RU" dirty="0" smtClean="0">
                    <a:solidFill>
                      <a:srgbClr val="FF0000"/>
                    </a:solidFill>
                  </a:rPr>
                  <a:t>(число)</a:t>
                </a:r>
                <a:endParaRPr lang="ru-RU" b="1" dirty="0">
                  <a:solidFill>
                    <a:srgbClr val="FF0000"/>
                  </a:solidFill>
                </a:endParaRPr>
              </a:p>
              <a:p>
                <a:pPr algn="ctr"/>
                <a:r>
                  <a:rPr lang="ru-RU" b="1" u="sng" dirty="0">
                    <a:solidFill>
                      <a:srgbClr val="00B050"/>
                    </a:solidFill>
                  </a:rPr>
                  <a:t> </a:t>
                </a:r>
                <a:r>
                  <a:rPr lang="ru-RU" b="1" u="sng" dirty="0">
                    <a:solidFill>
                      <a:srgbClr val="0070C0"/>
                    </a:solidFill>
                  </a:rPr>
                  <a:t>график </a:t>
                </a:r>
                <a:r>
                  <a:rPr lang="ru-RU" b="1" u="sng" dirty="0" smtClean="0">
                    <a:solidFill>
                      <a:srgbClr val="0070C0"/>
                    </a:solidFill>
                  </a:rPr>
                  <a:t>производной</a:t>
                </a:r>
              </a:p>
              <a:p>
                <a:r>
                  <a:rPr lang="ru-RU" b="1" dirty="0" smtClean="0">
                    <a:solidFill>
                      <a:srgbClr val="7030A0"/>
                    </a:solidFill>
                  </a:rPr>
                  <a:t>Над осью ОХ  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- промежутки возрастания</a:t>
                </a:r>
              </a:p>
              <a:p>
                <a:r>
                  <a:rPr lang="ru-RU" b="1" dirty="0" smtClean="0">
                    <a:solidFill>
                      <a:srgbClr val="7030A0"/>
                    </a:solidFill>
                  </a:rPr>
                  <a:t>Под осью ОХ 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– промежутки убывания</a:t>
                </a:r>
              </a:p>
              <a:p>
                <a:r>
                  <a:rPr lang="ru-RU" b="1" dirty="0" smtClean="0">
                    <a:solidFill>
                      <a:srgbClr val="7030A0"/>
                    </a:solidFill>
                  </a:rPr>
                  <a:t>На оси ОХ </a:t>
                </a:r>
                <a:r>
                  <a:rPr lang="ru-RU" b="1" dirty="0" smtClean="0">
                    <a:solidFill>
                      <a:srgbClr val="00B050"/>
                    </a:solidFill>
                  </a:rPr>
                  <a:t>– точки экстремума (т мин , т макс зависит от      смены знака в точке)</a:t>
                </a:r>
                <a:endParaRPr lang="ru-RU" b="1" dirty="0">
                  <a:solidFill>
                    <a:srgbClr val="00B050"/>
                  </a:solidFill>
                </a:endParaRPr>
              </a:p>
              <a:p>
                <a:endParaRPr lang="ru-RU" sz="1600" b="1" dirty="0" smtClean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3604" y="2855742"/>
                <a:ext cx="6120680" cy="4340291"/>
              </a:xfrm>
              <a:prstGeom prst="rect">
                <a:avLst/>
              </a:prstGeom>
              <a:blipFill rotWithShape="1">
                <a:blip r:embed="rId5"/>
                <a:stretch>
                  <a:fillRect l="-797" t="-702" r="-6772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Стрелка вверх 5"/>
          <p:cNvSpPr/>
          <p:nvPr/>
        </p:nvSpPr>
        <p:spPr>
          <a:xfrm rot="1543824">
            <a:off x="3490923" y="3766521"/>
            <a:ext cx="45719" cy="26889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3419861" y="4365104"/>
            <a:ext cx="73269" cy="2780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ыгнутая вниз стрелка 7"/>
          <p:cNvSpPr/>
          <p:nvPr/>
        </p:nvSpPr>
        <p:spPr>
          <a:xfrm>
            <a:off x="3314995" y="5022778"/>
            <a:ext cx="196026" cy="21424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>
            <a:off x="3563888" y="5022778"/>
            <a:ext cx="216024" cy="2142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665884"/>
      </p:ext>
    </p:extLst>
  </p:cSld>
  <p:clrMapOvr>
    <a:masterClrMapping/>
  </p:clrMapOvr>
  <p:transition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30626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Проверка домашнего задания </a:t>
            </a:r>
            <a:br>
              <a:rPr lang="ru-RU" sz="5400" b="1" dirty="0" smtClean="0">
                <a:solidFill>
                  <a:srgbClr val="00B050"/>
                </a:solidFill>
              </a:rPr>
            </a:br>
            <a:r>
              <a:rPr lang="ru-RU" sz="5400" b="1" dirty="0" smtClean="0">
                <a:solidFill>
                  <a:srgbClr val="00B050"/>
                </a:solidFill>
              </a:rPr>
              <a:t/>
            </a:r>
            <a:br>
              <a:rPr lang="ru-RU" sz="5400" b="1" dirty="0" smtClean="0">
                <a:solidFill>
                  <a:srgbClr val="00B050"/>
                </a:solidFill>
              </a:rPr>
            </a:br>
            <a:r>
              <a:rPr lang="ru-RU" sz="5400" b="1" dirty="0" smtClean="0">
                <a:solidFill>
                  <a:srgbClr val="FF0000"/>
                </a:solidFill>
              </a:rPr>
              <a:t>«ХОЧУ    СПРОСИТЬ…»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649347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CustomShape 1"/>
          <p:cNvSpPr/>
          <p:nvPr/>
        </p:nvSpPr>
        <p:spPr>
          <a:xfrm>
            <a:off x="5364000" y="0"/>
            <a:ext cx="3780000" cy="70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>
              <a:lnSpc>
                <a:spcPct val="100000"/>
              </a:lnSpc>
            </a:pPr>
            <a:r>
              <a:rPr lang="ru-RU" sz="4000" b="1" i="1" strike="noStrike" spc="-1">
                <a:solidFill>
                  <a:srgbClr val="00B050"/>
                </a:solidFill>
                <a:latin typeface="Bookman Old Style"/>
                <a:ea typeface="Arial"/>
              </a:rPr>
              <a:t>  </a:t>
            </a:r>
            <a:endParaRPr lang="en-US" sz="4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Рисунок 5" descr="http://askino.ucoz.ru/_nw/1/24683305.png"/>
          <p:cNvPicPr/>
          <p:nvPr/>
        </p:nvPicPr>
        <p:blipFill>
          <a:blip r:embed="rId3"/>
          <a:stretch/>
        </p:blipFill>
        <p:spPr>
          <a:xfrm>
            <a:off x="163400" y="5301208"/>
            <a:ext cx="2896432" cy="1556792"/>
          </a:xfrm>
          <a:prstGeom prst="rect">
            <a:avLst/>
          </a:prstGeom>
          <a:ln>
            <a:noFill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273252"/>
            <a:ext cx="3564645" cy="2556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476672"/>
            <a:ext cx="87129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</a:rPr>
              <a:t>ТЕМАТИКА   ЗАДАНИЯ  №6</a:t>
            </a:r>
          </a:p>
          <a:p>
            <a:pPr fontAlgn="ctr"/>
            <a:r>
              <a:rPr lang="ru-RU" sz="3600" b="1" dirty="0" smtClean="0"/>
              <a:t>1) </a:t>
            </a:r>
            <a:r>
              <a:rPr lang="ru-RU" sz="3600" b="1" dirty="0" smtClean="0">
                <a:solidFill>
                  <a:srgbClr val="7030A0"/>
                </a:solidFill>
              </a:rPr>
              <a:t>Физический </a:t>
            </a:r>
            <a:r>
              <a:rPr lang="ru-RU" sz="3600" b="1" dirty="0">
                <a:solidFill>
                  <a:srgbClr val="7030A0"/>
                </a:solidFill>
              </a:rPr>
              <a:t>смысл производной</a:t>
            </a:r>
          </a:p>
          <a:p>
            <a:pPr fontAlgn="ctr"/>
            <a:r>
              <a:rPr lang="ru-RU" sz="3600" b="1" dirty="0" smtClean="0"/>
              <a:t>2) </a:t>
            </a:r>
            <a:r>
              <a:rPr lang="ru-RU" sz="3600" b="1" dirty="0" smtClean="0">
                <a:solidFill>
                  <a:srgbClr val="7030A0"/>
                </a:solidFill>
              </a:rPr>
              <a:t>Геометрический </a:t>
            </a:r>
            <a:r>
              <a:rPr lang="ru-RU" sz="3600" b="1" dirty="0">
                <a:solidFill>
                  <a:srgbClr val="7030A0"/>
                </a:solidFill>
              </a:rPr>
              <a:t>смысл производной, касательная</a:t>
            </a:r>
          </a:p>
          <a:p>
            <a:r>
              <a:rPr lang="ru-RU" sz="3600" b="1" dirty="0" smtClean="0"/>
              <a:t>3) </a:t>
            </a:r>
            <a:r>
              <a:rPr lang="ru-RU" sz="3600" b="1" dirty="0" smtClean="0">
                <a:solidFill>
                  <a:srgbClr val="7030A0"/>
                </a:solidFill>
              </a:rPr>
              <a:t>Применение </a:t>
            </a:r>
            <a:r>
              <a:rPr lang="ru-RU" sz="3600" b="1" dirty="0">
                <a:solidFill>
                  <a:srgbClr val="7030A0"/>
                </a:solidFill>
              </a:rPr>
              <a:t>производной к </a:t>
            </a:r>
            <a:r>
              <a:rPr lang="ru-RU" sz="3600" b="1" dirty="0" smtClean="0">
                <a:solidFill>
                  <a:srgbClr val="7030A0"/>
                </a:solidFill>
              </a:rPr>
              <a:t>исследованию функций</a:t>
            </a:r>
          </a:p>
          <a:p>
            <a:r>
              <a:rPr lang="ru-RU" sz="3600" b="1" dirty="0" smtClean="0"/>
              <a:t>4) </a:t>
            </a:r>
            <a:r>
              <a:rPr lang="ru-RU" sz="3600" b="1" dirty="0" smtClean="0">
                <a:solidFill>
                  <a:srgbClr val="7030A0"/>
                </a:solidFill>
              </a:rPr>
              <a:t>Первообразная</a:t>
            </a:r>
            <a:endParaRPr lang="ru-RU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901868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>
                <a:solidFill>
                  <a:srgbClr val="FF0066"/>
                </a:solidFill>
              </a:rPr>
              <a:t>Определите по вид критической точки</a:t>
            </a:r>
            <a:br>
              <a:rPr lang="ru-RU" sz="3600">
                <a:solidFill>
                  <a:srgbClr val="FF0066"/>
                </a:solidFill>
              </a:rPr>
            </a:br>
            <a:r>
              <a:rPr lang="ru-RU" sz="1400" i="1">
                <a:solidFill>
                  <a:schemeClr val="bg2"/>
                </a:solidFill>
              </a:rPr>
              <a:t>на рисунках указаны знаки производной функции</a:t>
            </a:r>
            <a:r>
              <a:rPr lang="ru-RU" sz="1400">
                <a:solidFill>
                  <a:srgbClr val="FF0066"/>
                </a:solidFill>
              </a:rPr>
              <a:t>                   </a:t>
            </a:r>
            <a:r>
              <a:rPr lang="ru-RU" sz="2400">
                <a:solidFill>
                  <a:schemeClr val="bg2"/>
                </a:solidFill>
              </a:rPr>
              <a:t>(задание № 3)</a:t>
            </a: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981200"/>
            <a:ext cx="8839200" cy="4419600"/>
          </a:xfrm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ru-RU" b="1"/>
              <a:t>         +                  -</a:t>
            </a:r>
            <a:endParaRPr lang="en-US" b="1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>
            <a:off x="1143000" y="2667000"/>
            <a:ext cx="34290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63" name="Rectangle 11"/>
          <p:cNvSpPr>
            <a:spLocks noChangeArrowheads="1"/>
          </p:cNvSpPr>
          <p:nvPr/>
        </p:nvSpPr>
        <p:spPr bwMode="auto">
          <a:xfrm>
            <a:off x="2600325" y="2782888"/>
            <a:ext cx="455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000" b="1"/>
              <a:t>Х</a:t>
            </a:r>
            <a:r>
              <a:rPr lang="en-US" sz="2000" b="1"/>
              <a:t>°</a:t>
            </a:r>
            <a:endParaRPr lang="ru-RU" sz="2000" b="1"/>
          </a:p>
        </p:txBody>
      </p:sp>
      <p:sp>
        <p:nvSpPr>
          <p:cNvPr id="74764" name="Line 12"/>
          <p:cNvSpPr>
            <a:spLocks noChangeShapeType="1"/>
          </p:cNvSpPr>
          <p:nvPr/>
        </p:nvSpPr>
        <p:spPr bwMode="auto">
          <a:xfrm>
            <a:off x="2743200" y="2590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66" name="Line 14"/>
          <p:cNvSpPr>
            <a:spLocks noChangeShapeType="1"/>
          </p:cNvSpPr>
          <p:nvPr/>
        </p:nvSpPr>
        <p:spPr bwMode="auto">
          <a:xfrm>
            <a:off x="4724400" y="3200400"/>
            <a:ext cx="3429000" cy="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>
            <a:off x="914400" y="3810000"/>
            <a:ext cx="342900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>
            <a:off x="3581400" y="4572000"/>
            <a:ext cx="3429000" cy="0"/>
          </a:xfrm>
          <a:prstGeom prst="line">
            <a:avLst/>
          </a:prstGeom>
          <a:noFill/>
          <a:ln w="38100">
            <a:solidFill>
              <a:srgbClr val="FF99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69" name="Line 17"/>
          <p:cNvSpPr>
            <a:spLocks noChangeShapeType="1"/>
          </p:cNvSpPr>
          <p:nvPr/>
        </p:nvSpPr>
        <p:spPr bwMode="auto">
          <a:xfrm>
            <a:off x="990600" y="5334000"/>
            <a:ext cx="3429000" cy="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71" name="Line 19"/>
          <p:cNvSpPr>
            <a:spLocks noChangeShapeType="1"/>
          </p:cNvSpPr>
          <p:nvPr/>
        </p:nvSpPr>
        <p:spPr bwMode="auto">
          <a:xfrm>
            <a:off x="2667000" y="5257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72" name="Line 20"/>
          <p:cNvSpPr>
            <a:spLocks noChangeShapeType="1"/>
          </p:cNvSpPr>
          <p:nvPr/>
        </p:nvSpPr>
        <p:spPr bwMode="auto">
          <a:xfrm>
            <a:off x="5334000" y="4495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73" name="Line 21"/>
          <p:cNvSpPr>
            <a:spLocks noChangeShapeType="1"/>
          </p:cNvSpPr>
          <p:nvPr/>
        </p:nvSpPr>
        <p:spPr bwMode="auto">
          <a:xfrm>
            <a:off x="2590800" y="3733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74" name="Line 22"/>
          <p:cNvSpPr>
            <a:spLocks noChangeShapeType="1"/>
          </p:cNvSpPr>
          <p:nvPr/>
        </p:nvSpPr>
        <p:spPr bwMode="auto">
          <a:xfrm>
            <a:off x="6324600" y="3124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76" name="Rectangle 24"/>
          <p:cNvSpPr>
            <a:spLocks noChangeArrowheads="1"/>
          </p:cNvSpPr>
          <p:nvPr/>
        </p:nvSpPr>
        <p:spPr bwMode="auto">
          <a:xfrm>
            <a:off x="6172200" y="3352800"/>
            <a:ext cx="428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b="1"/>
              <a:t>Х</a:t>
            </a:r>
            <a:r>
              <a:rPr lang="en-US" b="1"/>
              <a:t>°</a:t>
            </a:r>
          </a:p>
        </p:txBody>
      </p:sp>
      <p:sp>
        <p:nvSpPr>
          <p:cNvPr id="74777" name="Rectangle 25"/>
          <p:cNvSpPr>
            <a:spLocks noChangeArrowheads="1"/>
          </p:cNvSpPr>
          <p:nvPr/>
        </p:nvSpPr>
        <p:spPr bwMode="auto">
          <a:xfrm>
            <a:off x="2362200" y="3886200"/>
            <a:ext cx="428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b="1"/>
              <a:t>Х</a:t>
            </a:r>
            <a:r>
              <a:rPr lang="en-US" b="1"/>
              <a:t>°</a:t>
            </a:r>
          </a:p>
        </p:txBody>
      </p:sp>
      <p:sp>
        <p:nvSpPr>
          <p:cNvPr id="74778" name="Rectangle 26"/>
          <p:cNvSpPr>
            <a:spLocks noChangeArrowheads="1"/>
          </p:cNvSpPr>
          <p:nvPr/>
        </p:nvSpPr>
        <p:spPr bwMode="auto">
          <a:xfrm>
            <a:off x="5029200" y="4648200"/>
            <a:ext cx="428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b="1"/>
              <a:t>Х</a:t>
            </a:r>
            <a:r>
              <a:rPr lang="en-US" b="1"/>
              <a:t>°</a:t>
            </a:r>
            <a:endParaRPr lang="ru-RU" b="1"/>
          </a:p>
        </p:txBody>
      </p:sp>
      <p:sp>
        <p:nvSpPr>
          <p:cNvPr id="74779" name="Rectangle 27"/>
          <p:cNvSpPr>
            <a:spLocks noChangeArrowheads="1"/>
          </p:cNvSpPr>
          <p:nvPr/>
        </p:nvSpPr>
        <p:spPr bwMode="auto">
          <a:xfrm>
            <a:off x="2438400" y="5486400"/>
            <a:ext cx="428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b="1"/>
              <a:t>Х</a:t>
            </a:r>
            <a:r>
              <a:rPr lang="en-US" b="1"/>
              <a:t>°</a:t>
            </a:r>
            <a:endParaRPr lang="ru-RU" b="1"/>
          </a:p>
        </p:txBody>
      </p:sp>
      <p:sp>
        <p:nvSpPr>
          <p:cNvPr id="74788" name="Text Box 36"/>
          <p:cNvSpPr txBox="1">
            <a:spLocks noChangeArrowheads="1"/>
          </p:cNvSpPr>
          <p:nvPr/>
        </p:nvSpPr>
        <p:spPr bwMode="auto">
          <a:xfrm>
            <a:off x="5322888" y="2593975"/>
            <a:ext cx="28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 b="1"/>
              <a:t>-</a:t>
            </a:r>
          </a:p>
        </p:txBody>
      </p:sp>
      <p:sp>
        <p:nvSpPr>
          <p:cNvPr id="74789" name="Text Box 37"/>
          <p:cNvSpPr txBox="1">
            <a:spLocks noChangeArrowheads="1"/>
          </p:cNvSpPr>
          <p:nvPr/>
        </p:nvSpPr>
        <p:spPr bwMode="auto">
          <a:xfrm>
            <a:off x="6981825" y="2478088"/>
            <a:ext cx="361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 b="1"/>
              <a:t>+</a:t>
            </a:r>
          </a:p>
        </p:txBody>
      </p:sp>
      <p:sp>
        <p:nvSpPr>
          <p:cNvPr id="74790" name="Text Box 38"/>
          <p:cNvSpPr txBox="1">
            <a:spLocks noChangeArrowheads="1"/>
          </p:cNvSpPr>
          <p:nvPr/>
        </p:nvSpPr>
        <p:spPr bwMode="auto">
          <a:xfrm>
            <a:off x="1533525" y="3316288"/>
            <a:ext cx="28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 b="1"/>
              <a:t>-</a:t>
            </a:r>
          </a:p>
        </p:txBody>
      </p:sp>
      <p:sp>
        <p:nvSpPr>
          <p:cNvPr id="74791" name="Text Box 39"/>
          <p:cNvSpPr txBox="1">
            <a:spLocks noChangeArrowheads="1"/>
          </p:cNvSpPr>
          <p:nvPr/>
        </p:nvSpPr>
        <p:spPr bwMode="auto">
          <a:xfrm>
            <a:off x="3133725" y="3316288"/>
            <a:ext cx="28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 b="1"/>
              <a:t>-</a:t>
            </a:r>
          </a:p>
        </p:txBody>
      </p:sp>
      <p:sp>
        <p:nvSpPr>
          <p:cNvPr id="74792" name="Text Box 40"/>
          <p:cNvSpPr txBox="1">
            <a:spLocks noChangeArrowheads="1"/>
          </p:cNvSpPr>
          <p:nvPr/>
        </p:nvSpPr>
        <p:spPr bwMode="auto">
          <a:xfrm>
            <a:off x="4314825" y="4078288"/>
            <a:ext cx="361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 b="1"/>
              <a:t>+</a:t>
            </a:r>
          </a:p>
        </p:txBody>
      </p:sp>
      <p:sp>
        <p:nvSpPr>
          <p:cNvPr id="74793" name="Text Box 41"/>
          <p:cNvSpPr txBox="1">
            <a:spLocks noChangeArrowheads="1"/>
          </p:cNvSpPr>
          <p:nvPr/>
        </p:nvSpPr>
        <p:spPr bwMode="auto">
          <a:xfrm>
            <a:off x="5991225" y="4002088"/>
            <a:ext cx="361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 b="1"/>
              <a:t>+</a:t>
            </a:r>
          </a:p>
        </p:txBody>
      </p:sp>
      <p:sp>
        <p:nvSpPr>
          <p:cNvPr id="74794" name="Line 42"/>
          <p:cNvSpPr>
            <a:spLocks noChangeShapeType="1"/>
          </p:cNvSpPr>
          <p:nvPr/>
        </p:nvSpPr>
        <p:spPr bwMode="auto">
          <a:xfrm flipV="1">
            <a:off x="1447800" y="54864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95" name="Line 43"/>
          <p:cNvSpPr>
            <a:spLocks noChangeShapeType="1"/>
          </p:cNvSpPr>
          <p:nvPr/>
        </p:nvSpPr>
        <p:spPr bwMode="auto">
          <a:xfrm>
            <a:off x="3124200" y="54864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96" name="Text Box 44"/>
          <p:cNvSpPr txBox="1">
            <a:spLocks noChangeArrowheads="1"/>
          </p:cNvSpPr>
          <p:nvPr/>
        </p:nvSpPr>
        <p:spPr bwMode="auto">
          <a:xfrm>
            <a:off x="768350" y="6043613"/>
            <a:ext cx="767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3399"/>
                </a:solidFill>
              </a:rPr>
              <a:t>Обсуждение-1мин.  Найти ваш схему и пояснить!</a:t>
            </a:r>
          </a:p>
        </p:txBody>
      </p:sp>
      <p:sp>
        <p:nvSpPr>
          <p:cNvPr id="74797" name="Text Box 45"/>
          <p:cNvSpPr txBox="1">
            <a:spLocks noChangeArrowheads="1"/>
          </p:cNvSpPr>
          <p:nvPr/>
        </p:nvSpPr>
        <p:spPr bwMode="auto">
          <a:xfrm>
            <a:off x="1127125" y="2971800"/>
            <a:ext cx="3206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66"/>
                </a:solidFill>
              </a:rPr>
              <a:t>1</a:t>
            </a:r>
            <a:endParaRPr lang="ru-RU">
              <a:solidFill>
                <a:srgbClr val="FF0066"/>
              </a:solidFill>
            </a:endParaRPr>
          </a:p>
        </p:txBody>
      </p:sp>
      <p:sp>
        <p:nvSpPr>
          <p:cNvPr id="74798" name="Text Box 46"/>
          <p:cNvSpPr txBox="1">
            <a:spLocks noChangeArrowheads="1"/>
          </p:cNvSpPr>
          <p:nvPr/>
        </p:nvSpPr>
        <p:spPr bwMode="auto">
          <a:xfrm>
            <a:off x="8001000" y="3505200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66"/>
                </a:solidFill>
              </a:rPr>
              <a:t>2</a:t>
            </a:r>
            <a:endParaRPr lang="ru-RU">
              <a:solidFill>
                <a:srgbClr val="FF0066"/>
              </a:solidFill>
            </a:endParaRPr>
          </a:p>
        </p:txBody>
      </p:sp>
      <p:sp>
        <p:nvSpPr>
          <p:cNvPr id="74799" name="Text Box 47"/>
          <p:cNvSpPr txBox="1">
            <a:spLocks noChangeArrowheads="1"/>
          </p:cNvSpPr>
          <p:nvPr/>
        </p:nvSpPr>
        <p:spPr bwMode="auto">
          <a:xfrm>
            <a:off x="838200" y="4267200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66"/>
                </a:solidFill>
              </a:rPr>
              <a:t>3</a:t>
            </a:r>
            <a:endParaRPr lang="ru-RU">
              <a:solidFill>
                <a:srgbClr val="FF0066"/>
              </a:solidFill>
            </a:endParaRPr>
          </a:p>
        </p:txBody>
      </p:sp>
      <p:sp>
        <p:nvSpPr>
          <p:cNvPr id="74800" name="Text Box 48"/>
          <p:cNvSpPr txBox="1">
            <a:spLocks noChangeArrowheads="1"/>
          </p:cNvSpPr>
          <p:nvPr/>
        </p:nvSpPr>
        <p:spPr bwMode="auto">
          <a:xfrm>
            <a:off x="6781800" y="4953000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66"/>
                </a:solidFill>
              </a:rPr>
              <a:t>4</a:t>
            </a:r>
            <a:endParaRPr lang="ru-RU">
              <a:solidFill>
                <a:srgbClr val="FF0066"/>
              </a:solidFill>
            </a:endParaRPr>
          </a:p>
        </p:txBody>
      </p:sp>
      <p:sp>
        <p:nvSpPr>
          <p:cNvPr id="74801" name="Text Box 49"/>
          <p:cNvSpPr txBox="1">
            <a:spLocks noChangeArrowheads="1"/>
          </p:cNvSpPr>
          <p:nvPr/>
        </p:nvSpPr>
        <p:spPr bwMode="auto">
          <a:xfrm>
            <a:off x="304800" y="5638800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66"/>
                </a:solidFill>
              </a:rPr>
              <a:t>5</a:t>
            </a:r>
            <a:endParaRPr lang="ru-RU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792739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algn="ctr"/>
            <a:r>
              <a:rPr lang="ru-RU" sz="4000" b="1">
                <a:solidFill>
                  <a:srgbClr val="FF0066"/>
                </a:solidFill>
              </a:rPr>
              <a:t>Найти ошибку в ответе</a:t>
            </a:r>
            <a:br>
              <a:rPr lang="ru-RU" sz="4000" b="1">
                <a:solidFill>
                  <a:srgbClr val="FF0066"/>
                </a:solidFill>
              </a:rPr>
            </a:br>
            <a:r>
              <a:rPr lang="ru-RU" sz="2000" b="1">
                <a:solidFill>
                  <a:srgbClr val="0033CC"/>
                </a:solidFill>
              </a:rPr>
              <a:t>(задание № 4)</a:t>
            </a:r>
          </a:p>
        </p:txBody>
      </p:sp>
      <p:sp>
        <p:nvSpPr>
          <p:cNvPr id="106502" name="Freeform 6"/>
          <p:cNvSpPr>
            <a:spLocks/>
          </p:cNvSpPr>
          <p:nvPr/>
        </p:nvSpPr>
        <p:spPr bwMode="auto">
          <a:xfrm>
            <a:off x="533400" y="1981200"/>
            <a:ext cx="5867400" cy="2413000"/>
          </a:xfrm>
          <a:custGeom>
            <a:avLst/>
            <a:gdLst>
              <a:gd name="T0" fmla="*/ 0 w 3696"/>
              <a:gd name="T1" fmla="*/ 304 h 1520"/>
              <a:gd name="T2" fmla="*/ 96 w 3696"/>
              <a:gd name="T3" fmla="*/ 16 h 1520"/>
              <a:gd name="T4" fmla="*/ 336 w 3696"/>
              <a:gd name="T5" fmla="*/ 208 h 1520"/>
              <a:gd name="T6" fmla="*/ 480 w 3696"/>
              <a:gd name="T7" fmla="*/ 400 h 1520"/>
              <a:gd name="T8" fmla="*/ 672 w 3696"/>
              <a:gd name="T9" fmla="*/ 400 h 1520"/>
              <a:gd name="T10" fmla="*/ 816 w 3696"/>
              <a:gd name="T11" fmla="*/ 496 h 1520"/>
              <a:gd name="T12" fmla="*/ 960 w 3696"/>
              <a:gd name="T13" fmla="*/ 592 h 1520"/>
              <a:gd name="T14" fmla="*/ 1344 w 3696"/>
              <a:gd name="T15" fmla="*/ 880 h 1520"/>
              <a:gd name="T16" fmla="*/ 1632 w 3696"/>
              <a:gd name="T17" fmla="*/ 784 h 1520"/>
              <a:gd name="T18" fmla="*/ 1824 w 3696"/>
              <a:gd name="T19" fmla="*/ 256 h 1520"/>
              <a:gd name="T20" fmla="*/ 2016 w 3696"/>
              <a:gd name="T21" fmla="*/ 16 h 1520"/>
              <a:gd name="T22" fmla="*/ 2208 w 3696"/>
              <a:gd name="T23" fmla="*/ 160 h 1520"/>
              <a:gd name="T24" fmla="*/ 2400 w 3696"/>
              <a:gd name="T25" fmla="*/ 448 h 1520"/>
              <a:gd name="T26" fmla="*/ 2544 w 3696"/>
              <a:gd name="T27" fmla="*/ 688 h 1520"/>
              <a:gd name="T28" fmla="*/ 3024 w 3696"/>
              <a:gd name="T29" fmla="*/ 1408 h 1520"/>
              <a:gd name="T30" fmla="*/ 3216 w 3696"/>
              <a:gd name="T31" fmla="*/ 1360 h 1520"/>
              <a:gd name="T32" fmla="*/ 3552 w 3696"/>
              <a:gd name="T33" fmla="*/ 736 h 1520"/>
              <a:gd name="T34" fmla="*/ 3696 w 3696"/>
              <a:gd name="T35" fmla="*/ 592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696" h="1520">
                <a:moveTo>
                  <a:pt x="0" y="304"/>
                </a:moveTo>
                <a:cubicBezTo>
                  <a:pt x="20" y="168"/>
                  <a:pt x="40" y="32"/>
                  <a:pt x="96" y="16"/>
                </a:cubicBezTo>
                <a:cubicBezTo>
                  <a:pt x="152" y="0"/>
                  <a:pt x="272" y="144"/>
                  <a:pt x="336" y="208"/>
                </a:cubicBezTo>
                <a:cubicBezTo>
                  <a:pt x="400" y="272"/>
                  <a:pt x="424" y="368"/>
                  <a:pt x="480" y="400"/>
                </a:cubicBezTo>
                <a:cubicBezTo>
                  <a:pt x="536" y="432"/>
                  <a:pt x="616" y="384"/>
                  <a:pt x="672" y="400"/>
                </a:cubicBezTo>
                <a:cubicBezTo>
                  <a:pt x="728" y="416"/>
                  <a:pt x="768" y="464"/>
                  <a:pt x="816" y="496"/>
                </a:cubicBezTo>
                <a:cubicBezTo>
                  <a:pt x="864" y="528"/>
                  <a:pt x="872" y="528"/>
                  <a:pt x="960" y="592"/>
                </a:cubicBezTo>
                <a:cubicBezTo>
                  <a:pt x="1048" y="656"/>
                  <a:pt x="1232" y="848"/>
                  <a:pt x="1344" y="880"/>
                </a:cubicBezTo>
                <a:cubicBezTo>
                  <a:pt x="1456" y="912"/>
                  <a:pt x="1552" y="888"/>
                  <a:pt x="1632" y="784"/>
                </a:cubicBezTo>
                <a:cubicBezTo>
                  <a:pt x="1712" y="680"/>
                  <a:pt x="1760" y="384"/>
                  <a:pt x="1824" y="256"/>
                </a:cubicBezTo>
                <a:cubicBezTo>
                  <a:pt x="1888" y="128"/>
                  <a:pt x="1952" y="32"/>
                  <a:pt x="2016" y="16"/>
                </a:cubicBezTo>
                <a:cubicBezTo>
                  <a:pt x="2080" y="0"/>
                  <a:pt x="2144" y="88"/>
                  <a:pt x="2208" y="160"/>
                </a:cubicBezTo>
                <a:cubicBezTo>
                  <a:pt x="2272" y="232"/>
                  <a:pt x="2344" y="360"/>
                  <a:pt x="2400" y="448"/>
                </a:cubicBezTo>
                <a:cubicBezTo>
                  <a:pt x="2456" y="536"/>
                  <a:pt x="2440" y="528"/>
                  <a:pt x="2544" y="688"/>
                </a:cubicBezTo>
                <a:cubicBezTo>
                  <a:pt x="2648" y="848"/>
                  <a:pt x="2912" y="1296"/>
                  <a:pt x="3024" y="1408"/>
                </a:cubicBezTo>
                <a:cubicBezTo>
                  <a:pt x="3136" y="1520"/>
                  <a:pt x="3128" y="1472"/>
                  <a:pt x="3216" y="1360"/>
                </a:cubicBezTo>
                <a:cubicBezTo>
                  <a:pt x="3304" y="1248"/>
                  <a:pt x="3472" y="864"/>
                  <a:pt x="3552" y="736"/>
                </a:cubicBezTo>
                <a:cubicBezTo>
                  <a:pt x="3632" y="608"/>
                  <a:pt x="3672" y="616"/>
                  <a:pt x="3696" y="592"/>
                </a:cubicBezTo>
              </a:path>
            </a:pathLst>
          </a:custGeom>
          <a:noFill/>
          <a:ln w="38100" cmpd="sng">
            <a:solidFill>
              <a:srgbClr val="0033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504" name="Line 8"/>
          <p:cNvSpPr>
            <a:spLocks noChangeShapeType="1"/>
          </p:cNvSpPr>
          <p:nvPr/>
        </p:nvSpPr>
        <p:spPr bwMode="auto">
          <a:xfrm>
            <a:off x="381000" y="34290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505" name="Line 9"/>
          <p:cNvSpPr>
            <a:spLocks noChangeShapeType="1"/>
          </p:cNvSpPr>
          <p:nvPr/>
        </p:nvSpPr>
        <p:spPr bwMode="auto">
          <a:xfrm flipV="1">
            <a:off x="4343400" y="15240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506" name="Line 10"/>
          <p:cNvSpPr>
            <a:spLocks noChangeShapeType="1"/>
          </p:cNvSpPr>
          <p:nvPr/>
        </p:nvSpPr>
        <p:spPr bwMode="auto">
          <a:xfrm flipV="1">
            <a:off x="5486400" y="34290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5327650" y="3022600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66"/>
                </a:solidFill>
              </a:rPr>
              <a:t>5</a:t>
            </a:r>
          </a:p>
        </p:txBody>
      </p:sp>
      <p:sp>
        <p:nvSpPr>
          <p:cNvPr id="106509" name="Text Box 13"/>
          <p:cNvSpPr txBox="1">
            <a:spLocks noChangeArrowheads="1"/>
          </p:cNvSpPr>
          <p:nvPr/>
        </p:nvSpPr>
        <p:spPr bwMode="auto">
          <a:xfrm>
            <a:off x="2590800" y="3505200"/>
            <a:ext cx="479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66"/>
                </a:solidFill>
              </a:rPr>
              <a:t>- 7</a:t>
            </a:r>
          </a:p>
        </p:txBody>
      </p:sp>
      <p:sp>
        <p:nvSpPr>
          <p:cNvPr id="106510" name="Text Box 14"/>
          <p:cNvSpPr txBox="1">
            <a:spLocks noChangeArrowheads="1"/>
          </p:cNvSpPr>
          <p:nvPr/>
        </p:nvSpPr>
        <p:spPr bwMode="auto">
          <a:xfrm>
            <a:off x="357188" y="1636713"/>
            <a:ext cx="657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CC"/>
                </a:solidFill>
              </a:rPr>
              <a:t>f</a:t>
            </a:r>
            <a:r>
              <a:rPr lang="ru-RU" b="1">
                <a:solidFill>
                  <a:srgbClr val="0033CC"/>
                </a:solidFill>
              </a:rPr>
              <a:t> '(x)</a:t>
            </a:r>
          </a:p>
        </p:txBody>
      </p:sp>
      <p:sp>
        <p:nvSpPr>
          <p:cNvPr id="106511" name="Text Box 15"/>
          <p:cNvSpPr txBox="1">
            <a:spLocks noChangeArrowheads="1"/>
          </p:cNvSpPr>
          <p:nvPr/>
        </p:nvSpPr>
        <p:spPr bwMode="auto">
          <a:xfrm>
            <a:off x="3581400" y="3429000"/>
            <a:ext cx="479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66"/>
                </a:solidFill>
              </a:rPr>
              <a:t>- 2</a:t>
            </a:r>
          </a:p>
        </p:txBody>
      </p:sp>
      <p:sp>
        <p:nvSpPr>
          <p:cNvPr id="106512" name="Text Box 16"/>
          <p:cNvSpPr txBox="1">
            <a:spLocks noChangeArrowheads="1"/>
          </p:cNvSpPr>
          <p:nvPr/>
        </p:nvSpPr>
        <p:spPr bwMode="auto">
          <a:xfrm>
            <a:off x="6089650" y="3479800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66"/>
                </a:solidFill>
              </a:rPr>
              <a:t>6</a:t>
            </a:r>
          </a:p>
        </p:txBody>
      </p:sp>
      <p:sp>
        <p:nvSpPr>
          <p:cNvPr id="106513" name="AutoShape 17"/>
          <p:cNvSpPr>
            <a:spLocks noChangeArrowheads="1"/>
          </p:cNvSpPr>
          <p:nvPr/>
        </p:nvSpPr>
        <p:spPr bwMode="auto">
          <a:xfrm>
            <a:off x="5867400" y="3352800"/>
            <a:ext cx="2286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6514" name="AutoShape 18"/>
          <p:cNvSpPr>
            <a:spLocks noChangeArrowheads="1"/>
          </p:cNvSpPr>
          <p:nvPr/>
        </p:nvSpPr>
        <p:spPr bwMode="auto">
          <a:xfrm>
            <a:off x="3657600" y="1905000"/>
            <a:ext cx="228600" cy="228600"/>
          </a:xfrm>
          <a:prstGeom prst="flowChartConnector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6515" name="AutoShape 19"/>
          <p:cNvSpPr>
            <a:spLocks noChangeArrowheads="1"/>
          </p:cNvSpPr>
          <p:nvPr/>
        </p:nvSpPr>
        <p:spPr bwMode="auto">
          <a:xfrm>
            <a:off x="5410200" y="4191000"/>
            <a:ext cx="228600" cy="228600"/>
          </a:xfrm>
          <a:prstGeom prst="flowChartConnector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6516" name="AutoShape 20"/>
          <p:cNvSpPr>
            <a:spLocks noChangeArrowheads="1"/>
          </p:cNvSpPr>
          <p:nvPr/>
        </p:nvSpPr>
        <p:spPr bwMode="auto">
          <a:xfrm>
            <a:off x="2743200" y="3276600"/>
            <a:ext cx="228600" cy="228600"/>
          </a:xfrm>
          <a:prstGeom prst="flowChartConnector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6517" name="Text Box 21"/>
          <p:cNvSpPr txBox="1">
            <a:spLocks noChangeArrowheads="1"/>
          </p:cNvSpPr>
          <p:nvPr/>
        </p:nvSpPr>
        <p:spPr bwMode="auto">
          <a:xfrm>
            <a:off x="304800" y="4572000"/>
            <a:ext cx="38100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eriod"/>
            </a:pPr>
            <a:r>
              <a:rPr lang="en-US" sz="2400" b="1">
                <a:solidFill>
                  <a:srgbClr val="FF0066"/>
                </a:solidFill>
              </a:rPr>
              <a:t>X = </a:t>
            </a:r>
            <a:r>
              <a:rPr lang="ru-RU" sz="2400" b="1">
                <a:solidFill>
                  <a:srgbClr val="FF0066"/>
                </a:solidFill>
              </a:rPr>
              <a:t>- 7  это точка минимума </a:t>
            </a:r>
            <a:r>
              <a:rPr lang="en-US" sz="2400" b="1">
                <a:solidFill>
                  <a:srgbClr val="FF0066"/>
                </a:solidFill>
              </a:rPr>
              <a:t> </a:t>
            </a:r>
            <a:endParaRPr lang="ru-RU" sz="2400" b="1">
              <a:solidFill>
                <a:srgbClr val="FF0066"/>
              </a:solidFill>
            </a:endParaRP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en-US" sz="2400" b="1">
                <a:solidFill>
                  <a:srgbClr val="FF9933"/>
                </a:solidFill>
              </a:rPr>
              <a:t>X =</a:t>
            </a:r>
            <a:r>
              <a:rPr lang="ru-RU" sz="2400" b="1">
                <a:solidFill>
                  <a:srgbClr val="FF9933"/>
                </a:solidFill>
              </a:rPr>
              <a:t>- 2  это точка максимума</a:t>
            </a:r>
          </a:p>
        </p:txBody>
      </p:sp>
      <p:sp>
        <p:nvSpPr>
          <p:cNvPr id="106518" name="Line 22"/>
          <p:cNvSpPr>
            <a:spLocks noChangeShapeType="1"/>
          </p:cNvSpPr>
          <p:nvPr/>
        </p:nvSpPr>
        <p:spPr bwMode="auto">
          <a:xfrm>
            <a:off x="3810000" y="20574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519" name="Line 23"/>
          <p:cNvSpPr>
            <a:spLocks noChangeShapeType="1"/>
          </p:cNvSpPr>
          <p:nvPr/>
        </p:nvSpPr>
        <p:spPr bwMode="auto">
          <a:xfrm>
            <a:off x="3733800" y="2133600"/>
            <a:ext cx="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521" name="Text Box 25"/>
          <p:cNvSpPr txBox="1">
            <a:spLocks noChangeArrowheads="1"/>
          </p:cNvSpPr>
          <p:nvPr/>
        </p:nvSpPr>
        <p:spPr bwMode="auto">
          <a:xfrm>
            <a:off x="4876800" y="4724400"/>
            <a:ext cx="38100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 startAt="3"/>
            </a:pPr>
            <a:r>
              <a:rPr lang="en-US" sz="2400" b="1">
                <a:solidFill>
                  <a:srgbClr val="008000"/>
                </a:solidFill>
              </a:rPr>
              <a:t>X =</a:t>
            </a:r>
            <a:r>
              <a:rPr lang="ru-RU" sz="2400" b="1">
                <a:solidFill>
                  <a:srgbClr val="008000"/>
                </a:solidFill>
              </a:rPr>
              <a:t> 5 критическая точка, </a:t>
            </a:r>
          </a:p>
          <a:p>
            <a:endParaRPr lang="ru-RU" sz="2400" b="1">
              <a:solidFill>
                <a:srgbClr val="008000"/>
              </a:solidFill>
            </a:endParaRPr>
          </a:p>
          <a:p>
            <a:pPr>
              <a:buFontTx/>
              <a:buAutoNum type="arabicPeriod" startAt="4"/>
            </a:pPr>
            <a:r>
              <a:rPr lang="en-US" sz="2400" b="1">
                <a:solidFill>
                  <a:srgbClr val="0033CC"/>
                </a:solidFill>
              </a:rPr>
              <a:t>X =</a:t>
            </a:r>
            <a:r>
              <a:rPr lang="ru-RU" sz="2400" b="1">
                <a:solidFill>
                  <a:srgbClr val="0033CC"/>
                </a:solidFill>
              </a:rPr>
              <a:t> 6  нуль функции</a:t>
            </a:r>
          </a:p>
        </p:txBody>
      </p:sp>
    </p:spTree>
    <p:extLst>
      <p:ext uri="{BB962C8B-B14F-4D97-AF65-F5344CB8AC3E}">
        <p14:creationId xmlns:p14="http://schemas.microsoft.com/office/powerpoint/2010/main" val="4213834184"/>
      </p:ext>
    </p:extLst>
  </p:cSld>
  <p:clrMapOvr>
    <a:masterClrMapping/>
  </p:clrMapOvr>
  <p:transition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 descr="http://askino.ucoz.ru/_nw/1/24683305.png"/>
          <p:cNvPicPr/>
          <p:nvPr/>
        </p:nvPicPr>
        <p:blipFill>
          <a:blip r:embed="rId2"/>
          <a:stretch/>
        </p:blipFill>
        <p:spPr>
          <a:xfrm>
            <a:off x="31231" y="4643438"/>
            <a:ext cx="2956593" cy="2214562"/>
          </a:xfrm>
          <a:prstGeom prst="rect">
            <a:avLst/>
          </a:prstGeom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158" y="4271891"/>
            <a:ext cx="3576842" cy="2563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699792" y="735609"/>
            <a:ext cx="59766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</a:t>
            </a:r>
            <a:endParaRPr lang="ru-RU" sz="2000" b="1" dirty="0"/>
          </a:p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295618" y="200055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 1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09810" y="2131370"/>
            <a:ext cx="2299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Ответ: </a:t>
            </a:r>
            <a:r>
              <a:rPr lang="ru-RU" sz="2800" b="1" dirty="0" smtClean="0">
                <a:solidFill>
                  <a:srgbClr val="FF0000"/>
                </a:solidFill>
              </a:rPr>
              <a:t>20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95618" y="2328048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  №   2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28350" y="4424928"/>
            <a:ext cx="20162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Ответ: </a:t>
            </a:r>
            <a:r>
              <a:rPr lang="ru-RU" sz="2800" b="1" dirty="0" smtClean="0">
                <a:solidFill>
                  <a:srgbClr val="FF0000"/>
                </a:solidFill>
              </a:rPr>
              <a:t>7</a:t>
            </a:r>
            <a:endParaRPr lang="ru-RU" sz="28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55945" y="561710"/>
            <a:ext cx="9036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Материальная точка движется прямолинейно по закону   </a:t>
            </a:r>
            <a:r>
              <a:rPr lang="ru-RU" sz="2400" b="1" dirty="0" smtClean="0"/>
              <a:t>                                      (</a:t>
            </a:r>
            <a:r>
              <a:rPr lang="ru-RU" sz="2400" b="1" dirty="0"/>
              <a:t>где </a:t>
            </a:r>
            <a:r>
              <a:rPr lang="ru-RU" sz="2400" b="1" i="1" dirty="0"/>
              <a:t>x</a:t>
            </a:r>
            <a:r>
              <a:rPr lang="ru-RU" sz="2400" b="1" dirty="0"/>
              <a:t> — расстояние от точки отсчета в метрах, </a:t>
            </a:r>
            <a:r>
              <a:rPr lang="ru-RU" sz="2400" b="1" i="1" dirty="0"/>
              <a:t>t</a:t>
            </a:r>
            <a:r>
              <a:rPr lang="ru-RU" sz="2400" b="1" dirty="0"/>
              <a:t> — время в секундах, измеренное с начала движения). Найдите ее скорость в (м/с) в момент времени </a:t>
            </a:r>
            <a:r>
              <a:rPr lang="ru-RU" sz="2400" b="1" i="1" dirty="0"/>
              <a:t>t</a:t>
            </a:r>
            <a:r>
              <a:rPr lang="ru-RU" sz="2400" b="1" dirty="0"/>
              <a:t> = 6 с.</a:t>
            </a:r>
          </a:p>
        </p:txBody>
      </p:sp>
      <p:pic>
        <p:nvPicPr>
          <p:cNvPr id="21" name="Рисунок 20" descr="x(t)= дробь, числитель — 1, знаменатель — 2 t в степени 3 минус 3t в степени 2 плюс 2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19"/>
            <a:ext cx="2304256" cy="50399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1231" y="2684653"/>
            <a:ext cx="87892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Материальная точка движется прямолинейно по закону </a:t>
            </a:r>
            <a:r>
              <a:rPr lang="ru-RU" sz="2400" b="1" dirty="0" smtClean="0"/>
              <a:t>                                     </a:t>
            </a:r>
            <a:r>
              <a:rPr lang="ru-RU" sz="2400" b="1" dirty="0"/>
              <a:t> (где </a:t>
            </a:r>
            <a:r>
              <a:rPr lang="ru-RU" sz="2400" b="1" i="1" dirty="0"/>
              <a:t>x</a:t>
            </a:r>
            <a:r>
              <a:rPr lang="ru-RU" sz="2400" b="1" dirty="0"/>
              <a:t> — расстояние от точки отсчета в метрах, </a:t>
            </a:r>
            <a:r>
              <a:rPr lang="ru-RU" sz="2400" b="1" i="1" dirty="0"/>
              <a:t>t</a:t>
            </a:r>
            <a:r>
              <a:rPr lang="ru-RU" sz="2400" b="1" dirty="0"/>
              <a:t> — время в секундах, измеренное с начала движения). В какой момент времени (в секундах) ее скорость была равна 2 м/с?</a:t>
            </a:r>
          </a:p>
        </p:txBody>
      </p:sp>
      <p:pic>
        <p:nvPicPr>
          <p:cNvPr id="22" name="Рисунок 21" descr="x(t)= дробь, числитель — 1, знаменатель — 3 t в степени 3 минус 3t в степени 2 минус 5t плюс 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8959"/>
            <a:ext cx="2304255" cy="5040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8809665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95618" y="200055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 3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0004" y="3054030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 4</a:t>
            </a:r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5213196"/>
            <a:ext cx="2160239" cy="1616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245" y="5263898"/>
            <a:ext cx="2854458" cy="1572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44219" y="2874765"/>
            <a:ext cx="22644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Ответ: </a:t>
            </a:r>
            <a:r>
              <a:rPr lang="ru-RU" sz="3200" b="1" dirty="0" smtClean="0">
                <a:solidFill>
                  <a:srgbClr val="FF0000"/>
                </a:solidFill>
              </a:rPr>
              <a:t>  </a:t>
            </a:r>
            <a:r>
              <a:rPr lang="ru-RU" sz="3200" b="1" dirty="0">
                <a:solidFill>
                  <a:srgbClr val="FF0000"/>
                </a:solidFill>
              </a:rPr>
              <a:t>6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491880" y="5828283"/>
            <a:ext cx="31172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Ответ</a:t>
            </a:r>
            <a:r>
              <a:rPr lang="ru-RU" sz="3200" b="1" dirty="0">
                <a:solidFill>
                  <a:srgbClr val="FF0000"/>
                </a:solidFill>
              </a:rPr>
              <a:t>: </a:t>
            </a:r>
            <a:r>
              <a:rPr lang="ru-RU" sz="3200" b="1" dirty="0" smtClean="0">
                <a:solidFill>
                  <a:srgbClr val="FF0000"/>
                </a:solidFill>
              </a:rPr>
              <a:t>  </a:t>
            </a:r>
            <a:r>
              <a:rPr lang="ru-RU" sz="3200" b="1" dirty="0">
                <a:solidFill>
                  <a:srgbClr val="FF0000"/>
                </a:solidFill>
              </a:rPr>
              <a:t>4</a:t>
            </a:r>
          </a:p>
          <a:p>
            <a:endParaRPr lang="ru-RU" dirty="0"/>
          </a:p>
        </p:txBody>
      </p:sp>
      <p:pic>
        <p:nvPicPr>
          <p:cNvPr id="12" name="Рисунок 11" descr="https://math-ege.sdamgia.ru/get_file?id=65697&amp;png=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051"/>
            <a:ext cx="3070615" cy="193545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364490" y="191708"/>
            <a:ext cx="57795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Материальная точка </a:t>
            </a:r>
            <a:r>
              <a:rPr lang="ru-RU" sz="2000" b="1" i="1" dirty="0"/>
              <a:t>M</a:t>
            </a:r>
            <a:r>
              <a:rPr lang="ru-RU" sz="2000" b="1" dirty="0"/>
              <a:t> начинает движение из точки </a:t>
            </a:r>
            <a:r>
              <a:rPr lang="ru-RU" sz="2000" b="1" i="1" dirty="0"/>
              <a:t>A</a:t>
            </a:r>
            <a:r>
              <a:rPr lang="ru-RU" sz="2000" b="1" dirty="0"/>
              <a:t> и движется по прямой на протяжении 12 секунд. График показывает, как менялось расстояние от точки </a:t>
            </a:r>
            <a:r>
              <a:rPr lang="ru-RU" sz="2000" b="1" i="1" dirty="0"/>
              <a:t>A</a:t>
            </a:r>
            <a:r>
              <a:rPr lang="ru-RU" sz="2000" b="1" dirty="0"/>
              <a:t> до точки </a:t>
            </a:r>
            <a:r>
              <a:rPr lang="ru-RU" sz="2000" b="1" i="1" dirty="0"/>
              <a:t>M</a:t>
            </a:r>
            <a:r>
              <a:rPr lang="ru-RU" sz="2000" b="1" dirty="0"/>
              <a:t> со временем. На оси абсцисс откладывается время </a:t>
            </a:r>
            <a:r>
              <a:rPr lang="ru-RU" sz="2000" b="1" i="1" dirty="0"/>
              <a:t>t</a:t>
            </a:r>
            <a:r>
              <a:rPr lang="ru-RU" sz="2000" b="1" dirty="0"/>
              <a:t> в секундах, на оси ординат — расстояние </a:t>
            </a:r>
            <a:r>
              <a:rPr lang="ru-RU" sz="2000" b="1" i="1" dirty="0"/>
              <a:t>s</a:t>
            </a:r>
            <a:r>
              <a:rPr lang="ru-RU" sz="2000" b="1" dirty="0"/>
              <a:t>.</a:t>
            </a:r>
          </a:p>
          <a:p>
            <a:r>
              <a:rPr lang="ru-RU" sz="2000" b="1" dirty="0"/>
              <a:t>Определите, сколько раз за время движения скорость точки </a:t>
            </a:r>
            <a:r>
              <a:rPr lang="ru-RU" sz="2000" b="1" i="1" dirty="0"/>
              <a:t>M</a:t>
            </a:r>
            <a:r>
              <a:rPr lang="ru-RU" sz="2000" b="1" dirty="0"/>
              <a:t> обращалась в ноль (начало и конец движения не учитывайте).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3497555"/>
            <a:ext cx="57606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На рисунке изображен график функции </a:t>
            </a:r>
            <a:r>
              <a:rPr lang="ru-RU" sz="2400" b="1" i="1" dirty="0"/>
              <a:t>y</a:t>
            </a:r>
            <a:r>
              <a:rPr lang="ru-RU" sz="2400" b="1" dirty="0"/>
              <a:t> = </a:t>
            </a:r>
            <a:r>
              <a:rPr lang="ru-RU" sz="2400" b="1" i="1" dirty="0"/>
              <a:t>f</a:t>
            </a:r>
            <a:r>
              <a:rPr lang="ru-RU" sz="2400" b="1" dirty="0"/>
              <a:t>(</a:t>
            </a:r>
            <a:r>
              <a:rPr lang="ru-RU" sz="2400" b="1" i="1" dirty="0"/>
              <a:t>x</a:t>
            </a:r>
            <a:r>
              <a:rPr lang="ru-RU" sz="2400" b="1" dirty="0"/>
              <a:t>), определенной на интервале (−5; 5). Найдите количество точек, в которых касательная к графику функции параллельна прямой </a:t>
            </a:r>
            <a:r>
              <a:rPr lang="ru-RU" sz="2400" b="1" i="1" dirty="0"/>
              <a:t>y</a:t>
            </a:r>
            <a:r>
              <a:rPr lang="ru-RU" sz="2400" b="1" dirty="0"/>
              <a:t> = 6 или совпадает с ней.</a:t>
            </a:r>
          </a:p>
        </p:txBody>
      </p:sp>
      <p:pic>
        <p:nvPicPr>
          <p:cNvPr id="15" name="Рисунок 14" descr="https://math-ege.sdamgia.ru/get_file?id=65030&amp;png=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45" y="3566258"/>
            <a:ext cx="2477135" cy="17233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2918452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244" y="457200"/>
            <a:ext cx="9011512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68349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1630" y="-33531"/>
            <a:ext cx="9144000" cy="6858000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 flipV="1">
            <a:off x="774221" y="2514600"/>
            <a:ext cx="1371600" cy="137160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5766889" y="1692104"/>
            <a:ext cx="1295400" cy="32766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Блок-схема: узел 12"/>
          <p:cNvSpPr/>
          <p:nvPr/>
        </p:nvSpPr>
        <p:spPr>
          <a:xfrm flipH="1">
            <a:off x="1460021" y="3200400"/>
            <a:ext cx="76200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9171" y="3246119"/>
            <a:ext cx="110836" cy="76200"/>
          </a:xfrm>
          <a:prstGeom prst="rect">
            <a:avLst/>
          </a:prstGeom>
        </p:spPr>
      </p:pic>
      <p:sp>
        <p:nvSpPr>
          <p:cNvPr id="16" name="Блок-схема: узел 15"/>
          <p:cNvSpPr/>
          <p:nvPr/>
        </p:nvSpPr>
        <p:spPr>
          <a:xfrm>
            <a:off x="4648200" y="5257800"/>
            <a:ext cx="76200" cy="76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200" y="2819400"/>
            <a:ext cx="97544" cy="9754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5410200"/>
            <a:ext cx="97544" cy="9754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7200" y="4953000"/>
            <a:ext cx="97544" cy="9754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400" y="6019800"/>
            <a:ext cx="97544" cy="97544"/>
          </a:xfrm>
          <a:prstGeom prst="rect">
            <a:avLst/>
          </a:prstGeom>
        </p:spPr>
      </p:pic>
      <p:cxnSp>
        <p:nvCxnSpPr>
          <p:cNvPr id="22" name="Прямая соединительная линия 21"/>
          <p:cNvCxnSpPr/>
          <p:nvPr/>
        </p:nvCxnSpPr>
        <p:spPr>
          <a:xfrm>
            <a:off x="3869444" y="3962400"/>
            <a:ext cx="1284728" cy="2057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5" name="Рисунок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2481" y="1029440"/>
            <a:ext cx="987638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923018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dirty="0">
              <a:solidFill>
                <a:srgbClr val="00B0F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04800" y="1847850"/>
            <a:ext cx="7010400" cy="4592699"/>
          </a:xfrm>
          <a:prstGeom prst="rect">
            <a:avLst/>
          </a:prstGeom>
        </p:spPr>
      </p:pic>
      <p:pic>
        <p:nvPicPr>
          <p:cNvPr id="5" name="Антонио Вивальди, концерт _Времена года_ - 12 - _Зима_ - Allegro (www.hotplayer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96200" y="32297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87184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1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350" y="762000"/>
            <a:ext cx="86811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711744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2133600"/>
            <a:ext cx="3657600" cy="25147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684569"/>
            <a:ext cx="4267200" cy="2400300"/>
          </a:xfrm>
          <a:prstGeom prst="rect">
            <a:avLst/>
          </a:prstGeom>
        </p:spPr>
      </p:pic>
      <p:cxnSp>
        <p:nvCxnSpPr>
          <p:cNvPr id="11" name="Прямая со стрелкой 10"/>
          <p:cNvCxnSpPr/>
          <p:nvPr/>
        </p:nvCxnSpPr>
        <p:spPr>
          <a:xfrm>
            <a:off x="981075" y="10261600"/>
            <a:ext cx="569595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981075" y="9566275"/>
            <a:ext cx="180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76539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93833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>
                <a:solidFill>
                  <a:srgbClr val="FF0066"/>
                </a:solidFill>
              </a:rPr>
              <a:t>Применение схемы исследования функции</a:t>
            </a:r>
            <a:br>
              <a:rPr lang="ru-RU" sz="4000" b="1">
                <a:solidFill>
                  <a:srgbClr val="FF0066"/>
                </a:solidFill>
              </a:rPr>
            </a:br>
            <a:r>
              <a:rPr lang="ru-RU" sz="2400" b="1" i="1" u="sng">
                <a:solidFill>
                  <a:srgbClr val="FF0066"/>
                </a:solidFill>
              </a:rPr>
              <a:t>работа в группах</a:t>
            </a:r>
            <a:r>
              <a:rPr lang="ru-RU" sz="3200" i="1">
                <a:solidFill>
                  <a:srgbClr val="FF0066"/>
                </a:solidFill>
              </a:rPr>
              <a:t>  </a:t>
            </a:r>
            <a:r>
              <a:rPr lang="ru-RU" sz="2400" i="1" u="sng">
                <a:solidFill>
                  <a:srgbClr val="FF0066"/>
                </a:solidFill>
              </a:rPr>
              <a:t>задание 7</a:t>
            </a:r>
            <a:endParaRPr lang="ru-RU" sz="4000" u="sng">
              <a:solidFill>
                <a:srgbClr val="0033CC"/>
              </a:solidFill>
            </a:endParaRPr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800">
                <a:solidFill>
                  <a:srgbClr val="0033CC"/>
                </a:solidFill>
              </a:rPr>
              <a:t>Описать функцию и изобразить схему графика по заданной таблице; (1-2группы)</a:t>
            </a:r>
          </a:p>
          <a:p>
            <a:r>
              <a:rPr lang="ru-RU" sz="2800">
                <a:solidFill>
                  <a:srgbClr val="0033CC"/>
                </a:solidFill>
              </a:rPr>
              <a:t>Исследовать функцию и построить </a:t>
            </a:r>
            <a:r>
              <a:rPr lang="ru-RU" sz="2800" i="1" u="sng">
                <a:solidFill>
                  <a:srgbClr val="FF0066"/>
                </a:solidFill>
              </a:rPr>
              <a:t>график</a:t>
            </a:r>
            <a:r>
              <a:rPr lang="ru-RU" sz="2800">
                <a:solidFill>
                  <a:srgbClr val="0033CC"/>
                </a:solidFill>
              </a:rPr>
              <a:t> данной функции; (3группа)</a:t>
            </a:r>
          </a:p>
          <a:p>
            <a:r>
              <a:rPr lang="ru-RU" sz="2800">
                <a:solidFill>
                  <a:srgbClr val="0033CC"/>
                </a:solidFill>
              </a:rPr>
              <a:t>Задача на применение производной в физике (4-5группа)</a:t>
            </a:r>
          </a:p>
          <a:p>
            <a:r>
              <a:rPr lang="ru-RU" sz="2800">
                <a:solidFill>
                  <a:srgbClr val="0033CC"/>
                </a:solidFill>
              </a:rPr>
              <a:t>Отчет группы </a:t>
            </a:r>
            <a:r>
              <a:rPr lang="ru-RU" sz="2800">
                <a:solidFill>
                  <a:srgbClr val="FF0066"/>
                </a:solidFill>
              </a:rPr>
              <a:t>2-3 мин</a:t>
            </a:r>
          </a:p>
        </p:txBody>
      </p:sp>
      <p:pic>
        <p:nvPicPr>
          <p:cNvPr id="62478" name="Picture 14" descr="j0088928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572000"/>
            <a:ext cx="2003425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9" name="Text Box 15"/>
          <p:cNvSpPr txBox="1">
            <a:spLocks noChangeArrowheads="1"/>
          </p:cNvSpPr>
          <p:nvPr/>
        </p:nvSpPr>
        <p:spPr bwMode="auto">
          <a:xfrm>
            <a:off x="1143000" y="6019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i="1">
                <a:solidFill>
                  <a:srgbClr val="FF0066"/>
                </a:solidFill>
              </a:rPr>
              <a:t>(15-20 мин)</a:t>
            </a:r>
          </a:p>
        </p:txBody>
      </p:sp>
    </p:spTree>
    <p:extLst>
      <p:ext uri="{BB962C8B-B14F-4D97-AF65-F5344CB8AC3E}">
        <p14:creationId xmlns:p14="http://schemas.microsoft.com/office/powerpoint/2010/main" val="1794630770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1066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1600" dirty="0" smtClean="0">
                <a:solidFill>
                  <a:schemeClr val="tx1"/>
                </a:solidFill>
              </a:rPr>
              <a:t>1.</a:t>
            </a:r>
            <a:r>
              <a:rPr lang="ru-RU" sz="1600" dirty="0" smtClean="0"/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Сколько промежутков возрастания имеет функция?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2. В скольких точках производная функции у = </a:t>
            </a:r>
            <a:r>
              <a:rPr lang="en-US" sz="2000" dirty="0">
                <a:solidFill>
                  <a:schemeClr val="tx1"/>
                </a:solidFill>
              </a:rPr>
              <a:t>f</a:t>
            </a:r>
            <a:r>
              <a:rPr lang="en-US" sz="2000" baseline="30000" dirty="0">
                <a:solidFill>
                  <a:schemeClr val="tx1"/>
                </a:solidFill>
              </a:rPr>
              <a:t>/</a:t>
            </a:r>
            <a:r>
              <a:rPr lang="en-US" sz="2000" dirty="0">
                <a:solidFill>
                  <a:schemeClr val="tx1"/>
                </a:solidFill>
              </a:rPr>
              <a:t>(x</a:t>
            </a:r>
            <a:r>
              <a:rPr lang="en-US" sz="2000" dirty="0" smtClean="0">
                <a:solidFill>
                  <a:schemeClr val="tx1"/>
                </a:solidFill>
              </a:rPr>
              <a:t>) </a:t>
            </a:r>
            <a:r>
              <a:rPr lang="ru-RU" sz="2000" dirty="0" smtClean="0">
                <a:solidFill>
                  <a:schemeClr val="tx1"/>
                </a:solidFill>
              </a:rPr>
              <a:t>равна нулю?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3. Найдите длину самого короткого промежутка убывания функции.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4. Найдите </a:t>
            </a:r>
            <a:r>
              <a:rPr lang="ru-RU" sz="2000" dirty="0">
                <a:solidFill>
                  <a:schemeClr val="tx1"/>
                </a:solidFill>
              </a:rPr>
              <a:t>н</a:t>
            </a:r>
            <a:r>
              <a:rPr lang="ru-RU" sz="2000" dirty="0" smtClean="0">
                <a:solidFill>
                  <a:schemeClr val="tx1"/>
                </a:solidFill>
              </a:rPr>
              <a:t>аименьшее значение аргумента, в котором функция меняет монотонность с убывания на возрастание.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9950" t="35768" r="2860"/>
          <a:stretch/>
        </p:blipFill>
        <p:spPr>
          <a:xfrm>
            <a:off x="291973" y="2362200"/>
            <a:ext cx="8674354" cy="38862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0" y="5334000"/>
            <a:ext cx="1219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9221860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Уравнение" r:id="rId4" imgW="114120" imgH="215640" progId="Equation.3">
                  <p:embed/>
                </p:oleObj>
              </mc:Choice>
              <mc:Fallback>
                <p:oleObj name="Уравнение" r:id="rId4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8717843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636"/>
          <a:stretch/>
        </p:blipFill>
        <p:spPr>
          <a:xfrm>
            <a:off x="759124" y="2618614"/>
            <a:ext cx="7669102" cy="3273836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64547" y="1956799"/>
            <a:ext cx="8126301" cy="4389437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609600" y="685800"/>
            <a:ext cx="0" cy="52578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09600" y="3886200"/>
            <a:ext cx="807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00747" y="59031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у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33649" y="396685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х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5076" y="3886200"/>
            <a:ext cx="209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0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50675" y="1241499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 = </a:t>
            </a:r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1455" y="1283156"/>
            <a:ext cx="634345" cy="362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74942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148" t="24162" r="14815" b="5936"/>
          <a:stretch/>
        </p:blipFill>
        <p:spPr>
          <a:xfrm>
            <a:off x="381000" y="1371600"/>
            <a:ext cx="8534400" cy="47244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324600" y="2743200"/>
            <a:ext cx="13716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105400" y="2286000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 = </a:t>
            </a:r>
            <a:r>
              <a:rPr lang="en-US" dirty="0" smtClean="0"/>
              <a:t>f(x)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57400" y="457200"/>
            <a:ext cx="6324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</a:rPr>
              <a:t>График функции у = </a:t>
            </a:r>
            <a:r>
              <a:rPr lang="en-US" sz="3600" b="1" dirty="0">
                <a:solidFill>
                  <a:srgbClr val="0070C0"/>
                </a:solidFill>
              </a:rPr>
              <a:t>f</a:t>
            </a:r>
            <a:r>
              <a:rPr lang="ru-RU" sz="3600" b="1" dirty="0">
                <a:solidFill>
                  <a:srgbClr val="0070C0"/>
                </a:solidFill>
              </a:rPr>
              <a:t>(</a:t>
            </a:r>
            <a:r>
              <a:rPr lang="en-US" sz="3600" b="1" dirty="0">
                <a:solidFill>
                  <a:srgbClr val="0070C0"/>
                </a:solidFill>
              </a:rPr>
              <a:t>x</a:t>
            </a:r>
            <a:r>
              <a:rPr lang="ru-RU" sz="3600" b="1" dirty="0">
                <a:solidFill>
                  <a:srgbClr val="0070C0"/>
                </a:solidFill>
              </a:rPr>
              <a:t>)</a:t>
            </a:r>
            <a:br>
              <a:rPr lang="ru-RU" sz="3600" b="1" dirty="0">
                <a:solidFill>
                  <a:srgbClr val="0070C0"/>
                </a:solidFill>
              </a:rPr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5800752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6002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График производной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err="1" smtClean="0">
                <a:solidFill>
                  <a:srgbClr val="0070C0"/>
                </a:solidFill>
              </a:rPr>
              <a:t>нкции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371600"/>
            <a:ext cx="8305800" cy="4953000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674186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73" t="19370" r="9090" b="774"/>
          <a:stretch/>
        </p:blipFill>
        <p:spPr>
          <a:xfrm>
            <a:off x="762000" y="1263410"/>
            <a:ext cx="7467600" cy="513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63037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681846"/>
            <a:ext cx="8454199" cy="581096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95600" y="1219200"/>
            <a:ext cx="9906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776" y="1295399"/>
            <a:ext cx="1266093" cy="45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94096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8229600" cy="990600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0066"/>
                </a:solidFill>
              </a:rPr>
              <a:t>Математики шутят</a:t>
            </a: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533400" y="1295400"/>
            <a:ext cx="80787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33CC"/>
                </a:solidFill>
              </a:rPr>
              <a:t>Подберите к графикам функций пословицы</a:t>
            </a:r>
          </a:p>
          <a:p>
            <a:r>
              <a:rPr lang="ru-RU" sz="2000" b="1">
                <a:solidFill>
                  <a:srgbClr val="0033CC"/>
                </a:solidFill>
              </a:rPr>
              <a:t> и поговорки в русском языке, так или иначе, </a:t>
            </a:r>
          </a:p>
          <a:p>
            <a:r>
              <a:rPr lang="ru-RU" sz="2000" b="1">
                <a:solidFill>
                  <a:srgbClr val="0033CC"/>
                </a:solidFill>
              </a:rPr>
              <a:t>отражающие их свойства, в том числе и монотонность</a:t>
            </a:r>
          </a:p>
        </p:txBody>
      </p:sp>
      <p:sp>
        <p:nvSpPr>
          <p:cNvPr id="84999" name="Line 7"/>
          <p:cNvSpPr>
            <a:spLocks noChangeShapeType="1"/>
          </p:cNvSpPr>
          <p:nvPr/>
        </p:nvSpPr>
        <p:spPr bwMode="auto">
          <a:xfrm flipV="1">
            <a:off x="762000" y="26670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00" name="Line 8"/>
          <p:cNvSpPr>
            <a:spLocks noChangeShapeType="1"/>
          </p:cNvSpPr>
          <p:nvPr/>
        </p:nvSpPr>
        <p:spPr bwMode="auto">
          <a:xfrm>
            <a:off x="0" y="4419600"/>
            <a:ext cx="213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01" name="Freeform 9"/>
          <p:cNvSpPr>
            <a:spLocks/>
          </p:cNvSpPr>
          <p:nvPr/>
        </p:nvSpPr>
        <p:spPr bwMode="auto">
          <a:xfrm rot="322351">
            <a:off x="228600" y="2514600"/>
            <a:ext cx="1016000" cy="2032000"/>
          </a:xfrm>
          <a:custGeom>
            <a:avLst/>
            <a:gdLst>
              <a:gd name="T0" fmla="*/ 0 w 640"/>
              <a:gd name="T1" fmla="*/ 152 h 1280"/>
              <a:gd name="T2" fmla="*/ 288 w 640"/>
              <a:gd name="T3" fmla="*/ 1112 h 1280"/>
              <a:gd name="T4" fmla="*/ 432 w 640"/>
              <a:gd name="T5" fmla="*/ 1160 h 1280"/>
              <a:gd name="T6" fmla="*/ 528 w 640"/>
              <a:gd name="T7" fmla="*/ 824 h 1280"/>
              <a:gd name="T8" fmla="*/ 624 w 640"/>
              <a:gd name="T9" fmla="*/ 104 h 1280"/>
              <a:gd name="T10" fmla="*/ 624 w 640"/>
              <a:gd name="T11" fmla="*/ 20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0" h="1280">
                <a:moveTo>
                  <a:pt x="0" y="152"/>
                </a:moveTo>
                <a:cubicBezTo>
                  <a:pt x="108" y="548"/>
                  <a:pt x="216" y="944"/>
                  <a:pt x="288" y="1112"/>
                </a:cubicBezTo>
                <a:cubicBezTo>
                  <a:pt x="360" y="1280"/>
                  <a:pt x="392" y="1208"/>
                  <a:pt x="432" y="1160"/>
                </a:cubicBezTo>
                <a:cubicBezTo>
                  <a:pt x="472" y="1112"/>
                  <a:pt x="496" y="1000"/>
                  <a:pt x="528" y="824"/>
                </a:cubicBezTo>
                <a:cubicBezTo>
                  <a:pt x="560" y="648"/>
                  <a:pt x="608" y="208"/>
                  <a:pt x="624" y="104"/>
                </a:cubicBezTo>
                <a:cubicBezTo>
                  <a:pt x="640" y="0"/>
                  <a:pt x="632" y="100"/>
                  <a:pt x="624" y="200"/>
                </a:cubicBezTo>
              </a:path>
            </a:pathLst>
          </a:custGeom>
          <a:noFill/>
          <a:ln w="38100" cmpd="sng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02" name="Line 10"/>
          <p:cNvSpPr>
            <a:spLocks noChangeShapeType="1"/>
          </p:cNvSpPr>
          <p:nvPr/>
        </p:nvSpPr>
        <p:spPr bwMode="auto">
          <a:xfrm flipV="1">
            <a:off x="3962400" y="25908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03" name="Line 11"/>
          <p:cNvSpPr>
            <a:spLocks noChangeShapeType="1"/>
          </p:cNvSpPr>
          <p:nvPr/>
        </p:nvSpPr>
        <p:spPr bwMode="auto">
          <a:xfrm>
            <a:off x="2971800" y="4419600"/>
            <a:ext cx="266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05" name="Freeform 13"/>
          <p:cNvSpPr>
            <a:spLocks/>
          </p:cNvSpPr>
          <p:nvPr/>
        </p:nvSpPr>
        <p:spPr bwMode="auto">
          <a:xfrm>
            <a:off x="3200400" y="2514600"/>
            <a:ext cx="2057400" cy="1727200"/>
          </a:xfrm>
          <a:custGeom>
            <a:avLst/>
            <a:gdLst>
              <a:gd name="T0" fmla="*/ 0 w 1296"/>
              <a:gd name="T1" fmla="*/ 0 h 1088"/>
              <a:gd name="T2" fmla="*/ 336 w 1296"/>
              <a:gd name="T3" fmla="*/ 912 h 1088"/>
              <a:gd name="T4" fmla="*/ 1056 w 1296"/>
              <a:gd name="T5" fmla="*/ 1056 h 1088"/>
              <a:gd name="T6" fmla="*/ 1296 w 1296"/>
              <a:gd name="T7" fmla="*/ 1056 h 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6" h="1088">
                <a:moveTo>
                  <a:pt x="0" y="0"/>
                </a:moveTo>
                <a:cubicBezTo>
                  <a:pt x="80" y="368"/>
                  <a:pt x="160" y="736"/>
                  <a:pt x="336" y="912"/>
                </a:cubicBezTo>
                <a:cubicBezTo>
                  <a:pt x="512" y="1088"/>
                  <a:pt x="896" y="1032"/>
                  <a:pt x="1056" y="1056"/>
                </a:cubicBezTo>
                <a:cubicBezTo>
                  <a:pt x="1216" y="1080"/>
                  <a:pt x="1256" y="1068"/>
                  <a:pt x="1296" y="1056"/>
                </a:cubicBezTo>
              </a:path>
            </a:pathLst>
          </a:custGeom>
          <a:noFill/>
          <a:ln w="38100" cmpd="sng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0" name="Line 18"/>
          <p:cNvSpPr>
            <a:spLocks noChangeShapeType="1"/>
          </p:cNvSpPr>
          <p:nvPr/>
        </p:nvSpPr>
        <p:spPr bwMode="auto">
          <a:xfrm>
            <a:off x="5791200" y="34290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1" name="Line 19"/>
          <p:cNvSpPr>
            <a:spLocks noChangeShapeType="1"/>
          </p:cNvSpPr>
          <p:nvPr/>
        </p:nvSpPr>
        <p:spPr bwMode="auto">
          <a:xfrm flipV="1">
            <a:off x="7391400" y="25146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2" name="Line 20"/>
          <p:cNvSpPr>
            <a:spLocks noChangeShapeType="1"/>
          </p:cNvSpPr>
          <p:nvPr/>
        </p:nvSpPr>
        <p:spPr bwMode="auto">
          <a:xfrm>
            <a:off x="6553200" y="2743200"/>
            <a:ext cx="83820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3" name="Line 21"/>
          <p:cNvSpPr>
            <a:spLocks noChangeShapeType="1"/>
          </p:cNvSpPr>
          <p:nvPr/>
        </p:nvSpPr>
        <p:spPr bwMode="auto">
          <a:xfrm flipV="1">
            <a:off x="7391400" y="2743200"/>
            <a:ext cx="60960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4" name="Line 22"/>
          <p:cNvSpPr>
            <a:spLocks noChangeShapeType="1"/>
          </p:cNvSpPr>
          <p:nvPr/>
        </p:nvSpPr>
        <p:spPr bwMode="auto">
          <a:xfrm flipV="1">
            <a:off x="4419600" y="5486400"/>
            <a:ext cx="4495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5" name="Line 23"/>
          <p:cNvSpPr>
            <a:spLocks noChangeShapeType="1"/>
          </p:cNvSpPr>
          <p:nvPr/>
        </p:nvSpPr>
        <p:spPr bwMode="auto">
          <a:xfrm flipV="1">
            <a:off x="6629400" y="42672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6" name="Freeform 24"/>
          <p:cNvSpPr>
            <a:spLocks/>
          </p:cNvSpPr>
          <p:nvPr/>
        </p:nvSpPr>
        <p:spPr bwMode="auto">
          <a:xfrm>
            <a:off x="6629400" y="5016500"/>
            <a:ext cx="914400" cy="546100"/>
          </a:xfrm>
          <a:custGeom>
            <a:avLst/>
            <a:gdLst>
              <a:gd name="T0" fmla="*/ 0 w 576"/>
              <a:gd name="T1" fmla="*/ 344 h 344"/>
              <a:gd name="T2" fmla="*/ 288 w 576"/>
              <a:gd name="T3" fmla="*/ 8 h 344"/>
              <a:gd name="T4" fmla="*/ 576 w 576"/>
              <a:gd name="T5" fmla="*/ 296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4">
                <a:moveTo>
                  <a:pt x="0" y="344"/>
                </a:moveTo>
                <a:cubicBezTo>
                  <a:pt x="96" y="180"/>
                  <a:pt x="192" y="16"/>
                  <a:pt x="288" y="8"/>
                </a:cubicBezTo>
                <a:cubicBezTo>
                  <a:pt x="384" y="0"/>
                  <a:pt x="528" y="248"/>
                  <a:pt x="576" y="296"/>
                </a:cubicBezTo>
              </a:path>
            </a:pathLst>
          </a:custGeom>
          <a:noFill/>
          <a:ln w="57150" cmpd="sng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7" name="Freeform 25"/>
          <p:cNvSpPr>
            <a:spLocks/>
          </p:cNvSpPr>
          <p:nvPr/>
        </p:nvSpPr>
        <p:spPr bwMode="auto">
          <a:xfrm>
            <a:off x="7543800" y="4953000"/>
            <a:ext cx="914400" cy="546100"/>
          </a:xfrm>
          <a:custGeom>
            <a:avLst/>
            <a:gdLst>
              <a:gd name="T0" fmla="*/ 0 w 576"/>
              <a:gd name="T1" fmla="*/ 344 h 344"/>
              <a:gd name="T2" fmla="*/ 288 w 576"/>
              <a:gd name="T3" fmla="*/ 8 h 344"/>
              <a:gd name="T4" fmla="*/ 576 w 576"/>
              <a:gd name="T5" fmla="*/ 296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4">
                <a:moveTo>
                  <a:pt x="0" y="344"/>
                </a:moveTo>
                <a:cubicBezTo>
                  <a:pt x="96" y="180"/>
                  <a:pt x="192" y="16"/>
                  <a:pt x="288" y="8"/>
                </a:cubicBezTo>
                <a:cubicBezTo>
                  <a:pt x="384" y="0"/>
                  <a:pt x="528" y="248"/>
                  <a:pt x="576" y="296"/>
                </a:cubicBezTo>
              </a:path>
            </a:pathLst>
          </a:custGeom>
          <a:noFill/>
          <a:ln w="57150" cmpd="sng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19" name="Freeform 27"/>
          <p:cNvSpPr>
            <a:spLocks/>
          </p:cNvSpPr>
          <p:nvPr/>
        </p:nvSpPr>
        <p:spPr bwMode="auto">
          <a:xfrm>
            <a:off x="4800600" y="5029200"/>
            <a:ext cx="914400" cy="546100"/>
          </a:xfrm>
          <a:custGeom>
            <a:avLst/>
            <a:gdLst>
              <a:gd name="T0" fmla="*/ 0 w 576"/>
              <a:gd name="T1" fmla="*/ 344 h 344"/>
              <a:gd name="T2" fmla="*/ 288 w 576"/>
              <a:gd name="T3" fmla="*/ 8 h 344"/>
              <a:gd name="T4" fmla="*/ 576 w 576"/>
              <a:gd name="T5" fmla="*/ 296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4">
                <a:moveTo>
                  <a:pt x="0" y="344"/>
                </a:moveTo>
                <a:cubicBezTo>
                  <a:pt x="96" y="180"/>
                  <a:pt x="192" y="16"/>
                  <a:pt x="288" y="8"/>
                </a:cubicBezTo>
                <a:cubicBezTo>
                  <a:pt x="384" y="0"/>
                  <a:pt x="528" y="248"/>
                  <a:pt x="576" y="296"/>
                </a:cubicBezTo>
              </a:path>
            </a:pathLst>
          </a:custGeom>
          <a:noFill/>
          <a:ln w="57150" cmpd="sng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20" name="Freeform 28"/>
          <p:cNvSpPr>
            <a:spLocks/>
          </p:cNvSpPr>
          <p:nvPr/>
        </p:nvSpPr>
        <p:spPr bwMode="auto">
          <a:xfrm>
            <a:off x="5715000" y="5029200"/>
            <a:ext cx="914400" cy="546100"/>
          </a:xfrm>
          <a:custGeom>
            <a:avLst/>
            <a:gdLst>
              <a:gd name="T0" fmla="*/ 0 w 576"/>
              <a:gd name="T1" fmla="*/ 344 h 344"/>
              <a:gd name="T2" fmla="*/ 288 w 576"/>
              <a:gd name="T3" fmla="*/ 8 h 344"/>
              <a:gd name="T4" fmla="*/ 576 w 576"/>
              <a:gd name="T5" fmla="*/ 296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4">
                <a:moveTo>
                  <a:pt x="0" y="344"/>
                </a:moveTo>
                <a:cubicBezTo>
                  <a:pt x="96" y="180"/>
                  <a:pt x="192" y="16"/>
                  <a:pt x="288" y="8"/>
                </a:cubicBezTo>
                <a:cubicBezTo>
                  <a:pt x="384" y="0"/>
                  <a:pt x="528" y="248"/>
                  <a:pt x="576" y="296"/>
                </a:cubicBezTo>
              </a:path>
            </a:pathLst>
          </a:custGeom>
          <a:noFill/>
          <a:ln w="57150" cmpd="sng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22" name="Line 30"/>
          <p:cNvSpPr>
            <a:spLocks noChangeShapeType="1"/>
          </p:cNvSpPr>
          <p:nvPr/>
        </p:nvSpPr>
        <p:spPr bwMode="auto">
          <a:xfrm>
            <a:off x="2590800" y="6629400"/>
            <a:ext cx="3505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23" name="Line 31"/>
          <p:cNvSpPr>
            <a:spLocks noChangeShapeType="1"/>
          </p:cNvSpPr>
          <p:nvPr/>
        </p:nvSpPr>
        <p:spPr bwMode="auto">
          <a:xfrm flipV="1">
            <a:off x="2590800" y="57150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025" name="Freeform 33"/>
          <p:cNvSpPr>
            <a:spLocks/>
          </p:cNvSpPr>
          <p:nvPr/>
        </p:nvSpPr>
        <p:spPr bwMode="auto">
          <a:xfrm>
            <a:off x="2590800" y="5562600"/>
            <a:ext cx="1536700" cy="1066800"/>
          </a:xfrm>
          <a:custGeom>
            <a:avLst/>
            <a:gdLst>
              <a:gd name="T0" fmla="*/ 8 w 968"/>
              <a:gd name="T1" fmla="*/ 672 h 672"/>
              <a:gd name="T2" fmla="*/ 56 w 968"/>
              <a:gd name="T3" fmla="*/ 480 h 672"/>
              <a:gd name="T4" fmla="*/ 344 w 968"/>
              <a:gd name="T5" fmla="*/ 240 h 672"/>
              <a:gd name="T6" fmla="*/ 680 w 968"/>
              <a:gd name="T7" fmla="*/ 96 h 672"/>
              <a:gd name="T8" fmla="*/ 968 w 968"/>
              <a:gd name="T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672">
                <a:moveTo>
                  <a:pt x="8" y="672"/>
                </a:moveTo>
                <a:cubicBezTo>
                  <a:pt x="4" y="612"/>
                  <a:pt x="0" y="552"/>
                  <a:pt x="56" y="480"/>
                </a:cubicBezTo>
                <a:cubicBezTo>
                  <a:pt x="112" y="408"/>
                  <a:pt x="240" y="304"/>
                  <a:pt x="344" y="240"/>
                </a:cubicBezTo>
                <a:cubicBezTo>
                  <a:pt x="448" y="176"/>
                  <a:pt x="576" y="136"/>
                  <a:pt x="680" y="96"/>
                </a:cubicBezTo>
                <a:cubicBezTo>
                  <a:pt x="784" y="56"/>
                  <a:pt x="920" y="16"/>
                  <a:pt x="968" y="0"/>
                </a:cubicBezTo>
              </a:path>
            </a:pathLst>
          </a:custGeom>
          <a:noFill/>
          <a:ln w="57150" cmpd="sng">
            <a:solidFill>
              <a:srgbClr val="0033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046876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0066"/>
                </a:solidFill>
              </a:rPr>
              <a:t>Математики шутят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Clr>
                <a:srgbClr val="FF0066"/>
              </a:buClr>
            </a:pPr>
            <a:r>
              <a:rPr lang="ru-RU" b="1">
                <a:solidFill>
                  <a:srgbClr val="0033CC"/>
                </a:solidFill>
              </a:rPr>
              <a:t>Как аукнется, так и откликнется; </a:t>
            </a:r>
            <a:r>
              <a:rPr lang="ru-RU" sz="1800" b="1" i="1">
                <a:solidFill>
                  <a:srgbClr val="0033CC"/>
                </a:solidFill>
              </a:rPr>
              <a:t>(четность)</a:t>
            </a:r>
            <a:endParaRPr lang="ru-RU" b="1" i="1">
              <a:solidFill>
                <a:srgbClr val="0033CC"/>
              </a:solidFill>
            </a:endParaRPr>
          </a:p>
          <a:p>
            <a:pPr marL="609600" indent="-609600">
              <a:lnSpc>
                <a:spcPct val="90000"/>
              </a:lnSpc>
              <a:buClr>
                <a:srgbClr val="FF0066"/>
              </a:buClr>
            </a:pPr>
            <a:r>
              <a:rPr lang="ru-RU" b="1">
                <a:solidFill>
                  <a:srgbClr val="0033CC"/>
                </a:solidFill>
              </a:rPr>
              <a:t>Тише едешь, дальше будешь; </a:t>
            </a:r>
            <a:r>
              <a:rPr lang="ru-RU" sz="1800" b="1" i="1">
                <a:solidFill>
                  <a:srgbClr val="0033CC"/>
                </a:solidFill>
              </a:rPr>
              <a:t>(уб)</a:t>
            </a:r>
          </a:p>
          <a:p>
            <a:pPr marL="609600" indent="-609600">
              <a:lnSpc>
                <a:spcPct val="90000"/>
              </a:lnSpc>
              <a:buClr>
                <a:srgbClr val="FF0066"/>
              </a:buClr>
            </a:pPr>
            <a:r>
              <a:rPr lang="ru-RU" b="1">
                <a:solidFill>
                  <a:srgbClr val="0033CC"/>
                </a:solidFill>
              </a:rPr>
              <a:t>Повторенье – мать ученья; </a:t>
            </a:r>
            <a:r>
              <a:rPr lang="ru-RU" sz="2000" b="1" i="1">
                <a:solidFill>
                  <a:srgbClr val="0033CC"/>
                </a:solidFill>
              </a:rPr>
              <a:t>(периодичн)</a:t>
            </a:r>
          </a:p>
          <a:p>
            <a:pPr marL="609600" indent="-609600">
              <a:lnSpc>
                <a:spcPct val="90000"/>
              </a:lnSpc>
              <a:buClr>
                <a:srgbClr val="FF0066"/>
              </a:buClr>
            </a:pPr>
            <a:r>
              <a:rPr lang="ru-RU" b="1">
                <a:solidFill>
                  <a:srgbClr val="0033CC"/>
                </a:solidFill>
              </a:rPr>
              <a:t>Чем дальше в лес, тем больше дров</a:t>
            </a:r>
            <a:r>
              <a:rPr lang="ru-RU" sz="2000" b="1">
                <a:solidFill>
                  <a:srgbClr val="0033CC"/>
                </a:solidFill>
              </a:rPr>
              <a:t>;( </a:t>
            </a:r>
            <a:r>
              <a:rPr lang="ru-RU" sz="2000" b="1" i="1">
                <a:solidFill>
                  <a:srgbClr val="0033CC"/>
                </a:solidFill>
              </a:rPr>
              <a:t>возр</a:t>
            </a:r>
            <a:r>
              <a:rPr lang="ru-RU" sz="2000" b="1">
                <a:solidFill>
                  <a:srgbClr val="0033CC"/>
                </a:solidFill>
              </a:rPr>
              <a:t>)</a:t>
            </a:r>
          </a:p>
          <a:p>
            <a:pPr marL="609600" indent="-609600">
              <a:lnSpc>
                <a:spcPct val="90000"/>
              </a:lnSpc>
              <a:buClr>
                <a:srgbClr val="FF0066"/>
              </a:buClr>
            </a:pPr>
            <a:r>
              <a:rPr lang="ru-RU" b="1">
                <a:solidFill>
                  <a:srgbClr val="0033CC"/>
                </a:solidFill>
              </a:rPr>
              <a:t>Любишь кататься, люби и саночки возить; </a:t>
            </a:r>
            <a:r>
              <a:rPr lang="ru-RU" sz="2000" b="1" i="1">
                <a:solidFill>
                  <a:srgbClr val="0033CC"/>
                </a:solidFill>
              </a:rPr>
              <a:t>(уб-возр, четн)</a:t>
            </a:r>
            <a:endParaRPr lang="ru-RU" b="1" i="1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468674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447484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Игра «Гусеница»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531" y="3789040"/>
            <a:ext cx="4682506" cy="291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" y="1052736"/>
            <a:ext cx="1582876" cy="1498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874" y="260648"/>
            <a:ext cx="3382875" cy="2459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906401"/>
            <a:ext cx="2620963" cy="19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Volshebnaya_sms_(ringon.pro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203848" y="4689416"/>
            <a:ext cx="720080" cy="86105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592895" y="2348880"/>
            <a:ext cx="49154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Решение задач </a:t>
            </a:r>
          </a:p>
          <a:p>
            <a:pPr algn="ctr"/>
            <a:r>
              <a:rPr lang="ru-RU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 карточкам</a:t>
            </a:r>
          </a:p>
        </p:txBody>
      </p:sp>
    </p:spTree>
    <p:extLst>
      <p:ext uri="{BB962C8B-B14F-4D97-AF65-F5344CB8AC3E}">
        <p14:creationId xmlns:p14="http://schemas.microsoft.com/office/powerpoint/2010/main" val="738053539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380" y="0"/>
            <a:ext cx="8856984" cy="1143000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00B050"/>
                </a:solidFill>
              </a:rPr>
              <a:t>ПРОВЕРЬ И ОЦЕНИ РАБОТУ СОСЕДА ПО ПАРТЕ</a:t>
            </a:r>
            <a:endParaRPr lang="ru-RU" sz="3200" b="1" i="1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09086"/>
            <a:ext cx="2250460" cy="213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6293" y="908720"/>
            <a:ext cx="5135787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Задача  №   1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           </a:t>
            </a:r>
            <a:r>
              <a:rPr lang="ru-RU" sz="2400" b="1" dirty="0" smtClean="0">
                <a:solidFill>
                  <a:srgbClr val="7030A0"/>
                </a:solidFill>
              </a:rPr>
              <a:t>Ответ:      </a:t>
            </a:r>
            <a:r>
              <a:rPr lang="ru-RU" sz="2400" b="1" dirty="0" smtClean="0">
                <a:solidFill>
                  <a:srgbClr val="FF0000"/>
                </a:solidFill>
              </a:rPr>
              <a:t>60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Задача  </a:t>
            </a:r>
            <a:r>
              <a:rPr lang="ru-RU" sz="2400" b="1" dirty="0" smtClean="0">
                <a:solidFill>
                  <a:srgbClr val="FF0000"/>
                </a:solidFill>
              </a:rPr>
              <a:t>№ 2</a:t>
            </a:r>
            <a:r>
              <a:rPr lang="ru-RU" sz="2400" b="1" baseline="-25000" dirty="0">
                <a:solidFill>
                  <a:srgbClr val="FF0000"/>
                </a:solidFill>
              </a:rPr>
              <a:t>3</a:t>
            </a:r>
            <a:r>
              <a:rPr lang="ru-RU" sz="2400" b="1" dirty="0" smtClean="0">
                <a:solidFill>
                  <a:srgbClr val="FF0000"/>
                </a:solidFill>
              </a:rPr>
              <a:t>              </a:t>
            </a:r>
            <a:r>
              <a:rPr lang="ru-RU" sz="2400" b="1" dirty="0" smtClean="0">
                <a:solidFill>
                  <a:srgbClr val="7030A0"/>
                </a:solidFill>
              </a:rPr>
              <a:t>Ответ:      </a:t>
            </a:r>
            <a:r>
              <a:rPr lang="ru-RU" sz="2400" b="1" dirty="0" smtClean="0">
                <a:solidFill>
                  <a:srgbClr val="FF0000"/>
                </a:solidFill>
              </a:rPr>
              <a:t>2</a:t>
            </a:r>
          </a:p>
          <a:p>
            <a:endParaRPr lang="ru-RU" sz="2400" b="1" dirty="0">
              <a:solidFill>
                <a:srgbClr val="FF0000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Задача  № 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srgbClr val="FF0000"/>
                </a:solidFill>
              </a:rPr>
              <a:t>2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</a:rPr>
              <a:t>             </a:t>
            </a:r>
            <a:r>
              <a:rPr lang="ru-RU" sz="2400" b="1" dirty="0" smtClean="0">
                <a:solidFill>
                  <a:srgbClr val="7030A0"/>
                </a:solidFill>
              </a:rPr>
              <a:t>Ответ:      </a:t>
            </a:r>
            <a:r>
              <a:rPr lang="ru-RU" sz="2400" b="1" dirty="0" smtClean="0">
                <a:solidFill>
                  <a:srgbClr val="FF0000"/>
                </a:solidFill>
              </a:rPr>
              <a:t>5</a:t>
            </a:r>
          </a:p>
          <a:p>
            <a:endParaRPr lang="ru-RU" sz="2400" b="1" dirty="0">
              <a:solidFill>
                <a:srgbClr val="FF0000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Задача  </a:t>
            </a:r>
            <a:r>
              <a:rPr lang="ru-RU" sz="2400" b="1" dirty="0" smtClean="0">
                <a:solidFill>
                  <a:srgbClr val="FF0000"/>
                </a:solidFill>
              </a:rPr>
              <a:t>№   2</a:t>
            </a:r>
            <a:r>
              <a:rPr lang="ru-RU" sz="2400" b="1" baseline="-25000" dirty="0">
                <a:solidFill>
                  <a:srgbClr val="FF0000"/>
                </a:solidFill>
              </a:rPr>
              <a:t>9</a:t>
            </a:r>
            <a:r>
              <a:rPr lang="ru-RU" sz="2400" b="1" dirty="0" smtClean="0">
                <a:solidFill>
                  <a:srgbClr val="FF0000"/>
                </a:solidFill>
              </a:rPr>
              <a:t>            </a:t>
            </a:r>
            <a:r>
              <a:rPr lang="ru-RU" sz="2400" b="1" dirty="0" smtClean="0">
                <a:solidFill>
                  <a:srgbClr val="7030A0"/>
                </a:solidFill>
              </a:rPr>
              <a:t>Ответ</a:t>
            </a:r>
            <a:r>
              <a:rPr lang="ru-RU" sz="2400" b="1" dirty="0">
                <a:solidFill>
                  <a:srgbClr val="7030A0"/>
                </a:solidFill>
              </a:rPr>
              <a:t>:</a:t>
            </a:r>
            <a:r>
              <a:rPr lang="ru-RU" sz="2400" b="1" dirty="0" smtClean="0">
                <a:solidFill>
                  <a:srgbClr val="FF0000"/>
                </a:solidFill>
              </a:rPr>
              <a:t>     -2</a:t>
            </a:r>
          </a:p>
          <a:p>
            <a:endParaRPr lang="ru-RU" sz="2400" b="1" dirty="0">
              <a:solidFill>
                <a:srgbClr val="FF0000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Задача  </a:t>
            </a:r>
            <a:r>
              <a:rPr lang="ru-RU" sz="2400" b="1" dirty="0" smtClean="0">
                <a:solidFill>
                  <a:srgbClr val="FF0000"/>
                </a:solidFill>
              </a:rPr>
              <a:t>№  </a:t>
            </a:r>
            <a:r>
              <a:rPr lang="ru-RU" sz="2400" b="1" smtClean="0">
                <a:solidFill>
                  <a:srgbClr val="FF0000"/>
                </a:solidFill>
              </a:rPr>
              <a:t>2</a:t>
            </a:r>
            <a:r>
              <a:rPr lang="ru-RU" sz="2400" b="1" baseline="-25000" smtClean="0">
                <a:solidFill>
                  <a:srgbClr val="FF0000"/>
                </a:solidFill>
              </a:rPr>
              <a:t>12</a:t>
            </a:r>
            <a:r>
              <a:rPr lang="ru-RU" sz="2400" b="1" smtClean="0">
                <a:solidFill>
                  <a:srgbClr val="FF0000"/>
                </a:solidFill>
              </a:rPr>
              <a:t> </a:t>
            </a:r>
            <a:r>
              <a:rPr lang="ru-RU" sz="2400" smtClean="0"/>
              <a:t>  </a:t>
            </a:r>
            <a:r>
              <a:rPr lang="ru-RU" sz="2400" b="1" smtClean="0">
                <a:solidFill>
                  <a:srgbClr val="FF0000"/>
                </a:solidFill>
              </a:rPr>
              <a:t>        </a:t>
            </a:r>
            <a:r>
              <a:rPr lang="ru-RU" sz="2400" b="1" dirty="0" smtClean="0">
                <a:solidFill>
                  <a:srgbClr val="7030A0"/>
                </a:solidFill>
              </a:rPr>
              <a:t>Ответ</a:t>
            </a:r>
            <a:r>
              <a:rPr lang="ru-RU" sz="2400" b="1" dirty="0">
                <a:solidFill>
                  <a:srgbClr val="7030A0"/>
                </a:solidFill>
              </a:rPr>
              <a:t>: </a:t>
            </a:r>
            <a:r>
              <a:rPr lang="ru-RU" sz="2400" b="1" dirty="0" smtClean="0">
                <a:solidFill>
                  <a:srgbClr val="7030A0"/>
                </a:solidFill>
              </a:rPr>
              <a:t>    </a:t>
            </a:r>
            <a:r>
              <a:rPr lang="ru-RU" sz="2400" b="1" dirty="0">
                <a:solidFill>
                  <a:srgbClr val="FF0000"/>
                </a:solidFill>
              </a:rPr>
              <a:t>5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Задача  </a:t>
            </a:r>
            <a:r>
              <a:rPr lang="ru-RU" sz="2400" b="1" dirty="0" smtClean="0">
                <a:solidFill>
                  <a:srgbClr val="FF0000"/>
                </a:solidFill>
              </a:rPr>
              <a:t>№  2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15</a:t>
            </a:r>
            <a:r>
              <a:rPr lang="ru-RU" sz="2400" dirty="0" smtClean="0"/>
              <a:t>          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Ответ</a:t>
            </a:r>
            <a:r>
              <a:rPr lang="ru-RU" sz="2400" b="1" dirty="0">
                <a:solidFill>
                  <a:srgbClr val="7030A0"/>
                </a:solidFill>
              </a:rPr>
              <a:t>: </a:t>
            </a:r>
            <a:r>
              <a:rPr lang="ru-RU" sz="2400" b="1" dirty="0" smtClean="0">
                <a:solidFill>
                  <a:srgbClr val="7030A0"/>
                </a:solidFill>
              </a:rPr>
              <a:t>     </a:t>
            </a:r>
            <a:r>
              <a:rPr lang="ru-RU" sz="2400" b="1" dirty="0" smtClean="0">
                <a:solidFill>
                  <a:srgbClr val="FF0000"/>
                </a:solidFill>
              </a:rPr>
              <a:t>-1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Задача  </a:t>
            </a:r>
            <a:r>
              <a:rPr lang="ru-RU" sz="2400" b="1" dirty="0" smtClean="0">
                <a:solidFill>
                  <a:srgbClr val="FF0000"/>
                </a:solidFill>
              </a:rPr>
              <a:t>№  2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 26                </a:t>
            </a:r>
            <a:r>
              <a:rPr lang="ru-RU" sz="2400" b="1" dirty="0" smtClean="0">
                <a:solidFill>
                  <a:srgbClr val="7030A0"/>
                </a:solidFill>
              </a:rPr>
              <a:t>Ответ</a:t>
            </a:r>
            <a:r>
              <a:rPr lang="ru-RU" sz="2400" b="1" dirty="0">
                <a:solidFill>
                  <a:srgbClr val="7030A0"/>
                </a:solidFill>
              </a:rPr>
              <a:t>: </a:t>
            </a:r>
            <a:r>
              <a:rPr lang="ru-RU" sz="2400" b="1" dirty="0" smtClean="0">
                <a:solidFill>
                  <a:srgbClr val="7030A0"/>
                </a:solidFill>
              </a:rPr>
              <a:t>    </a:t>
            </a:r>
            <a:r>
              <a:rPr lang="ru-RU" sz="2400" b="1" dirty="0" smtClean="0">
                <a:solidFill>
                  <a:srgbClr val="FF0000"/>
                </a:solidFill>
              </a:rPr>
              <a:t>26,8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Задача  </a:t>
            </a:r>
            <a:r>
              <a:rPr lang="ru-RU" sz="2400" b="1" dirty="0" smtClean="0">
                <a:solidFill>
                  <a:srgbClr val="FF0000"/>
                </a:solidFill>
              </a:rPr>
              <a:t>№ </a:t>
            </a:r>
            <a:r>
              <a:rPr lang="ru-RU" sz="2400" b="1" dirty="0">
                <a:solidFill>
                  <a:srgbClr val="FF0000"/>
                </a:solidFill>
              </a:rPr>
              <a:t>3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5</a:t>
            </a:r>
            <a:r>
              <a:rPr lang="ru-RU" sz="2400" b="1" dirty="0" smtClean="0">
                <a:solidFill>
                  <a:srgbClr val="FF0000"/>
                </a:solidFill>
              </a:rPr>
              <a:t>             </a:t>
            </a:r>
            <a:r>
              <a:rPr lang="ru-RU" sz="2400" b="1" dirty="0" smtClean="0">
                <a:solidFill>
                  <a:srgbClr val="7030A0"/>
                </a:solidFill>
              </a:rPr>
              <a:t>Ответ</a:t>
            </a:r>
            <a:r>
              <a:rPr lang="ru-RU" sz="2400" b="1" dirty="0">
                <a:solidFill>
                  <a:srgbClr val="7030A0"/>
                </a:solidFill>
              </a:rPr>
              <a:t>: </a:t>
            </a:r>
            <a:r>
              <a:rPr lang="ru-RU" sz="2400" b="1" dirty="0" smtClean="0">
                <a:solidFill>
                  <a:srgbClr val="7030A0"/>
                </a:solidFill>
              </a:rPr>
              <a:t>     </a:t>
            </a:r>
            <a:r>
              <a:rPr lang="ru-RU" sz="2400" b="1" dirty="0" smtClean="0">
                <a:solidFill>
                  <a:srgbClr val="FF0000"/>
                </a:solidFill>
              </a:rPr>
              <a:t> -7</a:t>
            </a:r>
            <a:endParaRPr lang="ru-RU" sz="2400" b="1" dirty="0">
              <a:solidFill>
                <a:srgbClr val="FF0000"/>
              </a:solidFill>
            </a:endParaRPr>
          </a:p>
          <a:p>
            <a:endParaRPr lang="ru-RU" sz="24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986764" y="2924944"/>
            <a:ext cx="3851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</a:rPr>
              <a:t>5</a:t>
            </a:r>
            <a:r>
              <a:rPr lang="ru-RU" sz="2000" b="1" i="1" dirty="0" smtClean="0"/>
              <a:t> верных ответов – </a:t>
            </a:r>
            <a:r>
              <a:rPr lang="ru-RU" sz="2000" b="1" i="1" dirty="0" smtClean="0">
                <a:solidFill>
                  <a:srgbClr val="FF0000"/>
                </a:solidFill>
              </a:rPr>
              <a:t>оценка «5»</a:t>
            </a:r>
          </a:p>
          <a:p>
            <a:r>
              <a:rPr lang="ru-RU" sz="2000" b="1" i="1" dirty="0" smtClean="0">
                <a:solidFill>
                  <a:srgbClr val="00B050"/>
                </a:solidFill>
              </a:rPr>
              <a:t>4</a:t>
            </a:r>
            <a:r>
              <a:rPr lang="ru-RU" sz="2000" b="1" i="1" dirty="0" smtClean="0"/>
              <a:t> </a:t>
            </a:r>
            <a:r>
              <a:rPr lang="ru-RU" sz="2000" b="1" i="1" dirty="0"/>
              <a:t>верных ответов – </a:t>
            </a:r>
            <a:r>
              <a:rPr lang="ru-RU" sz="2000" b="1" i="1" dirty="0">
                <a:solidFill>
                  <a:srgbClr val="00B050"/>
                </a:solidFill>
              </a:rPr>
              <a:t>оценка </a:t>
            </a:r>
            <a:r>
              <a:rPr lang="ru-RU" sz="2000" b="1" i="1" dirty="0" smtClean="0">
                <a:solidFill>
                  <a:srgbClr val="00B050"/>
                </a:solidFill>
              </a:rPr>
              <a:t>«4»</a:t>
            </a:r>
            <a:r>
              <a:rPr lang="ru-RU" sz="2000" b="1" i="1" dirty="0" smtClean="0"/>
              <a:t> </a:t>
            </a:r>
            <a:endParaRPr lang="ru-RU" sz="2000" b="1" i="1" dirty="0"/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3 </a:t>
            </a:r>
            <a:r>
              <a:rPr lang="ru-RU" sz="2000" b="1" i="1" dirty="0"/>
              <a:t>верных ответов – </a:t>
            </a:r>
            <a:r>
              <a:rPr lang="ru-RU" sz="2000" b="1" i="1" dirty="0">
                <a:solidFill>
                  <a:srgbClr val="002060"/>
                </a:solidFill>
              </a:rPr>
              <a:t>оценка </a:t>
            </a:r>
            <a:r>
              <a:rPr lang="ru-RU" sz="2000" b="1" i="1" dirty="0" smtClean="0">
                <a:solidFill>
                  <a:srgbClr val="002060"/>
                </a:solidFill>
              </a:rPr>
              <a:t>«3»</a:t>
            </a:r>
            <a:r>
              <a:rPr lang="ru-RU" sz="2000" b="1" i="1" dirty="0" smtClean="0"/>
              <a:t> </a:t>
            </a:r>
          </a:p>
          <a:p>
            <a:r>
              <a:rPr lang="ru-RU" sz="2000" b="1" i="1" dirty="0" smtClean="0">
                <a:solidFill>
                  <a:srgbClr val="7030A0"/>
                </a:solidFill>
              </a:rPr>
              <a:t>Менее 3        -               оценка «2»</a:t>
            </a:r>
            <a:endParaRPr lang="ru-RU" sz="2000" b="1" i="1" dirty="0">
              <a:solidFill>
                <a:srgbClr val="7030A0"/>
              </a:solidFill>
            </a:endParaRPr>
          </a:p>
          <a:p>
            <a:r>
              <a:rPr lang="ru-RU" sz="2000" b="1" i="1" dirty="0" smtClean="0"/>
              <a:t> 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809163063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95618" y="200055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 5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0855" y="2175940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 6</a:t>
            </a:r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4980801"/>
            <a:ext cx="2592287" cy="1939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74454"/>
            <a:ext cx="2771800" cy="1983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79516" y="2278033"/>
            <a:ext cx="22644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Ответ: </a:t>
            </a:r>
            <a:r>
              <a:rPr lang="ru-RU" sz="3200" b="1" dirty="0" smtClean="0">
                <a:solidFill>
                  <a:srgbClr val="FF0000"/>
                </a:solidFill>
              </a:rPr>
              <a:t>  </a:t>
            </a:r>
            <a:r>
              <a:rPr lang="ru-RU" sz="3200" b="1" dirty="0">
                <a:solidFill>
                  <a:srgbClr val="FF0000"/>
                </a:solidFill>
              </a:rPr>
              <a:t>5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082894" y="5051279"/>
            <a:ext cx="31172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Ответ:   -0,5</a:t>
            </a:r>
          </a:p>
          <a:p>
            <a:endParaRPr lang="ru-RU" dirty="0"/>
          </a:p>
        </p:txBody>
      </p:sp>
      <p:pic>
        <p:nvPicPr>
          <p:cNvPr id="15" name="Рисунок 14" descr="https://math-ege.sdamgia.ru/get_file?id=64593&amp;png=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600165"/>
            <a:ext cx="3637265" cy="159437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995936" y="344669"/>
            <a:ext cx="514806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На рисунке изображен график производной функции </a:t>
            </a:r>
            <a:r>
              <a:rPr lang="ru-RU" sz="2000" b="1" i="1" dirty="0"/>
              <a:t>f(x)</a:t>
            </a:r>
            <a:r>
              <a:rPr lang="ru-RU" sz="2000" b="1" dirty="0"/>
              <a:t>, определенной на интервале (−10; 2). Найдите количество точек, в которых касательная к графику функции </a:t>
            </a:r>
            <a:r>
              <a:rPr lang="ru-RU" sz="2000" b="1" i="1" dirty="0"/>
              <a:t>f(x)</a:t>
            </a:r>
            <a:r>
              <a:rPr lang="ru-RU" sz="2000" b="1" dirty="0"/>
              <a:t> параллельна прямой </a:t>
            </a:r>
            <a:r>
              <a:rPr lang="ru-RU" sz="2000" b="1" i="1" dirty="0"/>
              <a:t>y</a:t>
            </a:r>
            <a:r>
              <a:rPr lang="ru-RU" sz="2000" b="1" dirty="0"/>
              <a:t> = −2</a:t>
            </a:r>
            <a:r>
              <a:rPr lang="ru-RU" sz="2000" b="1" i="1" dirty="0"/>
              <a:t>x</a:t>
            </a:r>
            <a:r>
              <a:rPr lang="ru-RU" sz="2000" b="1" dirty="0"/>
              <a:t> − 11 или совпадает с ней.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708921"/>
            <a:ext cx="2664296" cy="236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02998" y="2970795"/>
            <a:ext cx="59685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На рисунке изображены график функции </a:t>
            </a:r>
            <a:r>
              <a:rPr lang="ru-RU" sz="2400" b="1" i="1" dirty="0"/>
              <a:t>y</a:t>
            </a:r>
            <a:r>
              <a:rPr lang="ru-RU" sz="2400" b="1" dirty="0"/>
              <a:t> = </a:t>
            </a:r>
            <a:r>
              <a:rPr lang="ru-RU" sz="2400" b="1" i="1" dirty="0"/>
              <a:t>f</a:t>
            </a:r>
            <a:r>
              <a:rPr lang="ru-RU" sz="2400" b="1" dirty="0"/>
              <a:t>(</a:t>
            </a:r>
            <a:r>
              <a:rPr lang="ru-RU" sz="2400" b="1" i="1" dirty="0"/>
              <a:t>x</a:t>
            </a:r>
            <a:r>
              <a:rPr lang="ru-RU" sz="2400" b="1" dirty="0"/>
              <a:t>) и касательная к нему в точке с абсциссой </a:t>
            </a:r>
            <a:r>
              <a:rPr lang="ru-RU" sz="2400" b="1" i="1" dirty="0"/>
              <a:t>x</a:t>
            </a:r>
            <a:r>
              <a:rPr lang="ru-RU" sz="2400" b="1" baseline="-25000" dirty="0"/>
              <a:t>0</a:t>
            </a:r>
            <a:r>
              <a:rPr lang="ru-RU" sz="2400" b="1" dirty="0"/>
              <a:t>. Найдите значение производной функции </a:t>
            </a:r>
            <a:r>
              <a:rPr lang="ru-RU" sz="2400" b="1" i="1" dirty="0"/>
              <a:t>f</a:t>
            </a:r>
            <a:r>
              <a:rPr lang="ru-RU" sz="2400" b="1" dirty="0"/>
              <a:t>(</a:t>
            </a:r>
            <a:r>
              <a:rPr lang="ru-RU" sz="2400" b="1" i="1" dirty="0"/>
              <a:t>x</a:t>
            </a:r>
            <a:r>
              <a:rPr lang="ru-RU" sz="2400" b="1" dirty="0"/>
              <a:t>) в точке </a:t>
            </a:r>
            <a:r>
              <a:rPr lang="ru-RU" sz="2400" b="1" i="1" dirty="0"/>
              <a:t>x</a:t>
            </a:r>
            <a:r>
              <a:rPr lang="ru-RU" sz="2400" b="1" baseline="-25000" dirty="0"/>
              <a:t>0</a:t>
            </a:r>
            <a:r>
              <a:rPr lang="ru-RU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8235136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31612" y="190045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 7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60212" y="2318135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8</a:t>
            </a:r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07520"/>
            <a:ext cx="2957513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740" y="4627236"/>
            <a:ext cx="3117260" cy="22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9" y="622181"/>
            <a:ext cx="87452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Прямая  </a:t>
            </a:r>
            <a:r>
              <a:rPr lang="ru-RU" sz="2400" b="1" dirty="0" smtClean="0"/>
              <a:t>                        </a:t>
            </a:r>
            <a:r>
              <a:rPr lang="ru-RU" sz="2400" b="1" dirty="0"/>
              <a:t> параллельна касательной к графику функции </a:t>
            </a:r>
            <a:r>
              <a:rPr lang="ru-RU" sz="2400" b="1" dirty="0" smtClean="0"/>
              <a:t>                                </a:t>
            </a:r>
            <a:r>
              <a:rPr lang="ru-RU" sz="2400" b="1" dirty="0"/>
              <a:t> Найдите абсциссу точки касания.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627996" y="1714276"/>
            <a:ext cx="22644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Ответ: </a:t>
            </a:r>
            <a:r>
              <a:rPr lang="ru-RU" sz="3200" b="1" dirty="0" smtClean="0">
                <a:solidFill>
                  <a:srgbClr val="FF0000"/>
                </a:solidFill>
              </a:rPr>
              <a:t>  0,5</a:t>
            </a:r>
            <a:endParaRPr lang="ru-RU" sz="32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99592" y="2708920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Прямая </a:t>
            </a:r>
            <a:r>
              <a:rPr lang="ru-RU" sz="2800" b="1" dirty="0" smtClean="0"/>
              <a:t>    </a:t>
            </a:r>
            <a:r>
              <a:rPr lang="ru-RU" sz="2800" b="1" i="1" dirty="0" smtClean="0"/>
              <a:t>y</a:t>
            </a:r>
            <a:r>
              <a:rPr lang="ru-RU" sz="2800" b="1" dirty="0"/>
              <a:t> = 3</a:t>
            </a:r>
            <a:r>
              <a:rPr lang="ru-RU" sz="2800" b="1" i="1" dirty="0"/>
              <a:t>x</a:t>
            </a:r>
            <a:r>
              <a:rPr lang="ru-RU" sz="2800" b="1" dirty="0"/>
              <a:t> + 1 </a:t>
            </a:r>
            <a:r>
              <a:rPr lang="ru-RU" sz="2800" b="1" dirty="0" smtClean="0"/>
              <a:t>    является </a:t>
            </a:r>
            <a:r>
              <a:rPr lang="ru-RU" sz="2800" b="1" dirty="0"/>
              <a:t>касательной к графику функции </a:t>
            </a:r>
            <a:r>
              <a:rPr lang="ru-RU" sz="2800" b="1" dirty="0" smtClean="0"/>
              <a:t>      </a:t>
            </a:r>
            <a:r>
              <a:rPr lang="ru-RU" sz="2800" b="1" dirty="0"/>
              <a:t> </a:t>
            </a:r>
            <a:r>
              <a:rPr lang="ru-RU" sz="2800" b="1" i="1" dirty="0"/>
              <a:t>ax</a:t>
            </a:r>
            <a:r>
              <a:rPr lang="ru-RU" sz="2800" b="1" baseline="30000" dirty="0"/>
              <a:t>2</a:t>
            </a:r>
            <a:r>
              <a:rPr lang="ru-RU" sz="2800" b="1" dirty="0"/>
              <a:t> + 2</a:t>
            </a:r>
            <a:r>
              <a:rPr lang="ru-RU" sz="2800" b="1" i="1" dirty="0"/>
              <a:t>x</a:t>
            </a:r>
            <a:r>
              <a:rPr lang="ru-RU" sz="2800" b="1" dirty="0"/>
              <a:t> + 3. </a:t>
            </a:r>
            <a:r>
              <a:rPr lang="ru-RU" sz="2800" b="1" dirty="0" smtClean="0"/>
              <a:t>      Найдите</a:t>
            </a:r>
            <a:r>
              <a:rPr lang="ru-RU" sz="2800" b="1" dirty="0"/>
              <a:t> </a:t>
            </a:r>
            <a:r>
              <a:rPr lang="ru-RU" sz="2800" b="1" i="1" dirty="0"/>
              <a:t>a</a:t>
            </a:r>
            <a:r>
              <a:rPr lang="ru-RU" sz="2800" b="1" dirty="0"/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26740" y="3717032"/>
            <a:ext cx="31172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Ответ</a:t>
            </a:r>
            <a:r>
              <a:rPr lang="ru-RU" sz="3200" b="1" dirty="0">
                <a:solidFill>
                  <a:srgbClr val="FF0000"/>
                </a:solidFill>
              </a:rPr>
              <a:t>: </a:t>
            </a:r>
            <a:r>
              <a:rPr lang="ru-RU" sz="3200" b="1" dirty="0" smtClean="0">
                <a:solidFill>
                  <a:srgbClr val="FF0000"/>
                </a:solidFill>
              </a:rPr>
              <a:t>  0,125</a:t>
            </a:r>
            <a:endParaRPr lang="ru-RU" sz="32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12" name="Рисунок 11" descr="y=x в степени 2 плюс 6x минус 8.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262" y="1003928"/>
            <a:ext cx="1579388" cy="480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y=7x минус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211" y="622182"/>
            <a:ext cx="1095806" cy="314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8235136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31612" y="190045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 9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75938" y="2689329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10</a:t>
            </a:r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5072809"/>
            <a:ext cx="2469326" cy="1847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29043"/>
            <a:ext cx="2555776" cy="1828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026740" y="2299221"/>
            <a:ext cx="22644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Ответ: </a:t>
            </a:r>
            <a:r>
              <a:rPr lang="ru-RU" sz="3200" b="1" dirty="0" smtClean="0">
                <a:solidFill>
                  <a:srgbClr val="FF0000"/>
                </a:solidFill>
              </a:rPr>
              <a:t>  13</a:t>
            </a:r>
            <a:endParaRPr lang="ru-RU" sz="32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175397" y="5517232"/>
            <a:ext cx="31172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Ответ</a:t>
            </a:r>
            <a:r>
              <a:rPr lang="ru-RU" sz="3200" b="1" dirty="0">
                <a:solidFill>
                  <a:srgbClr val="FF0000"/>
                </a:solidFill>
              </a:rPr>
              <a:t>: </a:t>
            </a:r>
            <a:r>
              <a:rPr lang="ru-RU" sz="3200" b="1" dirty="0" smtClean="0">
                <a:solidFill>
                  <a:srgbClr val="FF0000"/>
                </a:solidFill>
              </a:rPr>
              <a:t>  </a:t>
            </a:r>
            <a:r>
              <a:rPr lang="ru-RU" sz="3200" b="1" dirty="0">
                <a:solidFill>
                  <a:srgbClr val="FF0000"/>
                </a:solidFill>
              </a:rPr>
              <a:t>1</a:t>
            </a:r>
          </a:p>
          <a:p>
            <a:endParaRPr lang="ru-RU" dirty="0"/>
          </a:p>
        </p:txBody>
      </p:sp>
      <p:pic>
        <p:nvPicPr>
          <p:cNvPr id="13" name="Рисунок 12" descr="https://math-ege.sdamgia.ru/get_file?id=64971&amp;png=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0" y="573761"/>
            <a:ext cx="2874195" cy="21155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065017" y="652831"/>
            <a:ext cx="525139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На рисунке изображены график функции   и касательная к этому графику, проведённая в точке </a:t>
            </a:r>
            <a:r>
              <a:rPr lang="ru-RU" sz="2000" b="1" i="1" dirty="0"/>
              <a:t>x</a:t>
            </a:r>
            <a:r>
              <a:rPr lang="ru-RU" sz="2000" b="1" baseline="-25000" dirty="0"/>
              <a:t>0</a:t>
            </a:r>
            <a:r>
              <a:rPr lang="ru-RU" sz="2000" b="1" dirty="0"/>
              <a:t>. Уравнение касательной показано на рисунке. Найдите значение функции  </a:t>
            </a:r>
            <a:r>
              <a:rPr lang="ru-RU" sz="2000" b="1" dirty="0" smtClean="0"/>
              <a:t>                                                 </a:t>
            </a:r>
            <a:r>
              <a:rPr lang="ru-RU" sz="2000" b="1" dirty="0"/>
              <a:t> в точке </a:t>
            </a:r>
            <a:r>
              <a:rPr lang="ru-RU" sz="2000" b="1" i="1" dirty="0"/>
              <a:t>x</a:t>
            </a:r>
            <a:r>
              <a:rPr lang="ru-RU" sz="2000" b="1" baseline="-25000" dirty="0"/>
              <a:t>0</a:t>
            </a:r>
            <a:r>
              <a:rPr lang="ru-RU" sz="2000" b="1" dirty="0"/>
              <a:t>.</a:t>
            </a:r>
          </a:p>
          <a:p>
            <a:endParaRPr lang="ru-RU" dirty="0"/>
          </a:p>
        </p:txBody>
      </p:sp>
      <p:pic>
        <p:nvPicPr>
          <p:cNvPr id="15" name="Рисунок 14" descr="g(x)= левая круглая скобка f'(x) минус 0,5 правая круглая скобка умножить на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328" y="1988840"/>
            <a:ext cx="2091880" cy="221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https://math-ege.sdamgia.ru/get_file?id=65577&amp;png=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6" y="3068960"/>
            <a:ext cx="3923928" cy="21780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093576" y="3068960"/>
            <a:ext cx="51589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На рисунке изображен график производной функции </a:t>
            </a:r>
            <a:r>
              <a:rPr lang="ru-RU" sz="2400" b="1" i="1" dirty="0"/>
              <a:t>f</a:t>
            </a:r>
            <a:r>
              <a:rPr lang="ru-RU" sz="2400" b="1" dirty="0"/>
              <a:t>(</a:t>
            </a:r>
            <a:r>
              <a:rPr lang="ru-RU" sz="2400" b="1" i="1" dirty="0"/>
              <a:t>x</a:t>
            </a:r>
            <a:r>
              <a:rPr lang="ru-RU" sz="2400" b="1" dirty="0"/>
              <a:t>), определенной на интервале (−18; 6). </a:t>
            </a:r>
            <a:endParaRPr lang="ru-RU" sz="2400" b="1" dirty="0" smtClean="0"/>
          </a:p>
          <a:p>
            <a:r>
              <a:rPr lang="ru-RU" sz="2400" b="1" dirty="0" smtClean="0"/>
              <a:t>Найдите </a:t>
            </a:r>
            <a:r>
              <a:rPr lang="ru-RU" sz="2400" b="1" dirty="0"/>
              <a:t>количество точек минимума функции </a:t>
            </a:r>
            <a:r>
              <a:rPr lang="ru-RU" sz="2400" b="1" i="1" dirty="0"/>
              <a:t>f</a:t>
            </a:r>
            <a:r>
              <a:rPr lang="ru-RU" sz="2400" b="1" dirty="0"/>
              <a:t>(</a:t>
            </a:r>
            <a:r>
              <a:rPr lang="ru-RU" sz="2400" b="1" i="1" dirty="0"/>
              <a:t>x</a:t>
            </a:r>
            <a:r>
              <a:rPr lang="ru-RU" sz="2400" b="1" dirty="0"/>
              <a:t>) на отрезке [−13;1].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5801793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31612" y="190045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 11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76376" y="2897297"/>
            <a:ext cx="2391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ЗАДАЧА    №   12</a:t>
            </a:r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5250205"/>
            <a:ext cx="2232247" cy="167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29043"/>
            <a:ext cx="2555776" cy="1828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88224" y="2666465"/>
            <a:ext cx="22644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Ответ: </a:t>
            </a:r>
            <a:r>
              <a:rPr lang="ru-RU" sz="3200" b="1" dirty="0" smtClean="0">
                <a:solidFill>
                  <a:srgbClr val="FF0000"/>
                </a:solidFill>
              </a:rPr>
              <a:t>  -2</a:t>
            </a:r>
            <a:endParaRPr lang="ru-RU" sz="32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175397" y="5517232"/>
            <a:ext cx="31172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Ответ</a:t>
            </a:r>
            <a:r>
              <a:rPr lang="ru-RU" sz="3200" b="1" dirty="0">
                <a:solidFill>
                  <a:srgbClr val="FF0000"/>
                </a:solidFill>
              </a:rPr>
              <a:t>: </a:t>
            </a:r>
            <a:r>
              <a:rPr lang="ru-RU" sz="3200" b="1" dirty="0" smtClean="0">
                <a:solidFill>
                  <a:srgbClr val="FF0000"/>
                </a:solidFill>
              </a:rPr>
              <a:t>  6</a:t>
            </a:r>
            <a:endParaRPr lang="ru-RU" sz="32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14" name="Рисунок 13" descr="https://math-ege.sdamgia.ru/get_file?id=65738&amp;png=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6" y="384309"/>
            <a:ext cx="3219792" cy="25050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635896" y="607205"/>
            <a:ext cx="570919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На рисунке изображен график функции   и отмечены точки −2, −1, 1, 2. В какой из этих точек значение производной наибольшее? В ответе укажите эту точку.</a:t>
            </a:r>
          </a:p>
          <a:p>
            <a:endParaRPr lang="ru-RU" dirty="0"/>
          </a:p>
        </p:txBody>
      </p:sp>
      <p:pic>
        <p:nvPicPr>
          <p:cNvPr id="17" name="Рисунок 16" descr="https://math-ege.sdamgia.ru/get_file?id=65620&amp;png=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8" y="3171716"/>
            <a:ext cx="3263350" cy="185732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3327298" y="3429000"/>
            <a:ext cx="581670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На рисунке изображён график функции </a:t>
            </a:r>
            <a:r>
              <a:rPr lang="ru-RU" sz="2400" b="1" i="1" dirty="0"/>
              <a:t>y</a:t>
            </a:r>
            <a:r>
              <a:rPr lang="ru-RU" sz="2400" b="1" dirty="0"/>
              <a:t> = </a:t>
            </a:r>
            <a:r>
              <a:rPr lang="ru-RU" sz="2400" b="1" i="1" dirty="0"/>
              <a:t>f</a:t>
            </a:r>
            <a:r>
              <a:rPr lang="ru-RU" sz="2400" b="1" dirty="0"/>
              <a:t>(</a:t>
            </a:r>
            <a:r>
              <a:rPr lang="ru-RU" sz="2400" b="1" i="1" dirty="0"/>
              <a:t>x</a:t>
            </a:r>
            <a:r>
              <a:rPr lang="ru-RU" sz="2400" b="1" dirty="0"/>
              <a:t>). Функция  </a:t>
            </a:r>
            <a:r>
              <a:rPr lang="ru-RU" sz="2400" b="1" dirty="0" smtClean="0"/>
              <a:t>                                                 </a:t>
            </a:r>
            <a:r>
              <a:rPr lang="ru-RU" sz="2400" b="1" dirty="0"/>
              <a:t> — одна из первообразных функции </a:t>
            </a:r>
            <a:r>
              <a:rPr lang="ru-RU" sz="2400" b="1" i="1" dirty="0"/>
              <a:t>y</a:t>
            </a:r>
            <a:r>
              <a:rPr lang="ru-RU" sz="2400" b="1" dirty="0"/>
              <a:t> = </a:t>
            </a:r>
            <a:r>
              <a:rPr lang="ru-RU" sz="2400" b="1" i="1" dirty="0"/>
              <a:t>f</a:t>
            </a:r>
            <a:r>
              <a:rPr lang="ru-RU" sz="2400" b="1" dirty="0"/>
              <a:t>(</a:t>
            </a:r>
            <a:r>
              <a:rPr lang="ru-RU" sz="2400" b="1" i="1" dirty="0"/>
              <a:t>x</a:t>
            </a:r>
            <a:r>
              <a:rPr lang="ru-RU" sz="2400" b="1" dirty="0"/>
              <a:t>). Найдите площадь закрашенной фигуры.</a:t>
            </a:r>
          </a:p>
          <a:p>
            <a:endParaRPr lang="ru-RU" dirty="0"/>
          </a:p>
        </p:txBody>
      </p:sp>
      <p:pic>
        <p:nvPicPr>
          <p:cNvPr id="18" name="Рисунок 17" descr="F(x)=x в степени 3 плюс 30x в степени 2 плюс 302x минус дробь, числитель — 15, знаменатель — 8 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4100379"/>
            <a:ext cx="2788426" cy="5194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7668006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476672"/>
            <a:ext cx="828092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 </a:t>
            </a:r>
          </a:p>
          <a:p>
            <a:pPr algn="ctr"/>
            <a:endParaRPr lang="ru-RU" sz="3200" b="1" dirty="0">
              <a:solidFill>
                <a:srgbClr val="00B050"/>
              </a:solidFill>
            </a:endParaRPr>
          </a:p>
          <a:p>
            <a:pPr algn="ctr"/>
            <a:endParaRPr lang="ru-RU" sz="3200" b="1" dirty="0" smtClean="0">
              <a:solidFill>
                <a:srgbClr val="00B05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САМОСТОЯТЕЛЬНАЯ    РАБОТА</a:t>
            </a:r>
          </a:p>
          <a:p>
            <a:pPr algn="ctr"/>
            <a:endParaRPr lang="ru-RU" sz="3200" b="1" dirty="0">
              <a:solidFill>
                <a:srgbClr val="00B05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ИНДИВИДУАЛЬНЫЕ     ВАРИАНТЫ</a:t>
            </a:r>
          </a:p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№  7 из </a:t>
            </a:r>
            <a:r>
              <a:rPr lang="ru-RU" sz="3200" b="1" dirty="0" err="1" smtClean="0">
                <a:solidFill>
                  <a:srgbClr val="00B050"/>
                </a:solidFill>
              </a:rPr>
              <a:t>КИМов</a:t>
            </a:r>
            <a:r>
              <a:rPr lang="ru-RU" sz="3200" b="1" dirty="0" smtClean="0">
                <a:solidFill>
                  <a:srgbClr val="00B050"/>
                </a:solidFill>
              </a:rPr>
              <a:t> </a:t>
            </a:r>
          </a:p>
          <a:p>
            <a:endParaRPr lang="ru-RU" dirty="0"/>
          </a:p>
        </p:txBody>
      </p:sp>
      <p:pic>
        <p:nvPicPr>
          <p:cNvPr id="5" name="Picture 1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5314"/>
            <a:ext cx="1544697" cy="1319213"/>
          </a:xfrm>
          <a:prstGeom prst="rect">
            <a:avLst/>
          </a:prstGeom>
          <a:noFill/>
          <a:extLst/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6995" t="43839" r="33638"/>
          <a:stretch/>
        </p:blipFill>
        <p:spPr>
          <a:xfrm>
            <a:off x="7653974" y="260648"/>
            <a:ext cx="1490026" cy="1085102"/>
          </a:xfrm>
          <a:prstGeom prst="rect">
            <a:avLst/>
          </a:prstGeom>
        </p:spPr>
      </p:pic>
      <p:pic>
        <p:nvPicPr>
          <p:cNvPr id="7" name="Рисунок 6" descr="img02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60045" y="5597409"/>
            <a:ext cx="1689767" cy="1224136"/>
          </a:xfrm>
          <a:prstGeom prst="rect">
            <a:avLst/>
          </a:prstGeom>
          <a:noFill/>
          <a:ln w="38100" cmpd="sng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10028"/>
            <a:ext cx="2620963" cy="19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907509"/>
            <a:ext cx="2664296" cy="191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0647548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_ПРИЯТ_ОРАН_ГОЛУ.jpg"/>
          <p:cNvPicPr>
            <a:picLocks noChangeAspect="1"/>
          </p:cNvPicPr>
          <p:nvPr/>
        </p:nvPicPr>
        <p:blipFill>
          <a:blip r:embed="rId2" cstate="print">
            <a:lum bright="26000" contrast="-21000"/>
          </a:blip>
          <a:srcRect b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28728" y="428604"/>
            <a:ext cx="6286544" cy="846386"/>
          </a:xfrm>
          <a:prstGeom prst="rect">
            <a:avLst/>
          </a:prstGeom>
          <a:gradFill flip="none" rotWithShape="1">
            <a:gsLst>
              <a:gs pos="88000">
                <a:srgbClr val="A603AB"/>
              </a:gs>
              <a:gs pos="21001">
                <a:schemeClr val="tx2">
                  <a:lumMod val="60000"/>
                  <a:lumOff val="40000"/>
                </a:schemeClr>
              </a:gs>
              <a:gs pos="52000">
                <a:srgbClr val="FF9900"/>
              </a:gs>
              <a:gs pos="100000">
                <a:srgbClr val="7030A0"/>
              </a:gs>
            </a:gsLst>
            <a:lin ang="6000000" scaled="0"/>
            <a:tileRect/>
          </a:gradFill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ru-RU" sz="700" b="1" dirty="0" smtClean="0">
              <a:ln w="50800"/>
              <a:gradFill flip="none" rotWithShape="1">
                <a:gsLst>
                  <a:gs pos="10000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16200000" scaled="1"/>
                <a:tileRect/>
              </a:gradFill>
              <a:latin typeface="Arial Black" pitchFamily="34" charset="0"/>
              <a:cs typeface="Arial" pitchFamily="34" charset="0"/>
            </a:endParaRPr>
          </a:p>
          <a:p>
            <a:pPr algn="ctr"/>
            <a:r>
              <a:rPr lang="ru-RU" sz="3500" b="1" dirty="0" smtClean="0">
                <a:ln w="50800"/>
                <a:solidFill>
                  <a:srgbClr val="FFFF00"/>
                </a:solidFill>
                <a:latin typeface="Arial Black" pitchFamily="34" charset="0"/>
                <a:cs typeface="Arial" pitchFamily="34" charset="0"/>
              </a:rPr>
              <a:t>ИТОГИ     урока</a:t>
            </a:r>
          </a:p>
          <a:p>
            <a:pPr algn="ctr"/>
            <a:endParaRPr lang="ru-RU" sz="700" b="1" dirty="0">
              <a:ln w="50800"/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6" name="Рисунок 5" descr="http://festival.1september.ru/articles/211300/img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38955">
            <a:off x="562515" y="2161180"/>
            <a:ext cx="2802429" cy="41406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3" name="WordArt 4"/>
          <p:cNvSpPr>
            <a:spLocks noChangeArrowheads="1" noChangeShapeType="1" noTextEdit="1"/>
          </p:cNvSpPr>
          <p:nvPr/>
        </p:nvSpPr>
        <p:spPr bwMode="auto">
          <a:xfrm>
            <a:off x="3517965" y="2276872"/>
            <a:ext cx="5626035" cy="26586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cs typeface="Arial"/>
              </a:rPr>
              <a:t>Не делай никогда того, чего не знаешь,</a:t>
            </a:r>
          </a:p>
          <a:p>
            <a:pPr algn="ctr"/>
            <a:r>
              <a:rPr lang="ru-RU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cs typeface="Arial"/>
              </a:rPr>
              <a:t>но научись всему, что следует</a:t>
            </a:r>
          </a:p>
          <a:p>
            <a:pPr algn="ctr"/>
            <a:r>
              <a:rPr lang="ru-RU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cs typeface="Arial"/>
              </a:rPr>
              <a:t>знать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076825" y="5445125"/>
            <a:ext cx="23749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b="1" dirty="0">
                <a:solidFill>
                  <a:schemeClr val="bg2"/>
                </a:solidFill>
              </a:rPr>
              <a:t>          </a:t>
            </a:r>
            <a:r>
              <a:rPr lang="ru-RU" sz="2000" b="1" i="1" dirty="0">
                <a:solidFill>
                  <a:srgbClr val="7030A0"/>
                </a:solidFill>
              </a:rPr>
              <a:t>ПИФАГОР </a:t>
            </a:r>
          </a:p>
        </p:txBody>
      </p:sp>
    </p:spTree>
    <p:extLst>
      <p:ext uri="{BB962C8B-B14F-4D97-AF65-F5344CB8AC3E}">
        <p14:creationId xmlns:p14="http://schemas.microsoft.com/office/powerpoint/2010/main" val="2030447492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FF0000"/>
                </a:solidFill>
              </a:rPr>
              <a:t>«Футбольные болельщики »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1981200" y="1539875"/>
            <a:ext cx="7010400" cy="5154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342900" indent="-342900" algn="l"/>
            <a:r>
              <a:rPr lang="ru-RU" sz="2400" b="1" i="1" u="sng">
                <a:solidFill>
                  <a:srgbClr val="FF0000"/>
                </a:solidFill>
              </a:rPr>
              <a:t>Группа № 4</a:t>
            </a:r>
            <a:endParaRPr lang="ru-RU" sz="2400" i="1" u="sng">
              <a:solidFill>
                <a:srgbClr val="FF0000"/>
              </a:solidFill>
            </a:endParaRPr>
          </a:p>
          <a:p>
            <a:pPr marL="342900" indent="-342900"/>
            <a:r>
              <a:rPr lang="ru-RU" sz="2800">
                <a:solidFill>
                  <a:srgbClr val="0033CC"/>
                </a:solidFill>
              </a:rPr>
              <a:t>После удара по мячу нападающим </a:t>
            </a:r>
            <a:r>
              <a:rPr lang="ru-RU" sz="2800" b="1" i="1">
                <a:solidFill>
                  <a:srgbClr val="0033CC"/>
                </a:solidFill>
              </a:rPr>
              <a:t>Богатырём</a:t>
            </a:r>
            <a:r>
              <a:rPr lang="ru-RU" sz="2800">
                <a:solidFill>
                  <a:srgbClr val="0033CC"/>
                </a:solidFill>
              </a:rPr>
              <a:t>, футбольный мяч движется прямолинейно по закону:</a:t>
            </a:r>
            <a:r>
              <a:rPr lang="ru-RU" sz="2800"/>
              <a:t> </a:t>
            </a:r>
          </a:p>
          <a:p>
            <a:pPr marL="342900" indent="-342900"/>
            <a:r>
              <a:rPr lang="en-US" sz="2800" b="1">
                <a:solidFill>
                  <a:srgbClr val="FF0000"/>
                </a:solidFill>
              </a:rPr>
              <a:t>S</a:t>
            </a:r>
            <a:r>
              <a:rPr lang="ru-RU" sz="2800" b="1">
                <a:solidFill>
                  <a:srgbClr val="FF0000"/>
                </a:solidFill>
              </a:rPr>
              <a:t> (</a:t>
            </a:r>
            <a:r>
              <a:rPr lang="en-US" sz="2800" b="1">
                <a:solidFill>
                  <a:srgbClr val="FF0000"/>
                </a:solidFill>
              </a:rPr>
              <a:t>t</a:t>
            </a:r>
            <a:r>
              <a:rPr lang="ru-RU" sz="2800" b="1">
                <a:solidFill>
                  <a:srgbClr val="FF0000"/>
                </a:solidFill>
              </a:rPr>
              <a:t>) = 2 </a:t>
            </a:r>
            <a:r>
              <a:rPr lang="en-US" sz="2800" b="1">
                <a:solidFill>
                  <a:srgbClr val="FF0000"/>
                </a:solidFill>
              </a:rPr>
              <a:t>t </a:t>
            </a:r>
            <a:r>
              <a:rPr lang="en-US" sz="2800" b="1">
                <a:solidFill>
                  <a:srgbClr val="FF0000"/>
                </a:solidFill>
                <a:cs typeface="Arial" charset="0"/>
              </a:rPr>
              <a:t>³</a:t>
            </a:r>
            <a:r>
              <a:rPr lang="ru-RU" sz="2800" b="1">
                <a:solidFill>
                  <a:srgbClr val="FF0000"/>
                </a:solidFill>
              </a:rPr>
              <a:t>+ </a:t>
            </a:r>
            <a:r>
              <a:rPr lang="en-US" sz="2800" b="1">
                <a:solidFill>
                  <a:srgbClr val="FF0000"/>
                </a:solidFill>
              </a:rPr>
              <a:t>t</a:t>
            </a:r>
            <a:r>
              <a:rPr lang="ru-RU" sz="2800" b="1">
                <a:solidFill>
                  <a:srgbClr val="FF0000"/>
                </a:solidFill>
              </a:rPr>
              <a:t> </a:t>
            </a:r>
            <a:r>
              <a:rPr lang="en-US" sz="2800" b="1">
                <a:solidFill>
                  <a:srgbClr val="FF0000"/>
                </a:solidFill>
                <a:cs typeface="Arial" charset="0"/>
              </a:rPr>
              <a:t>²</a:t>
            </a:r>
            <a:r>
              <a:rPr lang="ru-RU" sz="2800" b="1">
                <a:solidFill>
                  <a:srgbClr val="FF0000"/>
                </a:solidFill>
              </a:rPr>
              <a:t> – 4.</a:t>
            </a:r>
            <a:r>
              <a:rPr lang="ru-RU" sz="2800" b="1"/>
              <a:t> </a:t>
            </a:r>
            <a:endParaRPr lang="ru-RU" sz="2800"/>
          </a:p>
          <a:p>
            <a:pPr marL="342900" indent="-342900">
              <a:buFontTx/>
              <a:buAutoNum type="arabicPeriod"/>
            </a:pPr>
            <a:r>
              <a:rPr lang="ru-RU" sz="2800" b="1">
                <a:solidFill>
                  <a:srgbClr val="0033CC"/>
                </a:solidFill>
              </a:rPr>
              <a:t>Сумеет ли</a:t>
            </a:r>
            <a:r>
              <a:rPr lang="ru-RU" sz="2800">
                <a:solidFill>
                  <a:srgbClr val="0033CC"/>
                </a:solidFill>
              </a:rPr>
              <a:t> полузащитник </a:t>
            </a:r>
            <a:r>
              <a:rPr lang="ru-RU" sz="2800" b="1" i="1">
                <a:solidFill>
                  <a:srgbClr val="0033CC"/>
                </a:solidFill>
              </a:rPr>
              <a:t>Клещенко</a:t>
            </a:r>
            <a:r>
              <a:rPr lang="ru-RU" sz="2800">
                <a:solidFill>
                  <a:srgbClr val="0033CC"/>
                </a:solidFill>
              </a:rPr>
              <a:t>   </a:t>
            </a:r>
            <a:r>
              <a:rPr lang="ru-RU" sz="2800" b="1">
                <a:solidFill>
                  <a:srgbClr val="0033CC"/>
                </a:solidFill>
              </a:rPr>
              <a:t>перехватить мяч </a:t>
            </a:r>
            <a:r>
              <a:rPr lang="ru-RU" sz="2800" b="1">
                <a:solidFill>
                  <a:srgbClr val="FF0000"/>
                </a:solidFill>
              </a:rPr>
              <a:t>на 4-ой</a:t>
            </a:r>
            <a:r>
              <a:rPr lang="ru-RU" sz="2800" b="1">
                <a:solidFill>
                  <a:srgbClr val="0033CC"/>
                </a:solidFill>
              </a:rPr>
              <a:t> секунде</a:t>
            </a:r>
            <a:r>
              <a:rPr lang="ru-RU" sz="2800">
                <a:solidFill>
                  <a:srgbClr val="0033CC"/>
                </a:solidFill>
              </a:rPr>
              <a:t> после удара,  если  его скорость – </a:t>
            </a:r>
          </a:p>
          <a:p>
            <a:pPr marL="342900" indent="-342900"/>
            <a:r>
              <a:rPr lang="ru-RU" sz="2800" b="1">
                <a:solidFill>
                  <a:srgbClr val="FF0000"/>
                </a:solidFill>
              </a:rPr>
              <a:t>15 км /час</a:t>
            </a:r>
            <a:r>
              <a:rPr lang="ru-RU" sz="2800" b="1">
                <a:solidFill>
                  <a:srgbClr val="0033CC"/>
                </a:solidFill>
              </a:rPr>
              <a:t>? </a:t>
            </a:r>
            <a:endParaRPr lang="ru-RU" sz="2800">
              <a:solidFill>
                <a:srgbClr val="0033CC"/>
              </a:solidFill>
            </a:endParaRPr>
          </a:p>
          <a:p>
            <a:pPr marL="342900" indent="-342900"/>
            <a:r>
              <a:rPr lang="ru-RU" sz="2800" b="1">
                <a:solidFill>
                  <a:srgbClr val="FF0000"/>
                </a:solidFill>
              </a:rPr>
              <a:t>2.</a:t>
            </a:r>
            <a:r>
              <a:rPr lang="ru-RU" sz="2800" b="1">
                <a:solidFill>
                  <a:srgbClr val="0033CC"/>
                </a:solidFill>
              </a:rPr>
              <a:t> Каково ускорение движения мяча?</a:t>
            </a:r>
            <a:endParaRPr lang="ru-RU" sz="2800">
              <a:solidFill>
                <a:srgbClr val="0033CC"/>
              </a:solidFill>
            </a:endParaRPr>
          </a:p>
          <a:p>
            <a:pPr marL="342900" indent="-342900"/>
            <a:r>
              <a:rPr lang="ru-RU" sz="2800" b="1">
                <a:solidFill>
                  <a:srgbClr val="FF0000"/>
                </a:solidFill>
              </a:rPr>
              <a:t>3</a:t>
            </a:r>
            <a:r>
              <a:rPr lang="ru-RU" sz="2800">
                <a:solidFill>
                  <a:srgbClr val="FF0000"/>
                </a:solidFill>
              </a:rPr>
              <a:t>.</a:t>
            </a:r>
            <a:r>
              <a:rPr lang="ru-RU" sz="2800">
                <a:solidFill>
                  <a:srgbClr val="0033CC"/>
                </a:solidFill>
              </a:rPr>
              <a:t> </a:t>
            </a:r>
            <a:r>
              <a:rPr lang="ru-RU" sz="2800" b="1">
                <a:solidFill>
                  <a:srgbClr val="0033CC"/>
                </a:solidFill>
              </a:rPr>
              <a:t>Постройте график (траекторию) движения мяча</a:t>
            </a:r>
            <a:r>
              <a:rPr lang="ru-RU" b="1">
                <a:solidFill>
                  <a:srgbClr val="0033CC"/>
                </a:solidFill>
              </a:rPr>
              <a:t>.</a:t>
            </a:r>
          </a:p>
        </p:txBody>
      </p:sp>
      <p:pic>
        <p:nvPicPr>
          <p:cNvPr id="65543" name="Picture 7" descr="SOCC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400"/>
            <a:ext cx="197167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921825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305800" cy="762000"/>
          </a:xfrm>
        </p:spPr>
        <p:txBody>
          <a:bodyPr/>
          <a:lstStyle/>
          <a:p>
            <a:r>
              <a:rPr lang="ru-RU" sz="3200" b="1">
                <a:solidFill>
                  <a:srgbClr val="CC0000"/>
                </a:solidFill>
              </a:rPr>
              <a:t>Группа</a:t>
            </a:r>
            <a:r>
              <a:rPr lang="ru-RU" sz="4000" b="1">
                <a:solidFill>
                  <a:srgbClr val="CC0000"/>
                </a:solidFill>
              </a:rPr>
              <a:t>:«Баллисты - трассологи»</a:t>
            </a:r>
          </a:p>
        </p:txBody>
      </p:sp>
      <p:pic>
        <p:nvPicPr>
          <p:cNvPr id="67590" name="Picture 6" descr="барон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295400"/>
            <a:ext cx="2698750" cy="34290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228600" y="990600"/>
            <a:ext cx="54864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>
                <a:solidFill>
                  <a:srgbClr val="0033CC"/>
                </a:solidFill>
              </a:rPr>
              <a:t>Помните рассказ о </a:t>
            </a:r>
            <a:r>
              <a:rPr lang="ru-RU" sz="2400" b="1">
                <a:solidFill>
                  <a:srgbClr val="CC0000"/>
                </a:solidFill>
              </a:rPr>
              <a:t>Бароне Мюнхгаузене?</a:t>
            </a:r>
          </a:p>
          <a:p>
            <a:r>
              <a:rPr lang="ru-RU" sz="2400">
                <a:solidFill>
                  <a:srgbClr val="0033CC"/>
                </a:solidFill>
              </a:rPr>
              <a:t>Пушка стреляет под углом к горизонту. На ядре сидит </a:t>
            </a:r>
            <a:r>
              <a:rPr lang="ru-RU" sz="2400" b="1">
                <a:solidFill>
                  <a:srgbClr val="CC0000"/>
                </a:solidFill>
              </a:rPr>
              <a:t>Барон</a:t>
            </a:r>
            <a:r>
              <a:rPr lang="ru-RU" sz="2400" b="1">
                <a:solidFill>
                  <a:srgbClr val="FF0000"/>
                </a:solidFill>
              </a:rPr>
              <a:t> </a:t>
            </a:r>
            <a:r>
              <a:rPr lang="ru-RU" sz="2400" b="1">
                <a:solidFill>
                  <a:srgbClr val="CC0000"/>
                </a:solidFill>
              </a:rPr>
              <a:t>Мюнхгаузен</a:t>
            </a:r>
            <a:r>
              <a:rPr lang="ru-RU" sz="2400">
                <a:solidFill>
                  <a:srgbClr val="0033CC"/>
                </a:solidFill>
              </a:rPr>
              <a:t>, решивший на ядре перелететь через стены крепости.</a:t>
            </a:r>
          </a:p>
          <a:p>
            <a:r>
              <a:rPr lang="ru-RU" sz="2400" b="1">
                <a:solidFill>
                  <a:srgbClr val="CC0000"/>
                </a:solidFill>
              </a:rPr>
              <a:t>Определите характер движения ядра</a:t>
            </a:r>
            <a:r>
              <a:rPr lang="ru-RU" sz="2400" b="1">
                <a:solidFill>
                  <a:srgbClr val="0033CC"/>
                </a:solidFill>
              </a:rPr>
              <a:t>:</a:t>
            </a:r>
            <a:r>
              <a:rPr lang="ru-RU" sz="2400">
                <a:solidFill>
                  <a:srgbClr val="0033CC"/>
                </a:solidFill>
              </a:rPr>
              <a:t> вид баллистической траектории, если </a:t>
            </a:r>
            <a:r>
              <a:rPr lang="en-US" sz="2400">
                <a:solidFill>
                  <a:srgbClr val="CC0000"/>
                </a:solidFill>
              </a:rPr>
              <a:t>V</a:t>
            </a:r>
            <a:r>
              <a:rPr lang="en-US" sz="900">
                <a:solidFill>
                  <a:srgbClr val="CC0000"/>
                </a:solidFill>
              </a:rPr>
              <a:t>0</a:t>
            </a:r>
            <a:r>
              <a:rPr lang="en-US" sz="2400">
                <a:solidFill>
                  <a:srgbClr val="CC0000"/>
                </a:solidFill>
              </a:rPr>
              <a:t> = 15 </a:t>
            </a:r>
            <a:r>
              <a:rPr lang="ru-RU" sz="2400">
                <a:solidFill>
                  <a:srgbClr val="CC0000"/>
                </a:solidFill>
              </a:rPr>
              <a:t>м</a:t>
            </a:r>
            <a:r>
              <a:rPr lang="en-US" sz="2400">
                <a:solidFill>
                  <a:srgbClr val="CC0000"/>
                </a:solidFill>
              </a:rPr>
              <a:t>/c</a:t>
            </a:r>
            <a:r>
              <a:rPr lang="ru-RU" sz="2400">
                <a:solidFill>
                  <a:srgbClr val="0033CC"/>
                </a:solidFill>
              </a:rPr>
              <a:t>,</a:t>
            </a:r>
          </a:p>
          <a:p>
            <a:r>
              <a:rPr lang="en-US" sz="2400">
                <a:solidFill>
                  <a:srgbClr val="CC0000"/>
                </a:solidFill>
              </a:rPr>
              <a:t>g </a:t>
            </a:r>
            <a:r>
              <a:rPr lang="en-US" sz="2400">
                <a:solidFill>
                  <a:srgbClr val="CC0000"/>
                </a:solidFill>
                <a:cs typeface="Arial" charset="0"/>
              </a:rPr>
              <a:t>≈10 </a:t>
            </a:r>
            <a:r>
              <a:rPr lang="ru-RU" sz="2400">
                <a:solidFill>
                  <a:srgbClr val="CC0000"/>
                </a:solidFill>
                <a:cs typeface="Arial" charset="0"/>
              </a:rPr>
              <a:t>м</a:t>
            </a:r>
            <a:r>
              <a:rPr lang="en-US" sz="2400">
                <a:solidFill>
                  <a:srgbClr val="CC0000"/>
                </a:solidFill>
                <a:cs typeface="Arial" charset="0"/>
              </a:rPr>
              <a:t>/ c²</a:t>
            </a:r>
            <a:r>
              <a:rPr lang="ru-RU" sz="2400">
                <a:solidFill>
                  <a:srgbClr val="CC0000"/>
                </a:solidFill>
                <a:cs typeface="Arial" charset="0"/>
              </a:rPr>
              <a:t>, </a:t>
            </a:r>
            <a:r>
              <a:rPr lang="en-US" sz="2400">
                <a:solidFill>
                  <a:srgbClr val="CC0000"/>
                </a:solidFill>
                <a:cs typeface="Arial" charset="0"/>
              </a:rPr>
              <a:t>y</a:t>
            </a:r>
            <a:r>
              <a:rPr lang="ru-RU" sz="2400">
                <a:solidFill>
                  <a:srgbClr val="CC0000"/>
                </a:solidFill>
                <a:cs typeface="Arial" charset="0"/>
              </a:rPr>
              <a:t> </a:t>
            </a:r>
            <a:r>
              <a:rPr lang="ru-RU" sz="900">
                <a:solidFill>
                  <a:srgbClr val="CC0000"/>
                </a:solidFill>
                <a:cs typeface="Arial" charset="0"/>
              </a:rPr>
              <a:t>0</a:t>
            </a:r>
            <a:r>
              <a:rPr lang="ru-RU" sz="2400">
                <a:solidFill>
                  <a:srgbClr val="CC0000"/>
                </a:solidFill>
                <a:cs typeface="Arial" charset="0"/>
              </a:rPr>
              <a:t> = 0</a:t>
            </a:r>
            <a:r>
              <a:rPr lang="ru-RU" sz="2400">
                <a:solidFill>
                  <a:srgbClr val="0033CC"/>
                </a:solidFill>
                <a:cs typeface="Arial" charset="0"/>
              </a:rPr>
              <a:t>.</a:t>
            </a:r>
          </a:p>
          <a:p>
            <a:r>
              <a:rPr lang="ru-RU" sz="2400">
                <a:solidFill>
                  <a:srgbClr val="0033CC"/>
                </a:solidFill>
              </a:rPr>
              <a:t>Запишите формулу пройденного пути (</a:t>
            </a:r>
            <a:r>
              <a:rPr lang="ru-RU" sz="2000" i="1">
                <a:solidFill>
                  <a:srgbClr val="0033CC"/>
                </a:solidFill>
              </a:rPr>
              <a:t>траектории</a:t>
            </a:r>
            <a:r>
              <a:rPr lang="ru-RU" sz="2400">
                <a:solidFill>
                  <a:srgbClr val="0033CC"/>
                </a:solidFill>
              </a:rPr>
              <a:t>), </a:t>
            </a:r>
            <a:r>
              <a:rPr lang="ru-RU" sz="2400" b="1">
                <a:solidFill>
                  <a:srgbClr val="CC0000"/>
                </a:solidFill>
              </a:rPr>
              <a:t>постройте график (</a:t>
            </a:r>
            <a:r>
              <a:rPr lang="ru-RU" sz="2000" b="1" i="1">
                <a:solidFill>
                  <a:srgbClr val="CC0000"/>
                </a:solidFill>
              </a:rPr>
              <a:t>траекторию</a:t>
            </a:r>
            <a:r>
              <a:rPr lang="ru-RU" sz="2400" b="1">
                <a:solidFill>
                  <a:srgbClr val="CC0000"/>
                </a:solidFill>
              </a:rPr>
              <a:t>) движения </a:t>
            </a:r>
          </a:p>
          <a:p>
            <a:r>
              <a:rPr lang="ru-RU" sz="2400">
                <a:solidFill>
                  <a:srgbClr val="0033CC"/>
                </a:solidFill>
              </a:rPr>
              <a:t>Мюнхгаузена на ядре.</a:t>
            </a:r>
            <a:endParaRPr lang="ru-RU">
              <a:solidFill>
                <a:srgbClr val="0033CC"/>
              </a:solidFill>
            </a:endParaRP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6477000" y="5181600"/>
            <a:ext cx="1981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>
                <a:solidFill>
                  <a:srgbClr val="CC0000"/>
                </a:solidFill>
              </a:rPr>
              <a:t>Группа № 5</a:t>
            </a:r>
          </a:p>
        </p:txBody>
      </p:sp>
    </p:spTree>
    <p:extLst>
      <p:ext uri="{BB962C8B-B14F-4D97-AF65-F5344CB8AC3E}">
        <p14:creationId xmlns:p14="http://schemas.microsoft.com/office/powerpoint/2010/main" val="233446192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FF0066"/>
                </a:solidFill>
              </a:rPr>
              <a:t>ИТОГ урока: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343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0033CC"/>
                </a:solidFill>
              </a:rPr>
              <a:t>М.В. Ломоносов сказал:</a:t>
            </a:r>
            <a:r>
              <a:rPr lang="ru-RU" sz="2800" b="1"/>
              <a:t> </a:t>
            </a:r>
            <a:r>
              <a:rPr lang="ru-RU" sz="2800" b="1">
                <a:solidFill>
                  <a:srgbClr val="FF0066"/>
                </a:solidFill>
              </a:rPr>
              <a:t>«Математику уже затем учить надо, что она ум в порядок приводит…»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0033CC"/>
                </a:solidFill>
              </a:rPr>
              <a:t>Мы постарались привести в порядок все</a:t>
            </a:r>
            <a:r>
              <a:rPr lang="ru-RU" sz="2800" b="1">
                <a:solidFill>
                  <a:srgbClr val="FF0066"/>
                </a:solidFill>
              </a:rPr>
              <a:t> знания о производной функции…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0033CC"/>
                </a:solidFill>
              </a:rPr>
              <a:t>Мы</a:t>
            </a:r>
            <a:r>
              <a:rPr lang="ru-RU" sz="2800" b="1">
                <a:solidFill>
                  <a:srgbClr val="FF0066"/>
                </a:solidFill>
              </a:rPr>
              <a:t> оценили </a:t>
            </a:r>
            <a:r>
              <a:rPr lang="ru-RU" sz="2800" b="1">
                <a:solidFill>
                  <a:srgbClr val="0033CC"/>
                </a:solidFill>
              </a:rPr>
              <a:t>свои умения, выработанные при её изучении,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0033CC"/>
                </a:solidFill>
              </a:rPr>
              <a:t>Мы ещё раз убедились</a:t>
            </a:r>
            <a:r>
              <a:rPr lang="ru-RU" sz="2800" b="1">
                <a:solidFill>
                  <a:srgbClr val="FF0066"/>
                </a:solidFill>
              </a:rPr>
              <a:t> в важности изученной темы…</a:t>
            </a:r>
          </a:p>
          <a:p>
            <a:pPr>
              <a:lnSpc>
                <a:spcPct val="90000"/>
              </a:lnSpc>
            </a:pPr>
            <a:r>
              <a:rPr lang="ru-RU" sz="2800" b="1">
                <a:solidFill>
                  <a:srgbClr val="0033CC"/>
                </a:solidFill>
              </a:rPr>
              <a:t>И доказали,</a:t>
            </a:r>
            <a:r>
              <a:rPr lang="ru-RU" sz="2800" b="1">
                <a:solidFill>
                  <a:srgbClr val="FF0066"/>
                </a:solidFill>
              </a:rPr>
              <a:t> что терпенье и труд….</a:t>
            </a:r>
          </a:p>
        </p:txBody>
      </p:sp>
      <p:pic>
        <p:nvPicPr>
          <p:cNvPr id="89092" name="Picture 4" descr="j0305589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581525"/>
            <a:ext cx="2066925" cy="199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372643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РЕШЕНИЕ ЗАДАНИЯ</a:t>
            </a:r>
            <a:br>
              <a:rPr lang="ru-RU" dirty="0" smtClean="0"/>
            </a:br>
            <a:r>
              <a:rPr lang="ru-RU" dirty="0" smtClean="0"/>
              <a:t> №13  (вторая часть  КИМ)</a:t>
            </a:r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0" y="4889345"/>
            <a:ext cx="2826748" cy="1969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4910451"/>
            <a:ext cx="3185532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5767609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07704" y="836712"/>
            <a:ext cx="52709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урок!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3555" name="Picture 3" descr="C:\Users\samsung\Desktop\1330769736_uv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988840"/>
            <a:ext cx="5250160" cy="39376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3916066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3148</TotalTime>
  <Words>932</Words>
  <Application>Microsoft Office PowerPoint</Application>
  <PresentationFormat>Экран (4:3)</PresentationFormat>
  <Paragraphs>193</Paragraphs>
  <Slides>39</Slides>
  <Notes>2</Notes>
  <HiddenSlides>0</HiddenSlides>
  <MMClips>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1" baseType="lpstr">
      <vt:lpstr>Тема Office</vt:lpstr>
      <vt:lpstr>Уравнение</vt:lpstr>
      <vt:lpstr>Презентация PowerPoint</vt:lpstr>
      <vt:lpstr>Презентация PowerPoint</vt:lpstr>
      <vt:lpstr>Цель работы на уроке</vt:lpstr>
      <vt:lpstr>Презентация PowerPoint</vt:lpstr>
      <vt:lpstr>Презентация PowerPoint</vt:lpstr>
      <vt:lpstr>Проверка домашнего задания   «ХОЧУ    СПРОСИТЬ…»</vt:lpstr>
      <vt:lpstr>Презентация PowerPoint</vt:lpstr>
      <vt:lpstr>Определите по вид критической точки на рисунках указаны знаки производной функции                   (задание № 3)</vt:lpstr>
      <vt:lpstr>Найти ошибку в ответе (задание № 4)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Применение схемы исследования функции работа в группах  задание 7</vt:lpstr>
      <vt:lpstr>1. Сколько промежутков возрастания имеет функция? 2. В скольких точках производная функции у = f/(x) равна нулю? 3. Найдите длину самого короткого промежутка убывания функции. 4. Найдите наименьшее значение аргумента, в котором функция меняет монотонность с убывания на возрастание.</vt:lpstr>
      <vt:lpstr>Презентация PowerPoint</vt:lpstr>
      <vt:lpstr>Презентация PowerPoint</vt:lpstr>
      <vt:lpstr>График производной нкции</vt:lpstr>
      <vt:lpstr>Презентация PowerPoint</vt:lpstr>
      <vt:lpstr>Презентация PowerPoint</vt:lpstr>
      <vt:lpstr>Математики шутят</vt:lpstr>
      <vt:lpstr>Математики шутят</vt:lpstr>
      <vt:lpstr>Игра «Гусеница»</vt:lpstr>
      <vt:lpstr>ПРОВЕРЬ И ОЦЕНИ РАБОТУ СОСЕДА ПО ПАРТЕ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«Футбольные болельщики »</vt:lpstr>
      <vt:lpstr>Группа:«Баллисты - трассологи»</vt:lpstr>
      <vt:lpstr>ИТОГ урока:</vt:lpstr>
      <vt:lpstr>РЕШЕНИЕ ЗАДАНИЯ  №13  (вторая часть  КИМ)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Пользователь Windows</cp:lastModifiedBy>
  <cp:revision>130</cp:revision>
  <dcterms:created xsi:type="dcterms:W3CDTF">2012-03-14T18:50:01Z</dcterms:created>
  <dcterms:modified xsi:type="dcterms:W3CDTF">2021-12-12T13:09:22Z</dcterms:modified>
</cp:coreProperties>
</file>