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9" r:id="rId3"/>
    <p:sldId id="270" r:id="rId4"/>
    <p:sldId id="272" r:id="rId5"/>
    <p:sldId id="274" r:id="rId6"/>
    <p:sldId id="276" r:id="rId7"/>
    <p:sldId id="278" r:id="rId8"/>
    <p:sldId id="280" r:id="rId9"/>
    <p:sldId id="282" r:id="rId10"/>
    <p:sldId id="284" r:id="rId11"/>
    <p:sldId id="286" r:id="rId12"/>
    <p:sldId id="288" r:id="rId13"/>
    <p:sldId id="290" r:id="rId14"/>
    <p:sldId id="260" r:id="rId15"/>
    <p:sldId id="261" r:id="rId16"/>
    <p:sldId id="262" r:id="rId17"/>
    <p:sldId id="257" r:id="rId18"/>
    <p:sldId id="258" r:id="rId19"/>
    <p:sldId id="259" r:id="rId20"/>
    <p:sldId id="294" r:id="rId21"/>
    <p:sldId id="296" r:id="rId22"/>
    <p:sldId id="323" r:id="rId23"/>
    <p:sldId id="298" r:id="rId24"/>
    <p:sldId id="300" r:id="rId25"/>
    <p:sldId id="302" r:id="rId26"/>
    <p:sldId id="304" r:id="rId27"/>
    <p:sldId id="306" r:id="rId28"/>
    <p:sldId id="308" r:id="rId29"/>
    <p:sldId id="310" r:id="rId30"/>
    <p:sldId id="312" r:id="rId31"/>
    <p:sldId id="314" r:id="rId32"/>
    <p:sldId id="316" r:id="rId33"/>
    <p:sldId id="318" r:id="rId34"/>
    <p:sldId id="320" r:id="rId35"/>
    <p:sldId id="322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802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49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6549" y="613954"/>
            <a:ext cx="9726474" cy="338231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Современные подходы к п</a:t>
            </a:r>
            <a:r>
              <a:rPr lang="ru-RU" dirty="0" smtClean="0"/>
              <a:t>роектированию </a:t>
            </a:r>
            <a:r>
              <a:rPr lang="ru-RU" dirty="0" smtClean="0"/>
              <a:t>современного урока русского </a:t>
            </a:r>
            <a:r>
              <a:rPr lang="ru-RU" dirty="0" smtClean="0"/>
              <a:t>языка и литературы </a:t>
            </a:r>
            <a:r>
              <a:rPr lang="ru-RU" dirty="0" smtClean="0"/>
              <a:t>по ФГОС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56535" y="5279636"/>
            <a:ext cx="6987645" cy="1388534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/>
              <a:t>Суяркова</a:t>
            </a:r>
            <a:r>
              <a:rPr lang="ru-RU" dirty="0" smtClean="0"/>
              <a:t> О.С., учитель русского языка и литературы </a:t>
            </a:r>
          </a:p>
          <a:p>
            <a:pPr algn="ctr"/>
            <a:r>
              <a:rPr lang="ru-RU" dirty="0" smtClean="0"/>
              <a:t>МАОУ СШ №2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7584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685801"/>
            <a:ext cx="10018713" cy="123443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cs typeface="Times New Roman" pitchFamily="18" charset="0"/>
              </a:rPr>
              <a:t>Современная жизнь предъявляет сегодня человеку жесткие требования: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84310" y="2442755"/>
            <a:ext cx="10018713" cy="334844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800" b="1" dirty="0" smtClean="0">
                <a:solidFill>
                  <a:srgbClr val="C00000"/>
                </a:solidFill>
                <a:cs typeface="Times New Roman" pitchFamily="18" charset="0"/>
              </a:rPr>
              <a:t>высокое качество образования, </a:t>
            </a:r>
          </a:p>
          <a:p>
            <a:pPr>
              <a:buFont typeface="Wingdings" pitchFamily="2" charset="2"/>
              <a:buChar char="q"/>
            </a:pPr>
            <a:r>
              <a:rPr lang="ru-RU" sz="2800" b="1" dirty="0" smtClean="0">
                <a:solidFill>
                  <a:srgbClr val="C00000"/>
                </a:solidFill>
                <a:cs typeface="Times New Roman" pitchFamily="18" charset="0"/>
              </a:rPr>
              <a:t>коммуникабельность, </a:t>
            </a:r>
          </a:p>
          <a:p>
            <a:pPr>
              <a:buFont typeface="Wingdings" pitchFamily="2" charset="2"/>
              <a:buChar char="q"/>
            </a:pPr>
            <a:r>
              <a:rPr lang="ru-RU" sz="2800" b="1" dirty="0" smtClean="0">
                <a:solidFill>
                  <a:srgbClr val="C00000"/>
                </a:solidFill>
                <a:cs typeface="Times New Roman" pitchFamily="18" charset="0"/>
              </a:rPr>
              <a:t>целеустремленность, </a:t>
            </a:r>
          </a:p>
          <a:p>
            <a:pPr>
              <a:buFont typeface="Wingdings" pitchFamily="2" charset="2"/>
              <a:buChar char="q"/>
            </a:pPr>
            <a:r>
              <a:rPr lang="ru-RU" sz="2800" b="1" dirty="0" err="1" smtClean="0">
                <a:solidFill>
                  <a:srgbClr val="C00000"/>
                </a:solidFill>
                <a:cs typeface="Times New Roman" pitchFamily="18" charset="0"/>
              </a:rPr>
              <a:t>креативность</a:t>
            </a:r>
            <a:r>
              <a:rPr lang="ru-RU" sz="2800" b="1" dirty="0" smtClean="0">
                <a:solidFill>
                  <a:srgbClr val="C00000"/>
                </a:solidFill>
                <a:cs typeface="Times New Roman" pitchFamily="18" charset="0"/>
              </a:rPr>
              <a:t>, </a:t>
            </a:r>
          </a:p>
          <a:p>
            <a:pPr>
              <a:buFont typeface="Wingdings" pitchFamily="2" charset="2"/>
              <a:buChar char="q"/>
            </a:pPr>
            <a:r>
              <a:rPr lang="ru-RU" sz="2800" b="1" dirty="0" smtClean="0">
                <a:solidFill>
                  <a:srgbClr val="C00000"/>
                </a:solidFill>
                <a:cs typeface="Times New Roman" pitchFamily="18" charset="0"/>
              </a:rPr>
              <a:t>умение ориентироваться в большом потоке информации, </a:t>
            </a:r>
          </a:p>
          <a:p>
            <a:pPr>
              <a:buFont typeface="Wingdings" pitchFamily="2" charset="2"/>
              <a:buChar char="q"/>
            </a:pPr>
            <a:r>
              <a:rPr lang="ru-RU" sz="2800" b="1" dirty="0" smtClean="0">
                <a:solidFill>
                  <a:srgbClr val="C00000"/>
                </a:solidFill>
                <a:cs typeface="Times New Roman" pitchFamily="18" charset="0"/>
              </a:rPr>
              <a:t>умение адаптироваться в любом обществе. </a:t>
            </a:r>
          </a:p>
          <a:p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latin typeface="+mn-lt"/>
                <a:cs typeface="Times New Roman" pitchFamily="18" charset="0"/>
              </a:rPr>
              <a:t>Подготовка к будущей жизни закладывается в школе, поэтому требования к образованию сегодня меняют свои приоритеты. Современное образование в России перешло на </a:t>
            </a:r>
            <a:r>
              <a:rPr lang="ru-RU" sz="2400" b="1" u="sng" dirty="0" smtClean="0">
                <a:solidFill>
                  <a:srgbClr val="C00000"/>
                </a:solidFill>
                <a:latin typeface="+mn-lt"/>
                <a:cs typeface="Times New Roman" pitchFamily="18" charset="0"/>
              </a:rPr>
              <a:t>Федеральный государственный образовательный стандарт (ФГОС). </a:t>
            </a:r>
            <a:br>
              <a:rPr lang="ru-RU" sz="2400" b="1" u="sng" dirty="0" smtClean="0">
                <a:solidFill>
                  <a:srgbClr val="C00000"/>
                </a:solidFill>
                <a:latin typeface="+mn-lt"/>
                <a:cs typeface="Times New Roman" pitchFamily="18" charset="0"/>
              </a:rPr>
            </a:br>
            <a:r>
              <a:rPr lang="ru-RU" sz="2400" dirty="0" smtClean="0">
                <a:latin typeface="+mn-lt"/>
                <a:cs typeface="Times New Roman" pitchFamily="18" charset="0"/>
              </a:rPr>
              <a:t>Новые социальные запросы, отраженные в ФГОС, определяют </a:t>
            </a:r>
            <a:r>
              <a:rPr lang="ru-RU" sz="2400" b="1" u="sng" dirty="0" smtClean="0">
                <a:solidFill>
                  <a:srgbClr val="C00000"/>
                </a:solidFill>
                <a:latin typeface="+mn-lt"/>
                <a:cs typeface="Times New Roman" pitchFamily="18" charset="0"/>
              </a:rPr>
              <a:t>главную цель образования </a:t>
            </a:r>
            <a:r>
              <a:rPr lang="ru-RU" sz="2400" dirty="0" smtClean="0">
                <a:latin typeface="+mn-lt"/>
                <a:cs typeface="Times New Roman" pitchFamily="18" charset="0"/>
              </a:rPr>
              <a:t>как общекультурное, личностное и познавательное развитие учащихся, обеспечивающее такую ключевую компетенцию образования, как </a:t>
            </a:r>
            <a:r>
              <a:rPr lang="ru-RU" sz="2400" b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«научить учиться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84310" y="3278777"/>
            <a:ext cx="10018713" cy="2821577"/>
          </a:xfrm>
        </p:spPr>
        <p:txBody>
          <a:bodyPr/>
          <a:lstStyle/>
          <a:p>
            <a:r>
              <a:rPr lang="ru-RU" sz="2800" dirty="0" smtClean="0">
                <a:solidFill>
                  <a:srgbClr val="002060"/>
                </a:solidFill>
                <a:cs typeface="Times New Roman" pitchFamily="18" charset="0"/>
              </a:rPr>
              <a:t>Меняются цели и содержание образования, появляются новые средства и технологии обучения, но при всем многообразии – урок остается   главной формой организации учебного процесса. И для того чтобы реализовать требования, предъявляемые Стандартами, урок должен стать новым, современным.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7543" y="0"/>
            <a:ext cx="10300566" cy="1204890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  <a:cs typeface="Times New Roman" panose="02020603050405020304" pitchFamily="18" charset="0"/>
              </a:rPr>
              <a:t>Ключевые особенности ФГОС основного общего образования, которые должны быть обязательно учтены при проектировании урока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28800" y="1219200"/>
            <a:ext cx="8940800" cy="533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/>
              <a:t>системно-</a:t>
            </a:r>
            <a:r>
              <a:rPr lang="ru-RU" sz="2400" dirty="0" err="1"/>
              <a:t>деятельностный</a:t>
            </a:r>
            <a:r>
              <a:rPr lang="ru-RU" sz="2400" dirty="0"/>
              <a:t> подход, лежащий в основе стандарта</a:t>
            </a:r>
          </a:p>
        </p:txBody>
      </p:sp>
      <p:sp>
        <p:nvSpPr>
          <p:cNvPr id="5" name="Выноска со стрелкой вверх 4"/>
          <p:cNvSpPr/>
          <p:nvPr/>
        </p:nvSpPr>
        <p:spPr>
          <a:xfrm>
            <a:off x="1345474" y="2514600"/>
            <a:ext cx="10633166" cy="4267200"/>
          </a:xfrm>
          <a:prstGeom prst="upArrowCallout">
            <a:avLst>
              <a:gd name="adj1" fmla="val 16262"/>
              <a:gd name="adj2" fmla="val 25000"/>
              <a:gd name="adj3" fmla="val 12933"/>
              <a:gd name="adj4" fmla="val 82869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000" dirty="0">
                <a:cs typeface="Times New Roman" panose="02020603050405020304" pitchFamily="18" charset="0"/>
              </a:rPr>
              <a:t>изменение целей образования (переход от усвоения знаний, умений и навыков к определению цели как формированию умения учиться);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000" dirty="0">
                <a:cs typeface="Times New Roman" panose="02020603050405020304" pitchFamily="18" charset="0"/>
              </a:rPr>
              <a:t>переход от «изолированного» изучения обучающимися системы научных понятий, составляющих содержание учебного предмета, к включению этого содержания в контекст решения значимых жизненных задач, придание личностной и социальной значимости результатам образования;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000" dirty="0">
                <a:cs typeface="Times New Roman" panose="02020603050405020304" pitchFamily="18" charset="0"/>
              </a:rPr>
              <a:t>целенаправленное создание условий для реализации индивидуальных образовательных маршрутов с возможностью самостоятельного продвижения обучающихся в изучаемой области;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000" dirty="0">
                <a:cs typeface="Times New Roman" panose="02020603050405020304" pitchFamily="18" charset="0"/>
              </a:rPr>
              <a:t>признание решающей роли учебного сотрудничества в достижении целей обучения.</a:t>
            </a:r>
            <a:endParaRPr lang="ru-RU" sz="2000" dirty="0">
              <a:effectLst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17600" y="1905000"/>
            <a:ext cx="10363200" cy="60960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/>
              <a:t>Реализация системно-</a:t>
            </a:r>
            <a:r>
              <a:rPr lang="ru-RU" sz="2400" dirty="0" err="1"/>
              <a:t>деятельностного</a:t>
            </a:r>
            <a:r>
              <a:rPr lang="ru-RU" sz="2400" dirty="0"/>
              <a:t> подхода, в частности, предполагает:</a:t>
            </a:r>
          </a:p>
        </p:txBody>
      </p:sp>
    </p:spTree>
    <p:extLst>
      <p:ext uri="{BB962C8B-B14F-4D97-AF65-F5344CB8AC3E}">
        <p14:creationId xmlns:p14="http://schemas.microsoft.com/office/powerpoint/2010/main" xmlns="" val="3594203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3327" y="195943"/>
            <a:ext cx="11019698" cy="940526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2 ключевая особенность ФГОС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35200" y="1175657"/>
            <a:ext cx="7213600" cy="80554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требования к результатам освоения основной образовательной программы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080000" y="2057400"/>
            <a:ext cx="14224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40970" y="2362200"/>
            <a:ext cx="9935029" cy="138684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важность и необходимость достижения обучающимися </a:t>
            </a:r>
            <a:r>
              <a:rPr lang="ru-RU" dirty="0" smtClean="0"/>
              <a:t>трех </a:t>
            </a:r>
            <a:r>
              <a:rPr lang="ru-RU" dirty="0"/>
              <a:t>групп планируемых образовательных результатов (личностных, предметных и </a:t>
            </a:r>
            <a:r>
              <a:rPr lang="ru-RU" dirty="0" err="1"/>
              <a:t>метапредметных</a:t>
            </a:r>
            <a:r>
              <a:rPr lang="ru-RU" dirty="0"/>
              <a:t>), сформулированных не в виде перечня знаний, умений и навыков, а в виде формируемых способов деятельности</a:t>
            </a:r>
          </a:p>
        </p:txBody>
      </p:sp>
      <p:sp>
        <p:nvSpPr>
          <p:cNvPr id="7" name="Стрелка вниз 6"/>
          <p:cNvSpPr/>
          <p:nvPr/>
        </p:nvSpPr>
        <p:spPr>
          <a:xfrm>
            <a:off x="5130800" y="3814355"/>
            <a:ext cx="1320800" cy="3135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219200" y="4310742"/>
            <a:ext cx="9550400" cy="13585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развитие </a:t>
            </a:r>
            <a:r>
              <a:rPr lang="ru-RU" dirty="0"/>
              <a:t>универсальных учебных действий — личностных, регулятивных, познавательных, коммуникативных (</a:t>
            </a:r>
            <a:r>
              <a:rPr lang="ru-RU" dirty="0" smtClean="0"/>
              <a:t>формирование </a:t>
            </a:r>
            <a:r>
              <a:rPr lang="ru-RU" dirty="0" err="1"/>
              <a:t>общеучебных</a:t>
            </a:r>
            <a:r>
              <a:rPr lang="ru-RU" dirty="0"/>
              <a:t> умений и навыков)</a:t>
            </a:r>
          </a:p>
        </p:txBody>
      </p:sp>
    </p:spTree>
    <p:extLst>
      <p:ext uri="{BB962C8B-B14F-4D97-AF65-F5344CB8AC3E}">
        <p14:creationId xmlns:p14="http://schemas.microsoft.com/office/powerpoint/2010/main" xmlns="" val="243625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48000" y="2050870"/>
            <a:ext cx="8737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Каким нам видится «новый» урок с учетом требований ФГОС и современных инноваций</a:t>
            </a:r>
            <a:endParaRPr lang="ru-RU" sz="4000" b="1" dirty="0">
              <a:solidFill>
                <a:srgbClr val="C0000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1026" name="Picture 2" descr="C:\Users\Irina\Desktop\ЧИППКРО\Шаблоны презентаций\3d\vopros-otv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2411" y="2209800"/>
            <a:ext cx="1750423" cy="2270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72046" y="261257"/>
            <a:ext cx="1021515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C00000"/>
                </a:solidFill>
                <a:cs typeface="Times New Roman" panose="02020603050405020304" pitchFamily="18" charset="0"/>
              </a:rPr>
              <a:t>Современный урок </a:t>
            </a:r>
            <a:r>
              <a:rPr lang="ru-RU" sz="24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– </a:t>
            </a:r>
            <a:r>
              <a:rPr lang="ru-RU" sz="2400" b="1" dirty="0">
                <a:solidFill>
                  <a:srgbClr val="C00000"/>
                </a:solidFill>
                <a:cs typeface="Times New Roman" panose="02020603050405020304" pitchFamily="18" charset="0"/>
              </a:rPr>
              <a:t>это ограниченный во времени период каждодневной жизни учителя и ученика, который наполнен напряженным трудом и творческими поисками, рутинной работой и радостью успеха</a:t>
            </a:r>
            <a:r>
              <a:rPr lang="ru-RU" sz="24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dirty="0"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solidFill>
                  <a:srgbClr val="7030A0"/>
                </a:solidFill>
                <a:cs typeface="Times New Roman" panose="02020603050405020304" pitchFamily="18" charset="0"/>
              </a:rPr>
              <a:t>Урок</a:t>
            </a:r>
            <a:r>
              <a:rPr lang="ru-RU" sz="2400" dirty="0"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cs typeface="Times New Roman" panose="02020603050405020304" pitchFamily="18" charset="0"/>
              </a:rPr>
              <a:t>– </a:t>
            </a:r>
            <a:r>
              <a:rPr lang="ru-RU" sz="2400" dirty="0">
                <a:cs typeface="Times New Roman" panose="02020603050405020304" pitchFamily="18" charset="0"/>
              </a:rPr>
              <a:t>целостная, логически законченная часть образовательного пространства, ограниченная определенными рамками времени, в которой представлены все основные элементы учебно-воспитательного процесса: содержание, средства, методы, организационные моменты.</a:t>
            </a:r>
          </a:p>
          <a:p>
            <a:pPr algn="just"/>
            <a:endParaRPr lang="ru-RU" sz="2400" dirty="0" smtClean="0"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cs typeface="Times New Roman" panose="02020603050405020304" pitchFamily="18" charset="0"/>
              </a:rPr>
              <a:t>От </a:t>
            </a:r>
            <a:r>
              <a:rPr lang="ru-RU" sz="2400" dirty="0">
                <a:cs typeface="Times New Roman" panose="02020603050405020304" pitchFamily="18" charset="0"/>
              </a:rPr>
              <a:t>умения учителя правильно определить каждый из этих компонентов и их рационального сочетания зависит результативность урока. Одновременно с этим урок представляет собой сложнейший психолого-педагогический процесс, произведение учительского творчества, к которому предъявляется множество различных требований.</a:t>
            </a:r>
            <a:endParaRPr lang="ru-RU" sz="2400" dirty="0">
              <a:effectLst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032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391886"/>
            <a:ext cx="10018713" cy="1724297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Методические принципы </a:t>
            </a:r>
            <a:r>
              <a:rPr lang="ru-RU" b="1" dirty="0">
                <a:solidFill>
                  <a:srgbClr val="C00000"/>
                </a:solidFill>
              </a:rPr>
              <a:t>инновационного </a:t>
            </a:r>
            <a:r>
              <a:rPr lang="ru-RU" b="1" dirty="0" smtClean="0">
                <a:solidFill>
                  <a:srgbClr val="C00000"/>
                </a:solidFill>
              </a:rPr>
              <a:t>урока: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84310" y="2050869"/>
            <a:ext cx="10018713" cy="4415245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b="1" dirty="0" err="1">
                <a:solidFill>
                  <a:srgbClr val="7030A0"/>
                </a:solidFill>
              </a:rPr>
              <a:t>Субъективизация</a:t>
            </a:r>
            <a:r>
              <a:rPr lang="ru-RU" b="1" dirty="0">
                <a:solidFill>
                  <a:srgbClr val="7030A0"/>
                </a:solidFill>
              </a:rPr>
              <a:t>. </a:t>
            </a:r>
            <a:r>
              <a:rPr lang="ru-RU" dirty="0"/>
              <a:t>Ученик рассматривается не как объект обучения, а как равноправный с учителем участник образовательного процесса.</a:t>
            </a:r>
          </a:p>
          <a:p>
            <a:pPr algn="just"/>
            <a:r>
              <a:rPr lang="ru-RU" b="1" dirty="0" err="1">
                <a:solidFill>
                  <a:srgbClr val="7030A0"/>
                </a:solidFill>
              </a:rPr>
              <a:t>Метапредметность</a:t>
            </a:r>
            <a:r>
              <a:rPr lang="ru-RU" dirty="0"/>
              <a:t> предусматривает формирование и развитие универсальных способностей учащихся.</a:t>
            </a:r>
          </a:p>
          <a:p>
            <a:pPr algn="just"/>
            <a:r>
              <a:rPr lang="ru-RU" b="1" dirty="0" err="1">
                <a:solidFill>
                  <a:srgbClr val="7030A0"/>
                </a:solidFill>
              </a:rPr>
              <a:t>Деятельностный</a:t>
            </a:r>
            <a:r>
              <a:rPr lang="ru-RU" dirty="0"/>
              <a:t> подход. Знания не преподносятся детям в готовом виде, а добываются ими в ходе поисковой и исследовательской деятельности.</a:t>
            </a:r>
          </a:p>
          <a:p>
            <a:pPr algn="just"/>
            <a:r>
              <a:rPr lang="ru-RU" b="1" dirty="0" err="1">
                <a:solidFill>
                  <a:srgbClr val="7030A0"/>
                </a:solidFill>
              </a:rPr>
              <a:t>Коммуникативность</a:t>
            </a:r>
            <a:r>
              <a:rPr lang="ru-RU" b="1" dirty="0">
                <a:solidFill>
                  <a:srgbClr val="7030A0"/>
                </a:solidFill>
              </a:rPr>
              <a:t>. </a:t>
            </a:r>
            <a:r>
              <a:rPr lang="ru-RU" dirty="0"/>
              <a:t>Обмениваясь информацией, ученики взаимодействуют на уроке.</a:t>
            </a:r>
          </a:p>
          <a:p>
            <a:pPr algn="just"/>
            <a:r>
              <a:rPr lang="ru-RU" b="1" dirty="0" err="1">
                <a:solidFill>
                  <a:srgbClr val="7030A0"/>
                </a:solidFill>
              </a:rPr>
              <a:t>Рефлексивность</a:t>
            </a:r>
            <a:r>
              <a:rPr lang="ru-RU" b="1" dirty="0">
                <a:solidFill>
                  <a:srgbClr val="7030A0"/>
                </a:solidFill>
              </a:rPr>
              <a:t>. </a:t>
            </a:r>
            <a:r>
              <a:rPr lang="ru-RU" dirty="0"/>
              <a:t>Ученики ставятся в ситуацию, когда им необходимо проанализировать свою деятельность в ходе урока.</a:t>
            </a:r>
          </a:p>
          <a:p>
            <a:pPr algn="just"/>
            <a:r>
              <a:rPr lang="ru-RU" b="1" dirty="0" err="1">
                <a:solidFill>
                  <a:srgbClr val="7030A0"/>
                </a:solidFill>
              </a:rPr>
              <a:t>Импровизационность</a:t>
            </a:r>
            <a:r>
              <a:rPr lang="ru-RU" b="1" dirty="0">
                <a:solidFill>
                  <a:srgbClr val="7030A0"/>
                </a:solidFill>
              </a:rPr>
              <a:t>. </a:t>
            </a:r>
            <a:r>
              <a:rPr lang="ru-RU" dirty="0"/>
              <a:t>Учитель должен быть готов к изменению и коррекции хода урока в процессе его проведения.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4246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84310" y="1384663"/>
            <a:ext cx="10018713" cy="495082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</a:rPr>
              <a:t>Урок</a:t>
            </a:r>
            <a:r>
              <a:rPr lang="ru-RU" dirty="0"/>
              <a:t> необходимо рассматривать как звено хорошо продуманной системы работы учителя. На уроке решаются задачи обучения, воспитания и развития учащихся.</a:t>
            </a:r>
          </a:p>
          <a:p>
            <a:pPr algn="just"/>
            <a:r>
              <a:rPr lang="ru-RU" dirty="0"/>
              <a:t>Каждый </a:t>
            </a:r>
            <a:r>
              <a:rPr lang="ru-RU" b="1" dirty="0">
                <a:solidFill>
                  <a:srgbClr val="C00000"/>
                </a:solidFill>
              </a:rPr>
              <a:t>урок должен иметь </a:t>
            </a:r>
            <a:r>
              <a:rPr lang="ru-RU" dirty="0"/>
              <a:t>четко поставленную цель, достижение которой требует решения основных задач урока. Формулировка цели и задач урока должна быть лаконичной и точно определять все виды деятельности учителя и учащихся на уроке и каждом его этапе.</a:t>
            </a:r>
          </a:p>
          <a:p>
            <a:pPr algn="just"/>
            <a:r>
              <a:rPr lang="ru-RU" b="1" dirty="0">
                <a:solidFill>
                  <a:srgbClr val="C00000"/>
                </a:solidFill>
              </a:rPr>
              <a:t>Хороший урок </a:t>
            </a:r>
            <a:r>
              <a:rPr lang="ru-RU" dirty="0"/>
              <a:t>отличает плановость, четкость построения.</a:t>
            </a:r>
          </a:p>
          <a:p>
            <a:pPr algn="just"/>
            <a:r>
              <a:rPr lang="ru-RU" b="1" dirty="0">
                <a:solidFill>
                  <a:srgbClr val="C00000"/>
                </a:solidFill>
              </a:rPr>
              <a:t>Качество урока </a:t>
            </a:r>
            <a:r>
              <a:rPr lang="ru-RU" dirty="0"/>
              <a:t>во многом зависит от организации учащихся и мобилизации их внутренних сил на овладение материалом урока. Это достигается посредством доведения цели и плана урока до сознания школьников.</a:t>
            </a:r>
          </a:p>
          <a:p>
            <a:pPr algn="just"/>
            <a:r>
              <a:rPr lang="ru-RU" b="1" dirty="0">
                <a:solidFill>
                  <a:srgbClr val="C00000"/>
                </a:solidFill>
              </a:rPr>
              <a:t>Каждый урок </a:t>
            </a:r>
            <a:r>
              <a:rPr lang="ru-RU" dirty="0"/>
              <a:t>должен быть направлен на формирование у учащихся умения учиться.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16182" y="304800"/>
            <a:ext cx="8755017" cy="8382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«хорошего» урока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038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84310" y="509451"/>
            <a:ext cx="10018713" cy="5603966"/>
          </a:xfrm>
        </p:spPr>
        <p:txBody>
          <a:bodyPr>
            <a:normAutofit fontScale="92500"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  <a:latin typeface="Corbel" pitchFamily="34" charset="0"/>
                <a:cs typeface="Times New Roman" panose="02020603050405020304" pitchFamily="18" charset="0"/>
              </a:rPr>
              <a:t>Каждый урок </a:t>
            </a:r>
            <a:r>
              <a:rPr lang="ru-RU" dirty="0">
                <a:latin typeface="Corbel" pitchFamily="34" charset="0"/>
                <a:cs typeface="Times New Roman" panose="02020603050405020304" pitchFamily="18" charset="0"/>
              </a:rPr>
              <a:t>должен быть шагом вперед для школьников, рождать у них ощущение необходимости хорошо знать материал урока. Возникновение ощущения постоянного движения вперед стимулирует учебную деятельность учащихся.</a:t>
            </a:r>
          </a:p>
          <a:p>
            <a:pPr algn="just"/>
            <a:r>
              <a:rPr lang="ru-RU" b="1" dirty="0">
                <a:solidFill>
                  <a:srgbClr val="C00000"/>
                </a:solidFill>
                <a:latin typeface="Corbel" pitchFamily="34" charset="0"/>
                <a:cs typeface="Times New Roman" panose="02020603050405020304" pitchFamily="18" charset="0"/>
              </a:rPr>
              <a:t>Уроки должны убеждать </a:t>
            </a:r>
            <a:r>
              <a:rPr lang="ru-RU" dirty="0">
                <a:latin typeface="Corbel" pitchFamily="34" charset="0"/>
                <a:cs typeface="Times New Roman" panose="02020603050405020304" pitchFamily="18" charset="0"/>
              </a:rPr>
              <a:t>учащихся в ограниченности знаний отдельного человека, в ограниченности информации, которую дает учитель на уроке, и давать пищу для самостоятельного раздумья, постоянной работы ума.</a:t>
            </a:r>
          </a:p>
          <a:p>
            <a:pPr algn="just"/>
            <a:r>
              <a:rPr lang="ru-RU" b="1" dirty="0">
                <a:solidFill>
                  <a:srgbClr val="C00000"/>
                </a:solidFill>
                <a:latin typeface="Corbel" pitchFamily="34" charset="0"/>
                <a:cs typeface="Times New Roman" panose="02020603050405020304" pitchFamily="18" charset="0"/>
              </a:rPr>
              <a:t>Каждое занятие </a:t>
            </a:r>
            <a:r>
              <a:rPr lang="ru-RU" dirty="0">
                <a:latin typeface="Corbel" pitchFamily="34" charset="0"/>
                <a:cs typeface="Times New Roman" panose="02020603050405020304" pitchFamily="18" charset="0"/>
              </a:rPr>
              <a:t>должно быть воспитывающим. Учение должно приносить человеку чувство удовлетворенности, радости, пробуждать в нем новые силы.</a:t>
            </a:r>
          </a:p>
          <a:p>
            <a:pPr algn="just"/>
            <a:r>
              <a:rPr lang="ru-RU" dirty="0">
                <a:latin typeface="Corbel" pitchFamily="34" charset="0"/>
                <a:cs typeface="Times New Roman" panose="02020603050405020304" pitchFamily="18" charset="0"/>
              </a:rPr>
              <a:t>Так как </a:t>
            </a:r>
            <a:r>
              <a:rPr lang="ru-RU" b="1" dirty="0">
                <a:solidFill>
                  <a:srgbClr val="C00000"/>
                </a:solidFill>
                <a:latin typeface="Corbel" pitchFamily="34" charset="0"/>
                <a:cs typeface="Times New Roman" panose="02020603050405020304" pitchFamily="18" charset="0"/>
              </a:rPr>
              <a:t>время</a:t>
            </a:r>
            <a:r>
              <a:rPr lang="ru-RU" dirty="0">
                <a:latin typeface="Corbel" pitchFamily="34" charset="0"/>
                <a:cs typeface="Times New Roman" panose="02020603050405020304" pitchFamily="18" charset="0"/>
              </a:rPr>
              <a:t> урока ограничено, оно </a:t>
            </a:r>
            <a:r>
              <a:rPr lang="ru-RU" b="1" dirty="0">
                <a:solidFill>
                  <a:srgbClr val="C00000"/>
                </a:solidFill>
                <a:latin typeface="Corbel" pitchFamily="34" charset="0"/>
                <a:cs typeface="Times New Roman" panose="02020603050405020304" pitchFamily="18" charset="0"/>
              </a:rPr>
              <a:t>должно экономно использоваться</a:t>
            </a:r>
            <a:r>
              <a:rPr lang="ru-RU" dirty="0">
                <a:latin typeface="Corbel" pitchFamily="34" charset="0"/>
                <a:cs typeface="Times New Roman" panose="02020603050405020304" pitchFamily="18" charset="0"/>
              </a:rPr>
              <a:t>. Это достигается подготовленностью учителя и учащихся, наличием дисциплины и психологической готовности детей, оборудованием урока, доведением до конца его замысла. </a:t>
            </a:r>
            <a:r>
              <a:rPr lang="ru-RU" b="1" dirty="0">
                <a:solidFill>
                  <a:srgbClr val="C00000"/>
                </a:solidFill>
                <a:latin typeface="Corbel" pitchFamily="34" charset="0"/>
                <a:cs typeface="Times New Roman" panose="02020603050405020304" pitchFamily="18" charset="0"/>
              </a:rPr>
              <a:t>Завершенность</a:t>
            </a:r>
            <a:r>
              <a:rPr lang="ru-RU" dirty="0">
                <a:latin typeface="Corbel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Corbel" pitchFamily="34" charset="0"/>
                <a:cs typeface="Times New Roman" panose="02020603050405020304" pitchFamily="18" charset="0"/>
              </a:rPr>
              <a:t>– </a:t>
            </a:r>
            <a:r>
              <a:rPr lang="ru-RU" dirty="0">
                <a:latin typeface="Corbel" pitchFamily="34" charset="0"/>
                <a:cs typeface="Times New Roman" panose="02020603050405020304" pitchFamily="18" charset="0"/>
              </a:rPr>
              <a:t>одно из требований к хорошему уроку.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3406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97726" y="228600"/>
            <a:ext cx="10398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Для того чтобы подготовить и провести урок, учитывая новые требования, необходимо знать </a:t>
            </a:r>
            <a:endParaRPr lang="ru-RU" sz="2400" b="1" dirty="0">
              <a:solidFill>
                <a:srgbClr val="C0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43200" y="1371600"/>
            <a:ext cx="6400800" cy="8382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cs typeface="Times New Roman" pitchFamily="18" charset="0"/>
              </a:rPr>
              <a:t>критерии результативности урока</a:t>
            </a:r>
            <a:endParaRPr lang="ru-RU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4978400" y="2362200"/>
            <a:ext cx="1828800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25600" y="2895600"/>
            <a:ext cx="9042400" cy="8382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cs typeface="Times New Roman" pitchFamily="18" charset="0"/>
              </a:rPr>
              <a:t>требования к его подготовке и проведению</a:t>
            </a:r>
            <a:endParaRPr lang="ru-RU" sz="2400" dirty="0">
              <a:cs typeface="Times New Roman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4978400" y="3962400"/>
            <a:ext cx="1727200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016000" y="4572000"/>
            <a:ext cx="10363200" cy="6096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cs typeface="Times New Roman" pitchFamily="18" charset="0"/>
              </a:rPr>
              <a:t>анализу и самоанализу деятельности учителя и учащихся</a:t>
            </a:r>
            <a:endParaRPr lang="ru-RU" sz="2400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93668" y="152401"/>
            <a:ext cx="101919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Перед современным учителем в условиях внедрения новых образовательных стандартов стоит задача использования </a:t>
            </a:r>
            <a:r>
              <a:rPr lang="ru-RU" sz="2400" b="1" dirty="0" err="1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системно-деятельностного</a:t>
            </a:r>
            <a:r>
              <a:rPr lang="ru-RU" sz="24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 подхода в обучении школьников. </a:t>
            </a:r>
            <a:endParaRPr lang="ru-RU" sz="2400" b="1" dirty="0">
              <a:solidFill>
                <a:srgbClr val="C0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28354" y="1447801"/>
            <a:ext cx="101556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cs typeface="Times New Roman" pitchFamily="18" charset="0"/>
              </a:rPr>
              <a:t>Деятельность ученика на уроке должна быть осмыслена и значима: </a:t>
            </a:r>
            <a:r>
              <a:rPr lang="ru-RU" sz="2800" i="1" dirty="0" smtClean="0">
                <a:cs typeface="Times New Roman" pitchFamily="18" charset="0"/>
              </a:rPr>
              <a:t>что я хочу сделать, зачем я это делаю, как я это делаю, как я это сделал</a:t>
            </a:r>
            <a:endParaRPr lang="ru-RU" sz="2800" i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19794" y="2965269"/>
            <a:ext cx="1006420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cs typeface="Times New Roman" pitchFamily="18" charset="0"/>
              </a:rPr>
              <a:t>Новые знания не даются в готовом виде. </a:t>
            </a:r>
          </a:p>
          <a:p>
            <a:pPr algn="just">
              <a:buFont typeface="Wingdings" pitchFamily="2" charset="2"/>
              <a:buChar char="v"/>
            </a:pPr>
            <a:endParaRPr lang="ru-RU" sz="2800" dirty="0" smtClean="0"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ru-RU" sz="2800" dirty="0" smtClean="0">
                <a:cs typeface="Times New Roman" pitchFamily="18" charset="0"/>
              </a:rPr>
              <a:t> Дети «открывают» их сами в процессе самостоятельной исследовательской деятельности. Они становятся маленькими учеными, делающими свое собственное открытие. </a:t>
            </a:r>
            <a:endParaRPr lang="ru-RU" sz="2800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9166" y="838200"/>
            <a:ext cx="10296433" cy="9906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Новые подходы к проектированию урока требуют от учителя постоянного самоанализа и корректировки своей деятельности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345474" y="2390503"/>
            <a:ext cx="1054172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Каждый раз, составляя проект очередного урока, учитель задает себе одни и те же вопросы:</a:t>
            </a:r>
            <a:endParaRPr kumimoji="0" lang="ru-RU" sz="2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сформулировать цели урока и обеспечить их достижение;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какой учебный материал отобрать и как подвергнуть его дидактической обработке;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какие методы и средства обучения выбрать;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организовать собственную деятельность и деятельность учеников;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сделать, чтобы взаимодействие всех этих компонентов привело к определенной системе знаний и ценностных ориентаций.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2595" y="418012"/>
            <a:ext cx="10340430" cy="202038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Задачи, решаемые 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на современном уроке русского </a:t>
            </a:r>
            <a:r>
              <a:rPr lang="ru-RU" b="1" dirty="0" smtClean="0">
                <a:solidFill>
                  <a:srgbClr val="002060"/>
                </a:solidFill>
              </a:rPr>
              <a:t>языка и литературы</a:t>
            </a:r>
            <a:r>
              <a:rPr lang="ru-RU" b="1" dirty="0">
                <a:solidFill>
                  <a:srgbClr val="002060"/>
                </a:solidFill>
              </a:rPr>
              <a:t/>
            </a:r>
            <a:br>
              <a:rPr lang="ru-RU" b="1" dirty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8691" y="3933955"/>
            <a:ext cx="3072650" cy="204843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7506" y="2181356"/>
            <a:ext cx="8949704" cy="11156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3654" y="4031498"/>
            <a:ext cx="3206774" cy="18167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51369" y="4013209"/>
            <a:ext cx="2822693" cy="1853345"/>
          </a:xfrm>
          <a:prstGeom prst="rect">
            <a:avLst/>
          </a:prstGeom>
        </p:spPr>
      </p:pic>
      <p:sp>
        <p:nvSpPr>
          <p:cNvPr id="8" name="Стрелка вниз 7"/>
          <p:cNvSpPr/>
          <p:nvPr/>
        </p:nvSpPr>
        <p:spPr>
          <a:xfrm rot="3432169">
            <a:off x="2735176" y="3126285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6090944" y="3413239"/>
            <a:ext cx="484632" cy="59997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 rot="19019512">
            <a:off x="9556307" y="3243652"/>
            <a:ext cx="484632" cy="8412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5453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0" y="260686"/>
            <a:ext cx="10018713" cy="653716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Шесть основных этапов современного урока русского </a:t>
            </a:r>
            <a:r>
              <a:rPr lang="ru-RU" sz="2800" b="1" dirty="0" smtClean="0">
                <a:solidFill>
                  <a:srgbClr val="002060"/>
                </a:solidFill>
              </a:rPr>
              <a:t>языка и литературы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1147011"/>
            <a:ext cx="10018713" cy="580724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мобилизация</a:t>
            </a:r>
            <a:r>
              <a:rPr lang="ru-RU" dirty="0"/>
              <a:t> (предполагает включение учащихся в активную интеллектуальную деятельность);</a:t>
            </a:r>
          </a:p>
          <a:p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целеполагание</a:t>
            </a:r>
            <a:r>
              <a:rPr lang="ru-RU" dirty="0"/>
              <a:t> (учащиеся самостоятельно формулируют цели урока по схеме «вспомнить →  узнать → научиться»);</a:t>
            </a:r>
          </a:p>
          <a:p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осознание недостаточности имеющихся знаний </a:t>
            </a:r>
            <a:r>
              <a:rPr lang="ru-RU" dirty="0"/>
              <a:t>(учитель способствует возникновению на уроке проблемной ситуации, в ходе анализа которой учащиеся понимают, что имеющихся знаний для ее решения недостаточно);</a:t>
            </a:r>
          </a:p>
          <a:p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коммуникация</a:t>
            </a:r>
            <a:r>
              <a:rPr lang="ru-RU" dirty="0"/>
              <a:t> (поиск  новых знаний  в паре, в группе);</a:t>
            </a:r>
          </a:p>
          <a:p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взаимопроверка, взаимоконтроль;</a:t>
            </a:r>
          </a:p>
          <a:p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рефлексия</a:t>
            </a:r>
            <a:r>
              <a:rPr lang="ru-RU" dirty="0"/>
              <a:t> (осознание учеником и воспроизведение в речи того, что нового он узнал и чему научился на уроке).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6126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418011"/>
            <a:ext cx="10018713" cy="58462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С</a:t>
            </a:r>
            <a:r>
              <a:rPr lang="ru-RU" b="1" dirty="0" smtClean="0">
                <a:solidFill>
                  <a:srgbClr val="002060"/>
                </a:solidFill>
              </a:rPr>
              <a:t>овременный урок 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smtClean="0">
                <a:solidFill>
                  <a:srgbClr val="002060"/>
                </a:solidFill>
              </a:rPr>
              <a:t>– 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проблемно-диалогический </a:t>
            </a:r>
            <a:r>
              <a:rPr lang="ru-RU" b="1" dirty="0" smtClean="0">
                <a:solidFill>
                  <a:srgbClr val="002060"/>
                </a:solidFill>
              </a:rPr>
              <a:t>урок.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36902" y="1456888"/>
            <a:ext cx="4980451" cy="7018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Шаг 1. Определение нового</a:t>
            </a:r>
            <a:endParaRPr lang="ru-RU" sz="28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5694758" y="1570047"/>
            <a:ext cx="484632" cy="665587"/>
          </a:xfrm>
          <a:prstGeom prst="down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43391" y="2348090"/>
            <a:ext cx="542591" cy="688908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1192697" y="2259134"/>
            <a:ext cx="8050694" cy="7424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Шаг 2. Конструирование </a:t>
            </a:r>
            <a:r>
              <a:rPr lang="ru-RU" sz="28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проблемной ситуации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451607" y="3090772"/>
            <a:ext cx="5337313" cy="6761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Шаг3. Планирование действий</a:t>
            </a:r>
            <a:endParaRPr lang="ru-RU" sz="28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085135" y="3860930"/>
            <a:ext cx="5334963" cy="7011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Шаг 4. Планирование решений</a:t>
            </a:r>
            <a:endParaRPr lang="ru-RU" sz="28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937074" y="4656061"/>
            <a:ext cx="5426765" cy="7710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Шаг5. Планирование результата</a:t>
            </a:r>
            <a:endParaRPr lang="ru-RU" sz="28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457122" y="5521089"/>
            <a:ext cx="5734878" cy="8598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Шаг6.Планирование заданий для применения нового знания</a:t>
            </a:r>
            <a:endParaRPr lang="ru-RU" sz="28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7138" y="3313865"/>
            <a:ext cx="542591" cy="68890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7825" y="4832180"/>
            <a:ext cx="542591" cy="68890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7091" y="4211495"/>
            <a:ext cx="542591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571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285750" lvl="0" indent="-285750" algn="r">
              <a:spcBef>
                <a:spcPct val="20000"/>
              </a:spcBef>
              <a:spcAft>
                <a:spcPts val="600"/>
              </a:spcAft>
            </a:pPr>
            <a: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Основа </a:t>
            </a:r>
            <a:r>
              <a:rPr lang="ru-RU" sz="2400" b="1" dirty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любой технологии – урок. </a:t>
            </a:r>
            <a: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Если </a:t>
            </a:r>
            <a:r>
              <a:rPr lang="ru-RU" sz="2400" b="1" dirty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мы его хорошо рассчитаем, </a:t>
            </a:r>
            <a: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лучше </a:t>
            </a:r>
            <a:r>
              <a:rPr lang="ru-RU" sz="2400" b="1" dirty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к нему подготовимся, </a:t>
            </a:r>
            <a: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будем </a:t>
            </a:r>
            <a:r>
              <a:rPr lang="ru-RU" sz="2400" b="1" dirty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предвидеть результаты и </a:t>
            </a:r>
            <a: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их </a:t>
            </a:r>
            <a:r>
              <a:rPr lang="ru-RU" sz="2400" b="1" dirty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последствия, то </a:t>
            </a:r>
            <a: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продуктивность</a:t>
            </a:r>
            <a:b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2400" b="1" dirty="0" smtClean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> возрастет. </a:t>
            </a:r>
            <a:r>
              <a:rPr lang="ru-RU" sz="2400" b="1" dirty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400" b="1" dirty="0">
                <a:ln>
                  <a:noFill/>
                </a:ln>
                <a:solidFill>
                  <a:prstClr val="black"/>
                </a:solidFill>
                <a:ea typeface="+mn-ea"/>
                <a:cs typeface="+mn-cs"/>
              </a:rPr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5739" y="2294020"/>
            <a:ext cx="11752935" cy="473242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Этапы проектирования урока:</a:t>
            </a:r>
          </a:p>
          <a:p>
            <a:pPr marL="742950" indent="-742950">
              <a:buAutoNum type="arabicPeriod"/>
            </a:pPr>
            <a:r>
              <a:rPr lang="ru-RU" sz="3600" dirty="0" smtClean="0">
                <a:solidFill>
                  <a:srgbClr val="002060"/>
                </a:solidFill>
              </a:rPr>
              <a:t>Определение </a:t>
            </a:r>
            <a:r>
              <a:rPr lang="ru-RU" sz="3600" dirty="0">
                <a:solidFill>
                  <a:srgbClr val="002060"/>
                </a:solidFill>
              </a:rPr>
              <a:t>типа урока. </a:t>
            </a:r>
            <a:r>
              <a:rPr lang="ru-RU" sz="3600" dirty="0" smtClean="0">
                <a:solidFill>
                  <a:srgbClr val="002060"/>
                </a:solidFill>
              </a:rPr>
              <a:t>(Уроки </a:t>
            </a:r>
            <a:r>
              <a:rPr lang="ru-RU" sz="3600" dirty="0">
                <a:solidFill>
                  <a:srgbClr val="002060"/>
                </a:solidFill>
              </a:rPr>
              <a:t>«открытия» нового </a:t>
            </a:r>
            <a:r>
              <a:rPr lang="ru-RU" sz="3600" dirty="0" smtClean="0">
                <a:solidFill>
                  <a:srgbClr val="002060"/>
                </a:solidFill>
              </a:rPr>
              <a:t>знания; уроки рефлексии;  уроки </a:t>
            </a:r>
            <a:r>
              <a:rPr lang="ru-RU" sz="3600" dirty="0">
                <a:solidFill>
                  <a:srgbClr val="002060"/>
                </a:solidFill>
              </a:rPr>
              <a:t>общеметодологической направленности</a:t>
            </a:r>
            <a:r>
              <a:rPr lang="ru-RU" sz="3600" dirty="0" smtClean="0">
                <a:solidFill>
                  <a:srgbClr val="002060"/>
                </a:solidFill>
              </a:rPr>
              <a:t>; </a:t>
            </a:r>
            <a:r>
              <a:rPr lang="ru-RU" sz="3600" dirty="0">
                <a:solidFill>
                  <a:srgbClr val="002060"/>
                </a:solidFill>
              </a:rPr>
              <a:t>уроки развивающего контроля. </a:t>
            </a:r>
            <a:r>
              <a:rPr lang="ru-RU" sz="3600" dirty="0" smtClean="0">
                <a:solidFill>
                  <a:srgbClr val="002060"/>
                </a:solidFill>
              </a:rPr>
              <a:t>)</a:t>
            </a:r>
            <a:endParaRPr lang="ru-RU" sz="36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sz="36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algn="ctr"/>
            <a:endParaRPr lang="ru-RU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946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4520" y="80211"/>
            <a:ext cx="10018713" cy="63205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2 . </a:t>
            </a:r>
            <a:r>
              <a:rPr lang="ru-RU" sz="2800" dirty="0" smtClean="0">
                <a:solidFill>
                  <a:srgbClr val="002060"/>
                </a:solidFill>
              </a:rPr>
              <a:t>Постановка целей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3. Планирование </a:t>
            </a:r>
            <a:r>
              <a:rPr lang="ru-RU" sz="2800" dirty="0">
                <a:solidFill>
                  <a:srgbClr val="002060"/>
                </a:solidFill>
              </a:rPr>
              <a:t>результатов обучения </a:t>
            </a:r>
            <a:endParaRPr lang="ru-RU" sz="28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4. Определение </a:t>
            </a:r>
            <a:r>
              <a:rPr lang="ru-RU" sz="2800" dirty="0">
                <a:solidFill>
                  <a:srgbClr val="002060"/>
                </a:solidFill>
              </a:rPr>
              <a:t>начальных условий 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5. Выбор </a:t>
            </a:r>
            <a:r>
              <a:rPr lang="ru-RU" sz="2800" dirty="0">
                <a:solidFill>
                  <a:srgbClr val="002060"/>
                </a:solidFill>
              </a:rPr>
              <a:t>метода обучения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(проблемное изложение, словесно-наглядный, исследовательский)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002060"/>
                </a:solidFill>
              </a:rPr>
              <a:t>6. </a:t>
            </a:r>
            <a:r>
              <a:rPr lang="ru-RU" sz="2800" dirty="0" smtClean="0">
                <a:solidFill>
                  <a:srgbClr val="002060"/>
                </a:solidFill>
              </a:rPr>
              <a:t>Отбор </a:t>
            </a:r>
            <a:r>
              <a:rPr lang="ru-RU" sz="2800" dirty="0">
                <a:solidFill>
                  <a:srgbClr val="002060"/>
                </a:solidFill>
              </a:rPr>
              <a:t>подходящей организационной формы обучения (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урок с использованием </a:t>
            </a:r>
            <a:r>
              <a:rPr lang="ru-RU" sz="2800" dirty="0" err="1">
                <a:solidFill>
                  <a:schemeClr val="accent3">
                    <a:lumMod val="50000"/>
                  </a:schemeClr>
                </a:solidFill>
              </a:rPr>
              <a:t>деятельностного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 способа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обучения, практикум, исследования, конференции, семинары, дискуссии, интеллектуальные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, деловые и ролевые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игры)</a:t>
            </a:r>
            <a:endParaRPr lang="ru-RU" sz="28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2800" dirty="0">
                <a:solidFill>
                  <a:srgbClr val="002060"/>
                </a:solidFill>
              </a:rPr>
              <a:t>7. Разработка структуры урока 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821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0878" y="593560"/>
            <a:ext cx="10018713" cy="570296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rgbClr val="002060"/>
                </a:solidFill>
              </a:rPr>
              <a:t>8. </a:t>
            </a:r>
            <a:r>
              <a:rPr lang="ru-RU" sz="2800" dirty="0">
                <a:solidFill>
                  <a:srgbClr val="002060"/>
                </a:solidFill>
              </a:rPr>
              <a:t>Проектировка методов обучения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(проблемное изложение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словесно-наглядный, исследовательский)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>
                <a:solidFill>
                  <a:srgbClr val="002060"/>
                </a:solidFill>
              </a:rPr>
              <a:t> и организационных форм 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( групповая,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коллективна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я</a:t>
            </a:r>
            <a:r>
              <a:rPr lang="en-US" sz="2800" dirty="0" smtClean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парная) </a:t>
            </a:r>
            <a:r>
              <a:rPr lang="ru-RU" sz="2800" dirty="0">
                <a:solidFill>
                  <a:srgbClr val="002060"/>
                </a:solidFill>
              </a:rPr>
              <a:t>для вспомогательных элементов.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9. Содержательное </a:t>
            </a:r>
            <a:r>
              <a:rPr lang="ru-RU" sz="2800" dirty="0">
                <a:solidFill>
                  <a:srgbClr val="002060"/>
                </a:solidFill>
              </a:rPr>
              <a:t>наполнение </a:t>
            </a:r>
            <a:r>
              <a:rPr lang="ru-RU" sz="2800" dirty="0" smtClean="0">
                <a:solidFill>
                  <a:srgbClr val="002060"/>
                </a:solidFill>
              </a:rPr>
              <a:t>урока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10. Отбор </a:t>
            </a:r>
            <a:r>
              <a:rPr lang="ru-RU" sz="2800" dirty="0">
                <a:solidFill>
                  <a:srgbClr val="002060"/>
                </a:solidFill>
              </a:rPr>
              <a:t>средств обучения</a:t>
            </a:r>
            <a:r>
              <a:rPr lang="ru-RU" sz="2800" dirty="0" smtClean="0">
                <a:solidFill>
                  <a:srgbClr val="002060"/>
                </a:solidFill>
              </a:rPr>
              <a:t>.</a:t>
            </a:r>
            <a:endParaRPr lang="ru-RU" sz="2800" dirty="0">
              <a:solidFill>
                <a:srgbClr val="002060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11. Обдумывание </a:t>
            </a:r>
            <a:r>
              <a:rPr lang="ru-RU" sz="2800" dirty="0">
                <a:solidFill>
                  <a:srgbClr val="002060"/>
                </a:solidFill>
              </a:rPr>
              <a:t>организационной схемы </a:t>
            </a:r>
            <a:r>
              <a:rPr lang="ru-RU" sz="2800" dirty="0" smtClean="0">
                <a:solidFill>
                  <a:srgbClr val="002060"/>
                </a:solidFill>
              </a:rPr>
              <a:t>урока</a:t>
            </a:r>
            <a:endParaRPr lang="ru-RU" sz="2800" dirty="0">
              <a:solidFill>
                <a:srgbClr val="002060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12. Подбор </a:t>
            </a:r>
            <a:r>
              <a:rPr lang="ru-RU" sz="2800" dirty="0">
                <a:solidFill>
                  <a:srgbClr val="002060"/>
                </a:solidFill>
              </a:rPr>
              <a:t>или изобретение подходящих приемов педагогической техники. </a:t>
            </a:r>
          </a:p>
        </p:txBody>
      </p:sp>
    </p:spTree>
    <p:extLst>
      <p:ext uri="{BB962C8B-B14F-4D97-AF65-F5344CB8AC3E}">
        <p14:creationId xmlns:p14="http://schemas.microsoft.com/office/powerpoint/2010/main" xmlns="" val="173471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573FCA1-1FAD-432A-B1EC-883B27E2B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1"/>
            <a:ext cx="9601196" cy="4607963"/>
          </a:xfrm>
        </p:spPr>
        <p:txBody>
          <a:bodyPr/>
          <a:lstStyle/>
          <a:p>
            <a:r>
              <a:rPr lang="ru-RU" dirty="0"/>
              <a:t>Практические рекомендации по построению урока, соответствующего стандарту нового поколения</a:t>
            </a:r>
          </a:p>
        </p:txBody>
      </p:sp>
    </p:spTree>
    <p:extLst>
      <p:ext uri="{BB962C8B-B14F-4D97-AF65-F5344CB8AC3E}">
        <p14:creationId xmlns:p14="http://schemas.microsoft.com/office/powerpoint/2010/main" xmlns="" val="2434081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BB8CD6-0823-48DB-A30A-329B648F3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70C0"/>
                </a:solidFill>
              </a:rPr>
              <a:t>Рекомендация 1.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120B464-E357-427F-96D3-D3BA4FD3D1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037807"/>
            <a:ext cx="10018713" cy="3753394"/>
          </a:xfrm>
        </p:spPr>
        <p:txBody>
          <a:bodyPr>
            <a:normAutofit/>
          </a:bodyPr>
          <a:lstStyle/>
          <a:p>
            <a:r>
              <a:rPr lang="ru-RU" sz="3200" dirty="0"/>
              <a:t>Задачу построения многокомпонентного современного урока с </a:t>
            </a:r>
            <a:r>
              <a:rPr lang="ru-RU" sz="3200" dirty="0" err="1"/>
              <a:t>диагностичными</a:t>
            </a:r>
            <a:r>
              <a:rPr lang="ru-RU" sz="3200" dirty="0"/>
              <a:t> формулировками целей можно решить, используя современные образовательные технологии.</a:t>
            </a:r>
          </a:p>
        </p:txBody>
      </p:sp>
    </p:spTree>
    <p:extLst>
      <p:ext uri="{BB962C8B-B14F-4D97-AF65-F5344CB8AC3E}">
        <p14:creationId xmlns:p14="http://schemas.microsoft.com/office/powerpoint/2010/main" xmlns="" val="189496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0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480" y="235131"/>
            <a:ext cx="10215154" cy="6387738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0CA627-7F35-4A5D-AB97-B082B4696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603315"/>
            <a:ext cx="9601196" cy="735291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Ресурсы современного урока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DF9167C-88E1-4D63-94FC-C8C72B05B3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6286" y="1338605"/>
            <a:ext cx="10203841" cy="4916079"/>
          </a:xfrm>
        </p:spPr>
        <p:txBody>
          <a:bodyPr>
            <a:normAutofit lnSpcReduction="10000"/>
          </a:bodyPr>
          <a:lstStyle/>
          <a:p>
            <a:r>
              <a:rPr lang="ru-RU" i="1" dirty="0">
                <a:solidFill>
                  <a:srgbClr val="FF0000"/>
                </a:solidFill>
              </a:rPr>
              <a:t>Информационный</a:t>
            </a:r>
            <a:r>
              <a:rPr lang="ru-RU" dirty="0"/>
              <a:t> ресурс, который включает в себя не только учебник и </a:t>
            </a:r>
            <a:r>
              <a:rPr lang="ru-RU" dirty="0" smtClean="0"/>
              <a:t>другие </a:t>
            </a:r>
            <a:r>
              <a:rPr lang="ru-RU" dirty="0"/>
              <a:t>виды учебных книг, но и развитие информационной компетентности, как умения искать, анализировать, преобразовывать, применять информацию для решения проблем;</a:t>
            </a:r>
          </a:p>
          <a:p>
            <a:r>
              <a:rPr lang="ru-RU" i="1" dirty="0">
                <a:solidFill>
                  <a:srgbClr val="FF0000"/>
                </a:solidFill>
              </a:rPr>
              <a:t>Мотивационный </a:t>
            </a:r>
            <a:r>
              <a:rPr lang="ru-RU" dirty="0"/>
              <a:t>ресурс как развитие способности к самоорганизации – умению ставить цели, планировать, полноценно использовать личностные ресурсы;</a:t>
            </a:r>
          </a:p>
          <a:p>
            <a:r>
              <a:rPr lang="ru-RU" i="1" dirty="0">
                <a:solidFill>
                  <a:srgbClr val="FF0000"/>
                </a:solidFill>
              </a:rPr>
              <a:t>Технологический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ресурс, как поле использования современного технологического инструментария;</a:t>
            </a:r>
          </a:p>
          <a:p>
            <a:r>
              <a:rPr lang="ru-RU" i="1" dirty="0">
                <a:solidFill>
                  <a:srgbClr val="FF0000"/>
                </a:solidFill>
              </a:rPr>
              <a:t>Коммуникативный</a:t>
            </a:r>
            <a:r>
              <a:rPr lang="ru-RU" dirty="0"/>
              <a:t> ресурс – возрастание роли личностного коммуникативного ресурса ученика, его способность работать в команде. Формирование коммуникативной компетентности как умения эффективно сотрудничать с другими людьми.</a:t>
            </a:r>
          </a:p>
        </p:txBody>
      </p:sp>
    </p:spTree>
    <p:extLst>
      <p:ext uri="{BB962C8B-B14F-4D97-AF65-F5344CB8AC3E}">
        <p14:creationId xmlns:p14="http://schemas.microsoft.com/office/powerpoint/2010/main" xmlns="" val="24981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61951D1-C141-426A-838E-5C8FBACC4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339635"/>
            <a:ext cx="10018713" cy="1280160"/>
          </a:xfrm>
        </p:spPr>
        <p:txBody>
          <a:bodyPr/>
          <a:lstStyle/>
          <a:p>
            <a:r>
              <a:rPr lang="ru-RU" b="1" dirty="0">
                <a:solidFill>
                  <a:srgbClr val="0070C0"/>
                </a:solidFill>
              </a:rPr>
              <a:t>Рекомендация 2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FF2D2A5-98E4-4B34-9E8D-AAFD2EBCDC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979714"/>
            <a:ext cx="10018713" cy="4811487"/>
          </a:xfrm>
        </p:spPr>
        <p:txBody>
          <a:bodyPr/>
          <a:lstStyle/>
          <a:p>
            <a:r>
              <a:rPr lang="ru-RU" b="1" i="1" dirty="0"/>
              <a:t>Наиболее эффективно развитие коммуникативных УУД может происходить при использовании приемов индивидуально-групповой и групповой формы обучения.</a:t>
            </a:r>
          </a:p>
          <a:p>
            <a:r>
              <a:rPr lang="ru-RU" dirty="0"/>
              <a:t>Одной из важных характеристик современного урока является его интерактивный характер, в процессе которого происходит развитие коммуникативных универсальных </a:t>
            </a:r>
            <a:r>
              <a:rPr lang="ru-RU" dirty="0" smtClean="0"/>
              <a:t>действий.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67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B011B1F-6425-4C81-AC53-2347F04A5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В настоящее время коммуникативные УУД рассматриваются как: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40D2EBA-F0C3-4552-8351-DEF2D6F338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7000"/>
            <a:ext cx="10037129" cy="3250474"/>
          </a:xfrm>
        </p:spPr>
        <p:txBody>
          <a:bodyPr>
            <a:normAutofit/>
          </a:bodyPr>
          <a:lstStyle/>
          <a:p>
            <a:r>
              <a:rPr lang="ru-RU" dirty="0"/>
              <a:t>коммуникация учащихся в парной и групповой </a:t>
            </a:r>
            <a:r>
              <a:rPr lang="ru-RU" dirty="0" smtClean="0"/>
              <a:t>работе;</a:t>
            </a:r>
            <a:endParaRPr lang="ru-RU" dirty="0"/>
          </a:p>
          <a:p>
            <a:r>
              <a:rPr lang="ru-RU" dirty="0"/>
              <a:t>умение слушать других и отстаивать свою позицию;</a:t>
            </a:r>
          </a:p>
          <a:p>
            <a:r>
              <a:rPr lang="ru-RU" dirty="0"/>
              <a:t>умение организовывать учебное сотрудничество с одноклассниками и учителем;</a:t>
            </a:r>
          </a:p>
          <a:p>
            <a:r>
              <a:rPr lang="ru-RU" dirty="0"/>
              <a:t>умение адекватно определить и назвать свои и чужие действия, эмоции, чувства и дать им оценку.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0255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9AB56FF-013B-4495-9B96-942376DF5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1134" y="20598"/>
            <a:ext cx="9601196" cy="479023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70C0"/>
                </a:solidFill>
              </a:rPr>
              <a:t>Этапы организации работы в группе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A5976E3-CE34-4446-9B16-7A84617415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1153" y="688157"/>
            <a:ext cx="10476681" cy="5552387"/>
          </a:xfrm>
        </p:spPr>
        <p:txBody>
          <a:bodyPr/>
          <a:lstStyle/>
          <a:p>
            <a:r>
              <a:rPr lang="ru-RU" dirty="0"/>
              <a:t>1. Учащиеся, имеющие разный уровень обученности, объединяются в малые группы, не более 4-х человек.</a:t>
            </a:r>
          </a:p>
          <a:p>
            <a:r>
              <a:rPr lang="ru-RU" dirty="0"/>
              <a:t>2. Учитель объясняет новый материал, на этапе отработки и /или закрепления предлагает каждой группе выполнить определенные задания (одинаковые или разные для всех групп) с использованием дополнительного материала (опоры) – понятия, наводящие вопросы, электронные образовательные ресурсы и т.д.</a:t>
            </a:r>
          </a:p>
          <a:p>
            <a:r>
              <a:rPr lang="ru-RU" dirty="0"/>
              <a:t>3. Ученики каждой группы выполняют:</a:t>
            </a:r>
          </a:p>
          <a:p>
            <a:r>
              <a:rPr lang="ru-RU" dirty="0"/>
              <a:t>либо часть задания – каждый ученик выполняет только отдельный фрагмент задания;</a:t>
            </a:r>
          </a:p>
          <a:p>
            <a:r>
              <a:rPr lang="ru-RU" dirty="0"/>
              <a:t>либо выполняют задание по «вертушке» – каждое последующее задание выполняется следующим учеником, начинает выполнение заданий любой ученик группы.</a:t>
            </a:r>
          </a:p>
        </p:txBody>
      </p:sp>
    </p:spTree>
    <p:extLst>
      <p:ext uri="{BB962C8B-B14F-4D97-AF65-F5344CB8AC3E}">
        <p14:creationId xmlns:p14="http://schemas.microsoft.com/office/powerpoint/2010/main" xmlns="" val="13136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CD14ED6-A1D4-4AFD-878A-748CF7AD7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9611" y="0"/>
            <a:ext cx="9682810" cy="770709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70C0"/>
                </a:solidFill>
              </a:rPr>
              <a:t>Этапы организации работы в группе. Продолжение.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7289D12-C54B-44A2-BC60-D4232C895B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3850" y="679269"/>
            <a:ext cx="10246533" cy="5683824"/>
          </a:xfrm>
        </p:spPr>
        <p:txBody>
          <a:bodyPr/>
          <a:lstStyle/>
          <a:p>
            <a:r>
              <a:rPr lang="ru-RU" dirty="0"/>
              <a:t>4. Каждый ученик объясняет вслух для всей группы либо выделенный фрагмент (часть) задания, либо выполненное задание («вертушка»).</a:t>
            </a:r>
          </a:p>
          <a:p>
            <a:r>
              <a:rPr lang="ru-RU" dirty="0"/>
              <a:t>Группа контролирует выполнение учеником части задания либо отдельного задания («вертушка»).</a:t>
            </a:r>
          </a:p>
          <a:p>
            <a:r>
              <a:rPr lang="ru-RU" dirty="0"/>
              <a:t>Учитель организует на уроке обсуждение выполнения заданий:</a:t>
            </a:r>
          </a:p>
          <a:p>
            <a:r>
              <a:rPr lang="ru-RU" dirty="0"/>
              <a:t>а) общее для всего класса, если все группы выполняли одно задание;</a:t>
            </a:r>
          </a:p>
          <a:p>
            <a:r>
              <a:rPr lang="ru-RU" dirty="0"/>
              <a:t>б) в группе, если каждая группа выполняла разные задания.</a:t>
            </a:r>
          </a:p>
          <a:p>
            <a:r>
              <a:rPr lang="ru-RU" dirty="0"/>
              <a:t>Во втором случае можно предложить обсуждение и презентацию каждой группы выполненных заданий для всего класса.</a:t>
            </a:r>
          </a:p>
          <a:p>
            <a:r>
              <a:rPr lang="ru-RU" dirty="0"/>
              <a:t>5. Учитель проводит контроль уровня обученности в форме теста, при этом тестовые задания формируются учителем дифференцированно для сильных и более слабых учеников.</a:t>
            </a:r>
          </a:p>
        </p:txBody>
      </p:sp>
    </p:spTree>
    <p:extLst>
      <p:ext uri="{BB962C8B-B14F-4D97-AF65-F5344CB8AC3E}">
        <p14:creationId xmlns:p14="http://schemas.microsoft.com/office/powerpoint/2010/main" xmlns="" val="26302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793DD93-01A1-433F-9C5A-DA72CE981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9428" y="209006"/>
            <a:ext cx="10232571" cy="1162594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70C0"/>
                </a:solidFill>
              </a:rPr>
              <a:t>Этапы организации работы в группе. Продолжение.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C305D1C-B07D-4744-8002-87C72C1B20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1234" y="1162594"/>
            <a:ext cx="9676345" cy="5096804"/>
          </a:xfrm>
        </p:spPr>
        <p:txBody>
          <a:bodyPr/>
          <a:lstStyle/>
          <a:p>
            <a:r>
              <a:rPr lang="ru-RU" dirty="0"/>
              <a:t> 6. Каждый ученик выполняет тестовое задание индивидуально (вне группы).</a:t>
            </a:r>
          </a:p>
          <a:p>
            <a:r>
              <a:rPr lang="ru-RU" dirty="0"/>
              <a:t>7. Учитель оценивает результаты выполненных каждым учеником тестовых заданий, суммирует баллы по результатам выполнения тестовых заданий  учеников каждой группы (суммируются баллы в группе) и объявляет общие оценки, полученные каждой группой. Таким образом, соревнуются ученики не друг с другом, а каждый соревнуется сам с собой (то есть со своим ранее достигнутым результатом), стараясь выполнить свои задания.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43986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377A8B7-79C4-4874-8C6D-EC63061ED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539072"/>
            <a:ext cx="9601196" cy="1303867"/>
          </a:xfrm>
        </p:spPr>
        <p:txBody>
          <a:bodyPr/>
          <a:lstStyle/>
          <a:p>
            <a:pPr algn="l"/>
            <a:r>
              <a:rPr lang="ru-RU" dirty="0"/>
              <a:t>		</a:t>
            </a:r>
            <a:r>
              <a:rPr lang="ru-RU" b="1" dirty="0">
                <a:solidFill>
                  <a:srgbClr val="0070C0"/>
                </a:solidFill>
              </a:rPr>
              <a:t>Рекомендация 3.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9378030-31A9-4D3A-BBF0-1789E0AF74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7909" y="2556932"/>
            <a:ext cx="9668688" cy="3761996"/>
          </a:xfrm>
        </p:spPr>
        <p:txBody>
          <a:bodyPr>
            <a:normAutofit lnSpcReduction="10000"/>
          </a:bodyPr>
          <a:lstStyle/>
          <a:p>
            <a:endParaRPr lang="ru-RU" dirty="0"/>
          </a:p>
          <a:p>
            <a:endParaRPr lang="ru-RU" dirty="0"/>
          </a:p>
          <a:p>
            <a:r>
              <a:rPr lang="ru-RU" dirty="0"/>
              <a:t>На уроке должно быть интересно.</a:t>
            </a:r>
          </a:p>
          <a:p>
            <a:r>
              <a:rPr lang="ru-RU" dirty="0"/>
              <a:t>Познавательную активность можно стимулировать с помощью проблемных, частично-поисковых и эвристических ситуаций, создаваемых на уроках.</a:t>
            </a:r>
          </a:p>
          <a:p>
            <a:r>
              <a:rPr lang="ru-RU" dirty="0"/>
              <a:t>Стимулированию познавательной активности обучающихся способствует использование различных приемов («мозговой штурм», «дебаты», «круглый стол»  и т.д.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380DCEA-7BE8-4FC7-BB9A-092F2448B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61057" y="352697"/>
            <a:ext cx="5091012" cy="360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404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E1E6E44-FD78-4CA2-9BAB-B98EA0E3D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352698"/>
            <a:ext cx="10018713" cy="1515291"/>
          </a:xfrm>
        </p:spPr>
        <p:txBody>
          <a:bodyPr/>
          <a:lstStyle/>
          <a:p>
            <a:r>
              <a:rPr lang="ru-RU" b="1" dirty="0">
                <a:solidFill>
                  <a:srgbClr val="0070C0"/>
                </a:solidFill>
              </a:rPr>
              <a:t>Рекомендация 4.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5777362-74CE-4E83-AB52-FEBD2826A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1227909"/>
            <a:ext cx="10018713" cy="1998617"/>
          </a:xfrm>
        </p:spPr>
        <p:txBody>
          <a:bodyPr>
            <a:normAutofit/>
          </a:bodyPr>
          <a:lstStyle/>
          <a:p>
            <a:r>
              <a:rPr lang="ru-RU" sz="2800" dirty="0"/>
              <a:t>Методические разработки «новых» уроков учителю целесообразно проводить в формате технологических карт.</a:t>
            </a: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xmlns="" id="{A9DA91A5-5A27-4385-B3BD-F627B693BC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74611991"/>
              </p:ext>
            </p:extLst>
          </p:nvPr>
        </p:nvGraphicFramePr>
        <p:xfrm>
          <a:off x="2063932" y="2886891"/>
          <a:ext cx="9157064" cy="30828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9266">
                  <a:extLst>
                    <a:ext uri="{9D8B030D-6E8A-4147-A177-3AD203B41FA5}">
                      <a16:colId xmlns:a16="http://schemas.microsoft.com/office/drawing/2014/main" xmlns="" val="311477449"/>
                    </a:ext>
                  </a:extLst>
                </a:gridCol>
                <a:gridCol w="2289266">
                  <a:extLst>
                    <a:ext uri="{9D8B030D-6E8A-4147-A177-3AD203B41FA5}">
                      <a16:colId xmlns:a16="http://schemas.microsoft.com/office/drawing/2014/main" xmlns="" val="1025149431"/>
                    </a:ext>
                  </a:extLst>
                </a:gridCol>
                <a:gridCol w="2289266">
                  <a:extLst>
                    <a:ext uri="{9D8B030D-6E8A-4147-A177-3AD203B41FA5}">
                      <a16:colId xmlns:a16="http://schemas.microsoft.com/office/drawing/2014/main" xmlns="" val="1344694600"/>
                    </a:ext>
                  </a:extLst>
                </a:gridCol>
                <a:gridCol w="2289266">
                  <a:extLst>
                    <a:ext uri="{9D8B030D-6E8A-4147-A177-3AD203B41FA5}">
                      <a16:colId xmlns:a16="http://schemas.microsoft.com/office/drawing/2014/main" xmlns="" val="483827155"/>
                    </a:ext>
                  </a:extLst>
                </a:gridCol>
              </a:tblGrid>
              <a:tr h="2349784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Этапы урока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Формируемые результаты (предметные и метапредметные)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Деятельность учителя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Деятельность обучающихся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51060"/>
                  </a:ext>
                </a:extLst>
              </a:tr>
              <a:tr h="733051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656891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1838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BAD3E2C-EB32-47E5-B9E0-2845D771E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5290" y="0"/>
            <a:ext cx="10676709" cy="914400"/>
          </a:xfrm>
        </p:spPr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b="1" dirty="0">
                <a:solidFill>
                  <a:srgbClr val="0070C0"/>
                </a:solidFill>
              </a:rPr>
              <a:t>Оценивание. Заключительный этап урока.</a:t>
            </a:r>
            <a:br>
              <a:rPr lang="ru-RU" sz="2400" b="1" dirty="0">
                <a:solidFill>
                  <a:srgbClr val="0070C0"/>
                </a:solidFill>
              </a:rPr>
            </a:br>
            <a:r>
              <a:rPr lang="ru-RU" sz="2400" b="1" dirty="0">
                <a:solidFill>
                  <a:srgbClr val="0070C0"/>
                </a:solidFill>
              </a:rPr>
              <a:t>Изменения в оценивании на современном уроке обусловлены требованиями ФГОС ООО</a:t>
            </a:r>
            <a:r>
              <a:rPr lang="ru-RU" sz="2400" dirty="0">
                <a:solidFill>
                  <a:srgbClr val="0070C0"/>
                </a:solidFill>
              </a:rPr>
              <a:t>:</a:t>
            </a:r>
            <a:br>
              <a:rPr lang="ru-RU" sz="2400" dirty="0">
                <a:solidFill>
                  <a:srgbClr val="0070C0"/>
                </a:solidFill>
              </a:rPr>
            </a:b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7619556-5BD0-4802-8DD3-7B2F7235A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6102" y="1123406"/>
            <a:ext cx="10489475" cy="5409369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отражать степень достижения учащимися учебной цели;</a:t>
            </a:r>
          </a:p>
          <a:p>
            <a:r>
              <a:rPr lang="ru-RU" dirty="0"/>
              <a:t>фиксировать допущенные ошибки и указывать на их причины;</a:t>
            </a:r>
          </a:p>
          <a:p>
            <a:r>
              <a:rPr lang="ru-RU" dirty="0"/>
              <a:t>способствовать преодолению ошибок;</a:t>
            </a:r>
          </a:p>
          <a:p>
            <a:r>
              <a:rPr lang="ru-RU" dirty="0"/>
              <a:t>быть инструментом адекватной педагогической оценки и средством самооценки учащегося;</a:t>
            </a:r>
          </a:p>
          <a:p>
            <a:r>
              <a:rPr lang="ru-RU" dirty="0"/>
              <a:t>помогать ученику в применении оценочных критериев, анализе причин неудач и понимании условий достижения успеха;</a:t>
            </a:r>
          </a:p>
          <a:p>
            <a:r>
              <a:rPr lang="ru-RU" dirty="0"/>
              <a:t>акцент с оценки знаний должен быть смещен на оценку результатов учебной деятельности;</a:t>
            </a:r>
          </a:p>
          <a:p>
            <a:r>
              <a:rPr lang="ru-RU" dirty="0"/>
              <a:t>предметом оценивания должны стать учебные действия  и их результаты;</a:t>
            </a:r>
          </a:p>
          <a:p>
            <a:r>
              <a:rPr lang="ru-RU" dirty="0"/>
              <a:t>учитывать индивидуально-психологические особенности учащихся, быть ориентированной на зону ближайшего развития ребенка;</a:t>
            </a:r>
          </a:p>
          <a:p>
            <a:r>
              <a:rPr lang="ru-RU" dirty="0"/>
              <a:t>быть результатом сотрудничества учителя и ученика, основанного на взаимном уважении и доверии;</a:t>
            </a:r>
          </a:p>
          <a:p>
            <a:r>
              <a:rPr lang="ru-RU" dirty="0"/>
              <a:t>должны быть исключены прямые оценки личности самого ученика.</a:t>
            </a:r>
          </a:p>
        </p:txBody>
      </p:sp>
    </p:spTree>
    <p:extLst>
      <p:ext uri="{BB962C8B-B14F-4D97-AF65-F5344CB8AC3E}">
        <p14:creationId xmlns:p14="http://schemas.microsoft.com/office/powerpoint/2010/main" xmlns="" val="245294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1905B13-E713-49FE-AE3D-F71D144EC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Сравнение заключительных этапов урока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Таблица 6">
            <a:extLst>
              <a:ext uri="{FF2B5EF4-FFF2-40B4-BE49-F238E27FC236}">
                <a16:creationId xmlns:a16="http://schemas.microsoft.com/office/drawing/2014/main" xmlns="" id="{ECD77CF0-99C4-4239-81C6-D822FA9F6D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51781804"/>
              </p:ext>
            </p:extLst>
          </p:nvPr>
        </p:nvGraphicFramePr>
        <p:xfrm>
          <a:off x="1815737" y="1888160"/>
          <a:ext cx="9666515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2909">
                  <a:extLst>
                    <a:ext uri="{9D8B030D-6E8A-4147-A177-3AD203B41FA5}">
                      <a16:colId xmlns:a16="http://schemas.microsoft.com/office/drawing/2014/main" xmlns="" val="3522091798"/>
                    </a:ext>
                  </a:extLst>
                </a:gridCol>
                <a:gridCol w="3406803">
                  <a:extLst>
                    <a:ext uri="{9D8B030D-6E8A-4147-A177-3AD203B41FA5}">
                      <a16:colId xmlns:a16="http://schemas.microsoft.com/office/drawing/2014/main" xmlns="" val="3371416461"/>
                    </a:ext>
                  </a:extLst>
                </a:gridCol>
                <a:gridCol w="3406803">
                  <a:extLst>
                    <a:ext uri="{9D8B030D-6E8A-4147-A177-3AD203B41FA5}">
                      <a16:colId xmlns:a16="http://schemas.microsoft.com/office/drawing/2014/main" xmlns="" val="34975129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Заключительный этап урока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Традиционный урок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Урок, соответствующий требованиям ФГОС ООО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991081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Оценивание учащихся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Учитель осуществляет оценивание учащихся за работу на уроке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Учащиеся дают оценку деятельности по ее результатам- </a:t>
                      </a:r>
                      <a:r>
                        <a:rPr lang="ru-RU" dirty="0" err="1"/>
                        <a:t>самооценивание</a:t>
                      </a:r>
                      <a:r>
                        <a:rPr lang="ru-RU" dirty="0"/>
                        <a:t>, оценивание результатов деятельности товарищей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89994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Итог урока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Учитель выясняет у учащихся, что они запомнили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Проводится рефлексия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776074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Домашнее задание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Учитель объявляет и комментирует задание (чаще одно для всех)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Учащиеся могут выбирать задание из предложенных учителем с учетом индивидуальных возможностей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968166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7433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A001330-D307-4DCD-A563-6E2E263C7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303402"/>
            <a:ext cx="10268932" cy="924507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0070C0"/>
                </a:solidFill>
              </a:rPr>
              <a:t>Рефлексивные вопросы, листы взаимо- и самооценки, карты рефлексии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3D25B98-2C43-427B-AD4B-51ECA522C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2593" y="886121"/>
            <a:ext cx="10385241" cy="5363850"/>
          </a:xfrm>
        </p:spPr>
        <p:txBody>
          <a:bodyPr/>
          <a:lstStyle/>
          <a:p>
            <a:endParaRPr lang="ru-RU" b="1" dirty="0"/>
          </a:p>
          <a:p>
            <a:endParaRPr lang="ru-RU" b="1" dirty="0"/>
          </a:p>
          <a:p>
            <a:r>
              <a:rPr lang="ru-RU" b="1" dirty="0"/>
              <a:t>Примеры рефлексивных вопросов</a:t>
            </a:r>
          </a:p>
          <a:p>
            <a:r>
              <a:rPr lang="ru-RU" i="1" dirty="0"/>
              <a:t>За что я могу себя похвалить?</a:t>
            </a:r>
          </a:p>
          <a:p>
            <a:r>
              <a:rPr lang="ru-RU" i="1" dirty="0"/>
              <a:t>Что я приобрел после этого урока?</a:t>
            </a:r>
          </a:p>
          <a:p>
            <a:r>
              <a:rPr lang="ru-RU" i="1" dirty="0"/>
              <a:t>Что меня удивило?</a:t>
            </a:r>
          </a:p>
          <a:p>
            <a:r>
              <a:rPr lang="ru-RU" i="1" dirty="0"/>
              <a:t>Что мне не удалось? Почему?</a:t>
            </a:r>
            <a:endParaRPr lang="ru-RU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2E83595-3B46-4A04-BFA8-79EBE7CD3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39989" y="1802674"/>
            <a:ext cx="5225142" cy="429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89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58152D8-1BDD-4182-A146-9102016B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2854" y="-51847"/>
            <a:ext cx="9601196" cy="688156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Пример листа </a:t>
            </a:r>
            <a:r>
              <a:rPr lang="ru-RU" b="1" dirty="0" err="1"/>
              <a:t>взаимооценки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9118062-7DC8-407C-B106-E27DF18036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7543" y="940526"/>
            <a:ext cx="10206535" cy="5686517"/>
          </a:xfrm>
        </p:spPr>
        <p:txBody>
          <a:bodyPr>
            <a:normAutofit fontScale="92500"/>
          </a:bodyPr>
          <a:lstStyle/>
          <a:p>
            <a:r>
              <a:rPr lang="en-US" sz="2600" b="1" i="1" dirty="0"/>
              <a:t>I </a:t>
            </a:r>
            <a:r>
              <a:rPr lang="ru-RU" sz="2600" b="1" i="1" dirty="0"/>
              <a:t>часть (заполняет проверяющий)</a:t>
            </a:r>
          </a:p>
          <a:p>
            <a:r>
              <a:rPr lang="ru-RU" sz="2600" dirty="0"/>
              <a:t>При проверке творческой работы/портфолио/исследовательской работы мне наиболее интересными показались рубрики/разделы/идеи…</a:t>
            </a:r>
          </a:p>
          <a:p>
            <a:r>
              <a:rPr lang="ru-RU" sz="2600" dirty="0"/>
              <a:t>Следует отметить следующие моменты…</a:t>
            </a:r>
          </a:p>
          <a:p>
            <a:r>
              <a:rPr lang="ru-RU" sz="2600" dirty="0"/>
              <a:t>Требуют дополнения следующие разделы/главы/…</a:t>
            </a:r>
          </a:p>
          <a:p>
            <a:r>
              <a:rPr lang="ru-RU" sz="2600" dirty="0"/>
              <a:t>Работа заслуживает… отметки.</a:t>
            </a:r>
          </a:p>
          <a:p>
            <a:r>
              <a:rPr lang="ru-RU" sz="2600" dirty="0"/>
              <a:t>Работу проверял…</a:t>
            </a:r>
          </a:p>
          <a:p>
            <a:r>
              <a:rPr lang="en-US" sz="2600" b="1" i="1" dirty="0"/>
              <a:t>II </a:t>
            </a:r>
            <a:r>
              <a:rPr lang="ru-RU" sz="2600" b="1" i="1" dirty="0"/>
              <a:t>часть (заполняет автор)</a:t>
            </a:r>
          </a:p>
          <a:p>
            <a:r>
              <a:rPr lang="ru-RU" sz="2600" dirty="0"/>
              <a:t>Я согласен (не согласен) с замечаниями…</a:t>
            </a:r>
          </a:p>
          <a:p>
            <a:r>
              <a:rPr lang="ru-RU" sz="2600" dirty="0"/>
              <a:t>Я готов дополнить работу следующими материалами…</a:t>
            </a:r>
          </a:p>
          <a:p>
            <a:r>
              <a:rPr lang="ru-RU" sz="2600" dirty="0"/>
              <a:t>Я согласен (не согласен) с оценкой моей работы. </a:t>
            </a:r>
          </a:p>
          <a:p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9102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E342596-85C9-4797-ABC0-372549643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4852447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Спасибо за внимание!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362E9F77-08CA-4EAF-A4AE-8B9BD64EDA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68434" y="587262"/>
            <a:ext cx="7994469" cy="4814477"/>
          </a:xfrm>
        </p:spPr>
      </p:pic>
    </p:spTree>
    <p:extLst>
      <p:ext uri="{BB962C8B-B14F-4D97-AF65-F5344CB8AC3E}">
        <p14:creationId xmlns:p14="http://schemas.microsoft.com/office/powerpoint/2010/main" xmlns="" val="240317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350</TotalTime>
  <Words>2096</Words>
  <Application>Microsoft Office PowerPoint</Application>
  <PresentationFormat>Произвольный</PresentationFormat>
  <Paragraphs>184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Параллакс</vt:lpstr>
      <vt:lpstr>Современные подходы к проектированию современного урока русского языка и литературы по ФГОС</vt:lpstr>
      <vt:lpstr>Современная жизнь предъявляет сегодня человеку жесткие требования:</vt:lpstr>
      <vt:lpstr>Подготовка к будущей жизни закладывается в школе, поэтому требования к образованию сегодня меняют свои приоритеты. Современное образование в России перешло на Федеральный государственный образовательный стандарт (ФГОС).  Новые социальные запросы, отраженные в ФГОС, определяют главную цель образования как общекультурное, личностное и познавательное развитие учащихся, обеспечивающее такую ключевую компетенцию образования, как «научить учиться».</vt:lpstr>
      <vt:lpstr>Ключевые особенности ФГОС основного общего образования, которые должны быть обязательно учтены при проектировании урока</vt:lpstr>
      <vt:lpstr>2 ключевая особенность ФГОС</vt:lpstr>
      <vt:lpstr>Слайд 6</vt:lpstr>
      <vt:lpstr>Слайд 7</vt:lpstr>
      <vt:lpstr>Методические принципы инновационного урока:</vt:lpstr>
      <vt:lpstr>Слайд 9</vt:lpstr>
      <vt:lpstr>Слайд 10</vt:lpstr>
      <vt:lpstr>Слайд 11</vt:lpstr>
      <vt:lpstr>Слайд 12</vt:lpstr>
      <vt:lpstr>Новые подходы к проектированию урока требуют от учителя постоянного самоанализа и корректировки своей деятельности </vt:lpstr>
      <vt:lpstr>Задачи, решаемые  на современном уроке русского языка и литературы </vt:lpstr>
      <vt:lpstr>Шесть основных этапов современного урока русского языка и литературы</vt:lpstr>
      <vt:lpstr>Современный урок  –  проблемно-диалогический урок.</vt:lpstr>
      <vt:lpstr>Основа любой технологии – урок.  Если мы его хорошо рассчитаем,  лучше к нему подготовимся,  будем предвидеть результаты и  их последствия, то продуктивность  возрастет.  </vt:lpstr>
      <vt:lpstr>Слайд 18</vt:lpstr>
      <vt:lpstr>Слайд 19</vt:lpstr>
      <vt:lpstr>Практические рекомендации по построению урока, соответствующего стандарту нового поколения</vt:lpstr>
      <vt:lpstr>Рекомендация 1.</vt:lpstr>
      <vt:lpstr>Слайд 22</vt:lpstr>
      <vt:lpstr>Ресурсы современного урока</vt:lpstr>
      <vt:lpstr>Рекомендация 2</vt:lpstr>
      <vt:lpstr>В настоящее время коммуникативные УУД рассматриваются как:</vt:lpstr>
      <vt:lpstr>Этапы организации работы в группе</vt:lpstr>
      <vt:lpstr>Этапы организации работы в группе. Продолжение.</vt:lpstr>
      <vt:lpstr>Этапы организации работы в группе. Продолжение.</vt:lpstr>
      <vt:lpstr>  Рекомендация 3.</vt:lpstr>
      <vt:lpstr>Рекомендация 4.</vt:lpstr>
      <vt:lpstr>  Оценивание. Заключительный этап урока. Изменения в оценивании на современном уроке обусловлены требованиями ФГОС ООО: </vt:lpstr>
      <vt:lpstr>Сравнение заключительных этапов урока </vt:lpstr>
      <vt:lpstr>Рефлексивные вопросы, листы взаимо- и самооценки, карты рефлексии</vt:lpstr>
      <vt:lpstr>Пример листа взаимооценки</vt:lpstr>
      <vt:lpstr> 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Проектирование современного урока русского языка по ФГОС</dc:title>
  <dc:creator>Артем Дубинин</dc:creator>
  <cp:lastModifiedBy>User</cp:lastModifiedBy>
  <cp:revision>32</cp:revision>
  <dcterms:created xsi:type="dcterms:W3CDTF">2015-10-26T15:20:37Z</dcterms:created>
  <dcterms:modified xsi:type="dcterms:W3CDTF">2021-10-21T20:20:43Z</dcterms:modified>
</cp:coreProperties>
</file>