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9" r:id="rId3"/>
    <p:sldId id="261" r:id="rId4"/>
    <p:sldId id="274" r:id="rId5"/>
    <p:sldId id="269" r:id="rId6"/>
    <p:sldId id="275" r:id="rId7"/>
    <p:sldId id="271" r:id="rId8"/>
    <p:sldId id="312" r:id="rId9"/>
    <p:sldId id="313" r:id="rId10"/>
    <p:sldId id="302" r:id="rId11"/>
    <p:sldId id="285" r:id="rId12"/>
    <p:sldId id="316" r:id="rId13"/>
    <p:sldId id="296" r:id="rId14"/>
    <p:sldId id="304" r:id="rId15"/>
    <p:sldId id="307" r:id="rId16"/>
    <p:sldId id="305" r:id="rId17"/>
    <p:sldId id="306" r:id="rId18"/>
    <p:sldId id="315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102" y="-462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36320" y="0"/>
            <a:ext cx="100584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16000" y="3200400"/>
            <a:ext cx="100584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6000" y="4724400"/>
            <a:ext cx="9144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6D2F-24DF-4910-8825-8010246E41B3}" type="datetimeFigureOut">
              <a:rPr lang="ru-RU" smtClean="0"/>
              <a:pPr/>
              <a:t>09.06.2025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8ABF-F5F1-4C0D-B9EE-C01AFC546B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1036320" y="6172200"/>
            <a:ext cx="100584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6D2F-24DF-4910-8825-8010246E41B3}" type="datetimeFigureOut">
              <a:rPr lang="ru-RU" smtClean="0"/>
              <a:pPr/>
              <a:t>09.06.2025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8ABF-F5F1-4C0D-B9EE-C01AFC546B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36320" y="0"/>
            <a:ext cx="100584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276600"/>
            <a:ext cx="100584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0" y="4953000"/>
            <a:ext cx="9144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6D2F-24DF-4910-8825-8010246E41B3}" type="datetimeFigureOut">
              <a:rPr lang="ru-RU" smtClean="0"/>
              <a:pPr/>
              <a:t>09.06.2025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8ABF-F5F1-4C0D-B9EE-C01AFC546B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1036320" y="6172200"/>
            <a:ext cx="100584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16000" y="609601"/>
            <a:ext cx="48768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609601"/>
            <a:ext cx="48768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6D2F-24DF-4910-8825-8010246E41B3}" type="datetimeFigureOut">
              <a:rPr lang="ru-RU" smtClean="0"/>
              <a:pPr/>
              <a:t>09.06.2025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8ABF-F5F1-4C0D-B9EE-C01AFC546B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936" y="609600"/>
            <a:ext cx="48768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1936" y="1329264"/>
            <a:ext cx="48768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536" y="609600"/>
            <a:ext cx="48768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536" y="1329264"/>
            <a:ext cx="48768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6D2F-24DF-4910-8825-8010246E41B3}" type="datetimeFigureOut">
              <a:rPr lang="ru-RU" smtClean="0"/>
              <a:pPr/>
              <a:t>09.06.2025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8ABF-F5F1-4C0D-B9EE-C01AFC546B5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1011936" y="1249362"/>
            <a:ext cx="4876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193536" y="1249362"/>
            <a:ext cx="4876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6D2F-24DF-4910-8825-8010246E41B3}" type="datetimeFigureOut">
              <a:rPr lang="ru-RU" smtClean="0"/>
              <a:pPr/>
              <a:t>09.06.2025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8ABF-F5F1-4C0D-B9EE-C01AFC546B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6D2F-24DF-4910-8825-8010246E41B3}" type="datetimeFigureOut">
              <a:rPr lang="ru-RU" smtClean="0"/>
              <a:pPr/>
              <a:t>09.06.2025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8ABF-F5F1-4C0D-B9EE-C01AFC546B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4572000"/>
            <a:ext cx="9046464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7821" y="457200"/>
            <a:ext cx="6126579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6002" y="457200"/>
            <a:ext cx="3564876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6D2F-24DF-4910-8825-8010246E41B3}" type="datetimeFigureOut">
              <a:rPr lang="ru-RU" smtClean="0"/>
              <a:pPr/>
              <a:t>09.06.2025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8ABF-F5F1-4C0D-B9EE-C01AFC546B5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2871259" y="2514336"/>
            <a:ext cx="3810000" cy="2117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936" y="4572000"/>
            <a:ext cx="9046464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36320" y="457200"/>
            <a:ext cx="100584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33856" y="3505200"/>
            <a:ext cx="98552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6D2F-24DF-4910-8825-8010246E41B3}" type="datetimeFigureOut">
              <a:rPr lang="ru-RU" smtClean="0"/>
              <a:pPr/>
              <a:t>09.06.2025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8ABF-F5F1-4C0D-B9EE-C01AFC546B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9200" y="685800"/>
            <a:ext cx="9652000" cy="38862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6D2F-24DF-4910-8825-8010246E41B3}" type="datetimeFigureOut">
              <a:rPr lang="ru-RU" smtClean="0"/>
              <a:pPr/>
              <a:t>09.06.2025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8ABF-F5F1-4C0D-B9EE-C01AFC546B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6000" y="685802"/>
            <a:ext cx="2438400" cy="541019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685801"/>
            <a:ext cx="7620000" cy="48768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6D2F-24DF-4910-8825-8010246E41B3}" type="datetimeFigureOut">
              <a:rPr lang="ru-RU" smtClean="0"/>
              <a:pPr/>
              <a:t>09.06.2025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78ABF-F5F1-4C0D-B9EE-C01AFC546B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16000" y="4572000"/>
            <a:ext cx="90424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0" y="685800"/>
            <a:ext cx="100584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31200" y="620877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23F06D2F-24DF-4910-8825-8010246E41B3}" type="datetimeFigureOut">
              <a:rPr lang="ru-RU" smtClean="0"/>
              <a:pPr/>
              <a:t>09.06.2025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15999" y="6208777"/>
            <a:ext cx="64984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5687569"/>
            <a:ext cx="1016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F7178ABF-F5F1-4C0D-B9EE-C01AFC546B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1036320" y="0"/>
            <a:ext cx="100584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036320" y="6172200"/>
            <a:ext cx="100584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67397" y="0"/>
            <a:ext cx="10668000" cy="1087301"/>
          </a:xfrm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Департамент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образования и науки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Ивановской области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Областное государственное бюджетное профессиональное образовательное учреждение 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                                «Ивановский промышленно-экономический колледж»</a:t>
            </a:r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48314" y="4027990"/>
            <a:ext cx="8738886" cy="2622197"/>
          </a:xfrm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r>
              <a:rPr lang="ru-RU" sz="2000" dirty="0"/>
              <a:t>                                                                                    </a:t>
            </a:r>
            <a:r>
              <a:rPr lang="ru-RU" sz="2000" dirty="0" smtClean="0"/>
              <a:t>Мастер п/о: Железнова О.К.</a:t>
            </a:r>
            <a:endParaRPr lang="ru-RU" sz="2000" dirty="0"/>
          </a:p>
          <a:p>
            <a:r>
              <a:rPr lang="ru-RU" sz="2000" dirty="0"/>
              <a:t>                                                                                  </a:t>
            </a:r>
            <a:r>
              <a:rPr lang="ru-RU" sz="2000" dirty="0" smtClean="0"/>
              <a:t>    Методист: Пискарева О.М.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29673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319514" y="1725063"/>
            <a:ext cx="9612196" cy="1743348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>
                <a:latin typeface="+mn-lt"/>
              </a:rPr>
              <a:t>Мастер-класс</a:t>
            </a:r>
            <a:r>
              <a:rPr lang="ru-RU" sz="2400" b="1" dirty="0" smtClean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rgbClr val="002060"/>
              </a:solidFill>
              <a:latin typeface="+mn-lt"/>
              <a:cs typeface="Times New Roman" panose="02020603050405020304" pitchFamily="18" charset="0"/>
            </a:endParaRPr>
          </a:p>
          <a:p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5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Фастфуд</a:t>
            </a:r>
            <a:r>
              <a:rPr lang="ru-RU" sz="35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быстрая еда.</a:t>
            </a:r>
          </a:p>
          <a:p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Чем вреден для </a:t>
            </a:r>
            <a:r>
              <a:rPr lang="ru-RU" sz="35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организма и здоровья </a:t>
            </a:r>
            <a:endParaRPr lang="ru-RU" sz="35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5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фастфуд</a:t>
            </a:r>
            <a:r>
              <a:rPr lang="ru-RU" sz="3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</a:p>
        </p:txBody>
      </p:sp>
      <p:pic>
        <p:nvPicPr>
          <p:cNvPr id="7" name="Picture 6" descr="2159-10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8774" y="3744436"/>
            <a:ext cx="2554429" cy="2554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:\cec3accb1b5a45fd31c7fffd18aa05df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735" y="3744436"/>
            <a:ext cx="4056530" cy="2535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1282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5029" y="570016"/>
            <a:ext cx="9880270" cy="76002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b="1" dirty="0" smtClean="0">
                <a:latin typeface="+mn-lt"/>
              </a:rPr>
              <a:t>Цель: приобщение </a:t>
            </a:r>
            <a:r>
              <a:rPr lang="ru-RU" sz="3600" b="1" dirty="0">
                <a:latin typeface="+mn-lt"/>
              </a:rPr>
              <a:t>к здоровому образу </a:t>
            </a:r>
            <a:r>
              <a:rPr lang="ru-RU" sz="3600" b="1" dirty="0" smtClean="0">
                <a:latin typeface="+mn-lt"/>
              </a:rPr>
              <a:t>жизни.</a:t>
            </a:r>
            <a:endParaRPr lang="ru-RU" sz="36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7558" y="2467098"/>
            <a:ext cx="10456883" cy="2856053"/>
          </a:xfr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/>
              <a:t>Задачи:</a:t>
            </a:r>
            <a:endParaRPr lang="ru-RU" b="1" dirty="0"/>
          </a:p>
          <a:p>
            <a:pPr marL="0" indent="0">
              <a:buNone/>
            </a:pPr>
            <a:r>
              <a:rPr lang="ru-RU" b="1" dirty="0" smtClean="0"/>
              <a:t>1. Познакомиться </a:t>
            </a:r>
            <a:r>
              <a:rPr lang="ru-RU" b="1" dirty="0"/>
              <a:t>с опубликованными данными о влиянии </a:t>
            </a:r>
            <a:r>
              <a:rPr lang="ru-RU" b="1" dirty="0" err="1" smtClean="0"/>
              <a:t>фастфуда</a:t>
            </a:r>
            <a:r>
              <a:rPr lang="ru-RU" b="1" dirty="0" smtClean="0"/>
              <a:t> </a:t>
            </a:r>
            <a:r>
              <a:rPr lang="ru-RU" b="1" dirty="0"/>
              <a:t>на здоровье </a:t>
            </a:r>
            <a:r>
              <a:rPr lang="ru-RU" b="1" dirty="0" smtClean="0"/>
              <a:t>человека;</a:t>
            </a:r>
            <a:endParaRPr lang="ru-RU" b="1" dirty="0"/>
          </a:p>
          <a:p>
            <a:pPr marL="0" indent="0">
              <a:buNone/>
            </a:pPr>
            <a:r>
              <a:rPr lang="ru-RU" b="1" dirty="0" smtClean="0"/>
              <a:t>2. Обсудить </a:t>
            </a:r>
            <a:r>
              <a:rPr lang="ru-RU" b="1" dirty="0"/>
              <a:t>причины популярности быстрого питания у определенных слоев </a:t>
            </a:r>
            <a:r>
              <a:rPr lang="ru-RU" b="1" dirty="0" smtClean="0"/>
              <a:t>населения;</a:t>
            </a:r>
            <a:endParaRPr lang="ru-RU" b="1" dirty="0"/>
          </a:p>
          <a:p>
            <a:pPr marL="0" indent="0">
              <a:buNone/>
            </a:pPr>
            <a:r>
              <a:rPr lang="ru-RU" b="1" dirty="0" smtClean="0"/>
              <a:t>3. Разработать </a:t>
            </a:r>
            <a:r>
              <a:rPr lang="ru-RU" b="1" dirty="0"/>
              <a:t>предложения по решению </a:t>
            </a:r>
            <a:r>
              <a:rPr lang="ru-RU" b="1" dirty="0" smtClean="0"/>
              <a:t>проблемы</a:t>
            </a:r>
            <a:r>
              <a:rPr lang="ru-RU" b="1" dirty="0" smtClean="0"/>
              <a:t>.</a:t>
            </a:r>
          </a:p>
          <a:p>
            <a:pPr marL="0" indent="0">
              <a:buNone/>
            </a:pPr>
            <a:r>
              <a:rPr lang="ru-RU" b="1" dirty="0" smtClean="0"/>
              <a:t>4. Приготовить картофель фри без масла.</a:t>
            </a:r>
            <a:endParaRPr lang="ru-RU" b="1" dirty="0"/>
          </a:p>
          <a:p>
            <a:pPr marL="0" indent="0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68296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8358" y="253682"/>
            <a:ext cx="10355283" cy="741741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002060"/>
                </a:solidFill>
                <a:latin typeface="+mn-lt"/>
              </a:rPr>
              <a:t>Главная ценность в жизни человека – это </a:t>
            </a:r>
            <a:r>
              <a:rPr lang="ru-RU" sz="3600" dirty="0" smtClean="0">
                <a:solidFill>
                  <a:srgbClr val="002060"/>
                </a:solidFill>
                <a:latin typeface="+mn-lt"/>
              </a:rPr>
              <a:t>здоровье</a:t>
            </a:r>
            <a:r>
              <a:rPr lang="ru-RU" dirty="0">
                <a:solidFill>
                  <a:srgbClr val="002060"/>
                </a:solidFill>
                <a:latin typeface="Garamond" panose="02020404030301010803" pitchFamily="18" charset="0"/>
              </a:rPr>
              <a:t>.</a:t>
            </a:r>
            <a:r>
              <a:rPr lang="ru-RU" dirty="0" smtClean="0">
                <a:solidFill>
                  <a:srgbClr val="002060"/>
                </a:solidFill>
                <a:latin typeface="Garamond" panose="02020404030301010803" pitchFamily="18" charset="0"/>
              </a:rPr>
              <a:t> </a:t>
            </a:r>
            <a:endParaRPr lang="ru-RU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834640" y="2250122"/>
            <a:ext cx="9144000" cy="15751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800" dirty="0">
                <a:solidFill>
                  <a:srgbClr val="002060"/>
                </a:solidFill>
                <a:latin typeface="Garamond" panose="02020404030301010803" pitchFamily="18" charset="0"/>
              </a:rPr>
              <a:t/>
            </a:r>
            <a:br>
              <a:rPr lang="ru-RU" sz="2800" dirty="0">
                <a:solidFill>
                  <a:srgbClr val="002060"/>
                </a:solidFill>
                <a:latin typeface="Garamond" panose="02020404030301010803" pitchFamily="18" charset="0"/>
              </a:rPr>
            </a:br>
            <a:r>
              <a:rPr lang="ru-RU" sz="2800" dirty="0">
                <a:solidFill>
                  <a:srgbClr val="002060"/>
                </a:solidFill>
                <a:latin typeface="Garamond" panose="02020404030301010803" pitchFamily="18" charset="0"/>
              </a:rPr>
              <a:t/>
            </a:r>
            <a:br>
              <a:rPr lang="ru-RU" sz="2800" dirty="0">
                <a:solidFill>
                  <a:srgbClr val="002060"/>
                </a:solidFill>
                <a:latin typeface="Garamond" panose="02020404030301010803" pitchFamily="18" charset="0"/>
              </a:rPr>
            </a:br>
            <a:r>
              <a:rPr lang="ru-RU" sz="2800" dirty="0">
                <a:solidFill>
                  <a:srgbClr val="002060"/>
                </a:solidFill>
                <a:latin typeface="Garamond" panose="02020404030301010803" pitchFamily="18" charset="0"/>
              </a:rPr>
              <a:t> Людвиг Андреас Фейербах, 1850 год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783080" y="4691516"/>
            <a:ext cx="9829800" cy="11986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i="1" dirty="0">
                <a:solidFill>
                  <a:srgbClr val="FF0000"/>
                </a:solidFill>
                <a:latin typeface="+mn-lt"/>
              </a:rPr>
              <a:t>Одно из главных правил сохранения ЗДОРОВЬЯ</a:t>
            </a:r>
          </a:p>
          <a:p>
            <a:r>
              <a:rPr lang="ru-RU" sz="3200" i="1" dirty="0">
                <a:solidFill>
                  <a:srgbClr val="FF0000"/>
                </a:solidFill>
                <a:latin typeface="Garamond" panose="02020404030301010803" pitchFamily="18" charset="0"/>
              </a:rPr>
              <a:t>является здоровое питание. </a:t>
            </a:r>
          </a:p>
        </p:txBody>
      </p:sp>
      <p:pic>
        <p:nvPicPr>
          <p:cNvPr id="1026" name="Picture 2" descr="http://business-poisk.com/wp-content/uploads/2014/12/Knigi_o_pravilnom_pitanii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5601" y="1354988"/>
            <a:ext cx="4312920" cy="336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982692" y="1971635"/>
            <a:ext cx="35730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«Человек есть то, что он ест»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4623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451413" y="55559"/>
            <a:ext cx="10485911" cy="112706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ФАСТФУД. </a:t>
            </a:r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ВКУСНО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ИЛИ ПОЛЕЗНО? ВЛИЯНИЕ НА ЗДОРОВЬЕ ЧЕЛОВЕКА.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916185" y="3773820"/>
            <a:ext cx="10271760" cy="398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800" b="1" dirty="0">
                <a:solidFill>
                  <a:srgbClr val="002060"/>
                </a:solidFill>
                <a:latin typeface="Garamond" panose="02020404030301010803" pitchFamily="18" charset="0"/>
              </a:rPr>
              <a:t>Цель </a:t>
            </a:r>
            <a:r>
              <a:rPr lang="ru-RU" sz="2800" b="1" dirty="0" err="1">
                <a:solidFill>
                  <a:srgbClr val="002060"/>
                </a:solidFill>
                <a:latin typeface="Garamond" panose="02020404030301010803" pitchFamily="18" charset="0"/>
              </a:rPr>
              <a:t>фастфуда</a:t>
            </a:r>
            <a:endParaRPr lang="ru-RU" sz="28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080670" y="5097412"/>
            <a:ext cx="982659" cy="6508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ru-RU" sz="7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468880" y="2342834"/>
            <a:ext cx="6096000" cy="51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4400" b="1" dirty="0">
                <a:solidFill>
                  <a:srgbClr val="002060"/>
                </a:solidFill>
                <a:latin typeface="Garamond" panose="02020404030301010803" pitchFamily="18" charset="0"/>
              </a:rPr>
              <a:t>99%</a:t>
            </a:r>
          </a:p>
        </p:txBody>
      </p:sp>
      <p:pic>
        <p:nvPicPr>
          <p:cNvPr id="12" name="Picture 6" descr="Сколько фаст-фуда можно съесть без особого вреда здоровью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2689" y="1761496"/>
            <a:ext cx="2621280" cy="16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6667633" y="2757255"/>
            <a:ext cx="776974" cy="438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7000" b="1" dirty="0">
                <a:solidFill>
                  <a:srgbClr val="002060"/>
                </a:solidFill>
                <a:latin typeface="Garamond" panose="02020404030301010803" pitchFamily="18" charset="0"/>
              </a:rPr>
              <a:t>=</a:t>
            </a:r>
          </a:p>
        </p:txBody>
      </p:sp>
      <p:pic>
        <p:nvPicPr>
          <p:cNvPr id="5122" name="Picture 2" descr="http://img0.joyreactor.cc/pics/comment/full/%D1%82%D0%B0%D0%B1%D0%BB%D0%B8%D1%86%D0%B0-%D0%BC%D0%B5%D0%BD%D0%B4%D0%B5%D0%BB%D0%B5%D0%B5%D0%B2%D0%B0-883432.jpe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16240" y="1185079"/>
            <a:ext cx="3616427" cy="2513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buranpars.ru/file/2015/04/buranpars.ru_2015-04-30_06-06-1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5957" y="4239097"/>
            <a:ext cx="2677751" cy="1785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вправо 1"/>
          <p:cNvSpPr/>
          <p:nvPr/>
        </p:nvSpPr>
        <p:spPr>
          <a:xfrm>
            <a:off x="4701312" y="5131681"/>
            <a:ext cx="724033" cy="771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8837103" y="5156748"/>
            <a:ext cx="724033" cy="771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8" name="Picture 8" descr="http://lic23health.ucoz.ru/putanue/Foto/fast-fud1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91568" y="4618422"/>
            <a:ext cx="2313305" cy="184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:\769778255-155067346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13" y="3635537"/>
            <a:ext cx="4120586" cy="274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02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4600" y="172660"/>
            <a:ext cx="4001947" cy="1239451"/>
          </a:xfrm>
        </p:spPr>
        <p:txBody>
          <a:bodyPr>
            <a:normAutofit/>
          </a:bodyPr>
          <a:lstStyle/>
          <a:p>
            <a:endParaRPr lang="ru-RU" sz="32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68186" y="3783288"/>
            <a:ext cx="10890414" cy="12915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000" b="1" dirty="0">
                <a:solidFill>
                  <a:srgbClr val="002060"/>
                </a:solidFill>
                <a:latin typeface="+mn-lt"/>
              </a:rPr>
              <a:t>Сегодня вокруг столько «вкусностей», что просто трудно выбрать здоровые правильные продукты. </a:t>
            </a:r>
            <a:endParaRPr lang="ru-RU" sz="2000" dirty="0">
              <a:solidFill>
                <a:srgbClr val="002060"/>
              </a:solidFill>
              <a:latin typeface="+mn-lt"/>
            </a:endParaRPr>
          </a:p>
          <a:p>
            <a:pPr algn="just"/>
            <a:r>
              <a:rPr lang="ru-RU" sz="2000" b="1" dirty="0">
                <a:solidFill>
                  <a:srgbClr val="002060"/>
                </a:solidFill>
                <a:latin typeface="+mn-lt"/>
              </a:rPr>
              <a:t>Часто </a:t>
            </a:r>
            <a:r>
              <a:rPr lang="ru-RU" sz="2000" b="1" dirty="0" smtClean="0">
                <a:solidFill>
                  <a:srgbClr val="002060"/>
                </a:solidFill>
                <a:latin typeface="+mn-lt"/>
              </a:rPr>
              <a:t>нашему, </a:t>
            </a:r>
            <a:r>
              <a:rPr lang="ru-RU" sz="2000" b="1" dirty="0">
                <a:solidFill>
                  <a:srgbClr val="002060"/>
                </a:solidFill>
                <a:latin typeface="+mn-lt"/>
              </a:rPr>
              <a:t>не совсем правильному выбору помогает яркая упаковка с картинками из любимого фильма или реклама на телевидение. </a:t>
            </a:r>
            <a:endParaRPr lang="ru-RU" sz="20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514600" y="3783288"/>
            <a:ext cx="9144000" cy="78755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722120" y="5074879"/>
            <a:ext cx="10271760" cy="15751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ru-RU" sz="2800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pic>
        <p:nvPicPr>
          <p:cNvPr id="2050" name="Picture 2" descr="G:\1665569600_50-podacha-blud-com-p-fast-fud-foto-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91561"/>
            <a:ext cx="4235823" cy="2908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deb4e8368295205fc063fce40b4d61a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242" y="84749"/>
            <a:ext cx="4061162" cy="2915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6866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9387840" cy="6858000"/>
          </a:xfrm>
          <a:prstGeom prst="rect">
            <a:avLst/>
          </a:prstGeom>
          <a:effectLst>
            <a:reflection endPos="0" dist="50800" dir="5400000" sy="-100000" algn="bl" rotWithShape="0"/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920240" y="0"/>
            <a:ext cx="10043160" cy="112706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>
                <a:solidFill>
                  <a:srgbClr val="002060"/>
                </a:solidFill>
                <a:latin typeface="Garamond" panose="02020404030301010803" pitchFamily="18" charset="0"/>
              </a:rPr>
              <a:t>ФАСТФУД. ВКУСНО ИЛИ ПОЛЕЗНО? ВЛИЯНИЕ НА ЗДОРОВЬЕ ЧЕЛОВЕКА.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800600" y="1219886"/>
            <a:ext cx="7391400" cy="2444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400" b="1" dirty="0" err="1">
                <a:solidFill>
                  <a:srgbClr val="002060"/>
                </a:solidFill>
                <a:latin typeface="Garamond" panose="02020404030301010803" pitchFamily="18" charset="0"/>
              </a:rPr>
              <a:t>Фастфуд</a:t>
            </a:r>
            <a:r>
              <a:rPr lang="ru-RU" sz="2400" b="1" dirty="0">
                <a:solidFill>
                  <a:srgbClr val="002060"/>
                </a:solidFill>
                <a:latin typeface="Garamond" panose="02020404030301010803" pitchFamily="18" charset="0"/>
              </a:rPr>
              <a:t> </a:t>
            </a:r>
            <a:r>
              <a:rPr lang="ru-RU" sz="2400" b="1" u="sng" dirty="0">
                <a:solidFill>
                  <a:schemeClr val="accent2">
                    <a:lumMod val="75000"/>
                  </a:schemeClr>
                </a:solidFill>
                <a:latin typeface="Garamond" panose="02020404030301010803" pitchFamily="18" charset="0"/>
              </a:rPr>
              <a:t>не способен насытить наш организм.</a:t>
            </a:r>
          </a:p>
          <a:p>
            <a:pPr algn="just"/>
            <a:r>
              <a:rPr lang="ru-RU" sz="2400" b="1" dirty="0">
                <a:solidFill>
                  <a:srgbClr val="002060"/>
                </a:solidFill>
                <a:latin typeface="Garamond" panose="02020404030301010803" pitchFamily="18" charset="0"/>
              </a:rPr>
              <a:t>В нем </a:t>
            </a:r>
            <a:r>
              <a:rPr lang="ru-RU" sz="2400" b="1" u="sng" dirty="0">
                <a:solidFill>
                  <a:schemeClr val="accent2">
                    <a:lumMod val="75000"/>
                  </a:schemeClr>
                </a:solidFill>
                <a:latin typeface="Garamond" panose="02020404030301010803" pitchFamily="18" charset="0"/>
              </a:rPr>
              <a:t>не содержится питательных и минеральных элементов</a:t>
            </a:r>
            <a:r>
              <a:rPr lang="ru-RU" sz="2400" b="1" dirty="0">
                <a:solidFill>
                  <a:srgbClr val="002060"/>
                </a:solidFill>
                <a:latin typeface="Garamond" panose="02020404030301010803" pitchFamily="18" charset="0"/>
              </a:rPr>
              <a:t>, необходимых нам, чтобы наесться. Именно поэтому, уже через полчаса </a:t>
            </a:r>
            <a:r>
              <a:rPr lang="ru-RU" sz="2400" b="1" dirty="0" smtClean="0">
                <a:solidFill>
                  <a:srgbClr val="002060"/>
                </a:solidFill>
                <a:latin typeface="Garamond" panose="02020404030301010803" pitchFamily="18" charset="0"/>
              </a:rPr>
              <a:t>снова </a:t>
            </a:r>
            <a:r>
              <a:rPr lang="ru-RU" sz="2400" b="1" dirty="0">
                <a:solidFill>
                  <a:srgbClr val="002060"/>
                </a:solidFill>
                <a:latin typeface="Garamond" panose="02020404030301010803" pitchFamily="18" charset="0"/>
              </a:rPr>
              <a:t>хочется  </a:t>
            </a:r>
            <a:r>
              <a:rPr lang="ru-RU" sz="2400" b="1" dirty="0" smtClean="0">
                <a:solidFill>
                  <a:srgbClr val="002060"/>
                </a:solidFill>
                <a:latin typeface="Garamond" panose="02020404030301010803" pitchFamily="18" charset="0"/>
              </a:rPr>
              <a:t>кушать.</a:t>
            </a:r>
            <a:endParaRPr lang="ru-RU" sz="2400" b="1" dirty="0">
              <a:solidFill>
                <a:srgbClr val="002060"/>
              </a:solidFill>
              <a:latin typeface="Garamond" panose="02020404030301010803" pitchFamily="18" charset="0"/>
            </a:endParaRPr>
          </a:p>
          <a:p>
            <a:pPr algn="just"/>
            <a:r>
              <a:rPr lang="ru-RU" sz="2400" b="1" dirty="0">
                <a:solidFill>
                  <a:srgbClr val="002060"/>
                </a:solidFill>
                <a:latin typeface="Garamond" panose="02020404030301010803" pitchFamily="18" charset="0"/>
              </a:rPr>
              <a:t>Причина также - </a:t>
            </a:r>
            <a:r>
              <a:rPr lang="ru-RU" sz="2400" b="1" u="sng" dirty="0">
                <a:solidFill>
                  <a:schemeClr val="accent2">
                    <a:lumMod val="75000"/>
                  </a:schemeClr>
                </a:solidFill>
                <a:latin typeface="Garamond" panose="02020404030301010803" pitchFamily="18" charset="0"/>
              </a:rPr>
              <a:t>в повышенном уровне сахара </a:t>
            </a:r>
            <a:r>
              <a:rPr lang="ru-RU" sz="2400" b="1" dirty="0">
                <a:solidFill>
                  <a:srgbClr val="002060"/>
                </a:solidFill>
                <a:latin typeface="Garamond" panose="02020404030301010803" pitchFamily="18" charset="0"/>
              </a:rPr>
              <a:t>в крови. 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080670" y="5097412"/>
            <a:ext cx="982659" cy="6508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ru-RU" sz="7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pic>
        <p:nvPicPr>
          <p:cNvPr id="9" name="Picture 6" descr="Сколько фаст-фуда можно съесть без особого вреда здоровью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96440" y="1247284"/>
            <a:ext cx="2237239" cy="1400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трелка вправо 9"/>
          <p:cNvSpPr/>
          <p:nvPr/>
        </p:nvSpPr>
        <p:spPr>
          <a:xfrm rot="5400000">
            <a:off x="2753042" y="2724096"/>
            <a:ext cx="724033" cy="771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5255781" y="3821352"/>
            <a:ext cx="724033" cy="771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5237225" y="4710369"/>
            <a:ext cx="724033" cy="771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22" name="Picture 6" descr="http://womantip.net/wp-content/uploads/2014/10/%D1%83%D1%80%D0%BE%D0%B2%D0%B5%D0%BD%D1%8C-%D1%81%D0%B0%D1%85%D0%B0%D1%80%D0%B0-%D0%B2-%D0%BA%D1%80%D0%BE%D0%B2%D0%B8-300x178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4754" y="3718637"/>
            <a:ext cx="3158575" cy="2550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трелка вправо 14"/>
          <p:cNvSpPr/>
          <p:nvPr/>
        </p:nvSpPr>
        <p:spPr>
          <a:xfrm>
            <a:off x="5255781" y="5606981"/>
            <a:ext cx="724033" cy="771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6172267" y="3663948"/>
            <a:ext cx="5717138" cy="304165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000" b="1" dirty="0">
                <a:solidFill>
                  <a:srgbClr val="FF0000"/>
                </a:solidFill>
                <a:latin typeface="Garamond" panose="02020404030301010803" pitchFamily="18" charset="0"/>
              </a:rPr>
              <a:t>-    к снижению иммунитета </a:t>
            </a:r>
          </a:p>
          <a:p>
            <a:pPr marL="285750" indent="-285750" algn="just">
              <a:buFontTx/>
              <a:buChar char="-"/>
            </a:pPr>
            <a:r>
              <a:rPr lang="ru-RU" sz="2000" b="1" dirty="0">
                <a:solidFill>
                  <a:srgbClr val="FF0000"/>
                </a:solidFill>
                <a:latin typeface="Garamond" panose="02020404030301010803" pitchFamily="18" charset="0"/>
              </a:rPr>
              <a:t>к ожирению</a:t>
            </a:r>
          </a:p>
          <a:p>
            <a:pPr marL="285750" indent="-285750" algn="just">
              <a:buFontTx/>
              <a:buChar char="-"/>
            </a:pPr>
            <a:r>
              <a:rPr lang="ru-RU" sz="2000" b="1" dirty="0">
                <a:solidFill>
                  <a:srgbClr val="FF0000"/>
                </a:solidFill>
                <a:latin typeface="Garamond" panose="02020404030301010803" pitchFamily="18" charset="0"/>
              </a:rPr>
              <a:t>к нарушений функций головного мозга </a:t>
            </a:r>
          </a:p>
          <a:p>
            <a:pPr marL="285750" indent="-285750" algn="just">
              <a:buFontTx/>
              <a:buChar char="-"/>
            </a:pPr>
            <a:r>
              <a:rPr lang="ru-RU" sz="2000" b="1" dirty="0">
                <a:solidFill>
                  <a:srgbClr val="FF0000"/>
                </a:solidFill>
                <a:latin typeface="Garamond" panose="02020404030301010803" pitchFamily="18" charset="0"/>
              </a:rPr>
              <a:t>к дисбактериозу, гастриту, язве и развитию многих болезней и обострению хронических заболеваний</a:t>
            </a:r>
          </a:p>
          <a:p>
            <a:pPr marL="285750" indent="-285750" algn="just">
              <a:buFontTx/>
              <a:buChar char="-"/>
            </a:pPr>
            <a:r>
              <a:rPr lang="ru-RU" sz="2000" b="1" dirty="0">
                <a:solidFill>
                  <a:srgbClr val="FF0000"/>
                </a:solidFill>
                <a:latin typeface="Garamond" panose="02020404030301010803" pitchFamily="18" charset="0"/>
              </a:rPr>
              <a:t>к появлению прыщиков, плохой кожи и тусклым волосам </a:t>
            </a:r>
          </a:p>
          <a:p>
            <a:pPr marL="285750" indent="-285750" algn="just">
              <a:buFontTx/>
              <a:buChar char="-"/>
            </a:pPr>
            <a:r>
              <a:rPr lang="ru-RU" sz="2000" b="1" dirty="0">
                <a:solidFill>
                  <a:srgbClr val="FF0000"/>
                </a:solidFill>
                <a:latin typeface="Garamond" panose="02020404030301010803" pitchFamily="18" charset="0"/>
              </a:rPr>
              <a:t>к авитаминозу </a:t>
            </a:r>
          </a:p>
          <a:p>
            <a:pPr marL="285750" indent="-285750" algn="just">
              <a:buFontTx/>
              <a:buChar char="-"/>
            </a:pPr>
            <a:r>
              <a:rPr lang="ru-RU" sz="2000" b="1" dirty="0">
                <a:solidFill>
                  <a:srgbClr val="FF0000"/>
                </a:solidFill>
                <a:latin typeface="Garamond" panose="02020404030301010803" pitchFamily="18" charset="0"/>
              </a:rPr>
              <a:t>к сахарному диабету </a:t>
            </a:r>
          </a:p>
          <a:p>
            <a:pPr marL="285750" indent="-285750" algn="just">
              <a:buFontTx/>
              <a:buChar char="-"/>
            </a:pPr>
            <a:r>
              <a:rPr lang="ru-RU" sz="2000" b="1" dirty="0">
                <a:solidFill>
                  <a:srgbClr val="FF0000"/>
                </a:solidFill>
                <a:latin typeface="Garamond" panose="02020404030301010803" pitchFamily="18" charset="0"/>
              </a:rPr>
              <a:t>и многое другое</a:t>
            </a:r>
          </a:p>
        </p:txBody>
      </p:sp>
    </p:spTree>
    <p:extLst>
      <p:ext uri="{BB962C8B-B14F-4D97-AF65-F5344CB8AC3E}">
        <p14:creationId xmlns:p14="http://schemas.microsoft.com/office/powerpoint/2010/main" val="2931979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1169894" y="739588"/>
            <a:ext cx="9144000" cy="157330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/>
              <a:t>Не стоит забывать! Картофель фри - это умение продать одну картофелину по цене одного килограмма.</a:t>
            </a:r>
            <a:endParaRPr lang="ru-RU" sz="3600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08344" y="1296365"/>
            <a:ext cx="11336395" cy="25830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000" b="1" dirty="0">
                <a:solidFill>
                  <a:srgbClr val="002060"/>
                </a:solidFill>
                <a:latin typeface="+mn-lt"/>
              </a:rPr>
              <a:t>Во всех продуктах, </a:t>
            </a:r>
            <a:r>
              <a:rPr lang="ru-RU" sz="2000" b="1" dirty="0" smtClean="0">
                <a:solidFill>
                  <a:srgbClr val="002060"/>
                </a:solidFill>
                <a:latin typeface="+mn-lt"/>
              </a:rPr>
              <a:t>особенно </a:t>
            </a:r>
            <a:r>
              <a:rPr lang="ru-RU" sz="2000" b="1" dirty="0">
                <a:solidFill>
                  <a:srgbClr val="002060"/>
                </a:solidFill>
                <a:latin typeface="+mn-lt"/>
              </a:rPr>
              <a:t>в картофеле присутствует большое количество углеводов, сахаров, соли и жиров, а соответственно и калорий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080670" y="5097412"/>
            <a:ext cx="982659" cy="6508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ru-RU" sz="7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630443" y="5054302"/>
            <a:ext cx="982659" cy="6508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ru-RU" sz="7000" b="1" dirty="0">
              <a:solidFill>
                <a:srgbClr val="002060"/>
              </a:solidFill>
              <a:latin typeface="Garamond" panose="02020404030301010803" pitchFamily="18" charset="0"/>
            </a:endParaRPr>
          </a:p>
        </p:txBody>
      </p:sp>
      <p:pic>
        <p:nvPicPr>
          <p:cNvPr id="3074" name="Picture 2" descr="G:\fr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112" y="3692007"/>
            <a:ext cx="4380661" cy="2552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35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929" y="4168588"/>
            <a:ext cx="9278471" cy="2003612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ru-RU" sz="2700" dirty="0"/>
              <a:t>Все продуктовые компании объединяет </a:t>
            </a:r>
            <a:br>
              <a:rPr lang="ru-RU" sz="2700" dirty="0"/>
            </a:br>
            <a:r>
              <a:rPr lang="ru-RU" sz="2700" dirty="0"/>
              <a:t>общее стремление: выпускать </a:t>
            </a:r>
            <a:br>
              <a:rPr lang="ru-RU" sz="2700" dirty="0"/>
            </a:br>
            <a:r>
              <a:rPr lang="ru-RU" sz="2700" dirty="0"/>
              <a:t>приносящие доход продукты.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dirty="0"/>
              <a:t>Что бы получить </a:t>
            </a:r>
            <a:r>
              <a:rPr lang="ru-RU" b="1" dirty="0" smtClean="0"/>
              <a:t>прибыль:</a:t>
            </a:r>
            <a:endParaRPr lang="ru-RU" b="1" dirty="0"/>
          </a:p>
          <a:p>
            <a:r>
              <a:rPr lang="ru-RU" b="1" dirty="0"/>
              <a:t>1) необходимо уменьшить скорость порчи и удлинить срок </a:t>
            </a:r>
            <a:r>
              <a:rPr lang="ru-RU" b="1" dirty="0" smtClean="0"/>
              <a:t>хранения;</a:t>
            </a:r>
            <a:endParaRPr lang="ru-RU" b="1" dirty="0"/>
          </a:p>
          <a:p>
            <a:r>
              <a:rPr lang="ru-RU" b="1" dirty="0"/>
              <a:t>2) облегчить </a:t>
            </a:r>
            <a:r>
              <a:rPr lang="ru-RU" b="1" dirty="0" smtClean="0"/>
              <a:t>распространение;</a:t>
            </a:r>
            <a:endParaRPr lang="ru-RU" b="1" dirty="0"/>
          </a:p>
          <a:p>
            <a:r>
              <a:rPr lang="ru-RU" b="1" dirty="0"/>
              <a:t>3) производить «новинки», используя искусственные добавки и </a:t>
            </a:r>
            <a:r>
              <a:rPr lang="ru-RU" b="1" dirty="0" smtClean="0"/>
              <a:t>красители;</a:t>
            </a:r>
            <a:endParaRPr lang="ru-RU" b="1" dirty="0"/>
          </a:p>
          <a:p>
            <a:r>
              <a:rPr lang="ru-RU" b="1" dirty="0"/>
              <a:t>4) продукты сделать «привлекательными».</a:t>
            </a:r>
          </a:p>
          <a:p>
            <a:endParaRPr lang="ru-RU" dirty="0"/>
          </a:p>
        </p:txBody>
      </p:sp>
      <p:pic>
        <p:nvPicPr>
          <p:cNvPr id="4099" name="Picture 3" descr="G:\deb4e8368295205fc063fce40b4d61a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061" y="3039035"/>
            <a:ext cx="4162299" cy="256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611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218" y="4322618"/>
            <a:ext cx="8910336" cy="2266528"/>
          </a:xfrm>
        </p:spPr>
        <p:txBody>
          <a:bodyPr>
            <a:normAutofit fontScale="90000"/>
          </a:bodyPr>
          <a:lstStyle/>
          <a:p>
            <a:r>
              <a:rPr lang="ru-RU" sz="2700" dirty="0"/>
              <a:t>Добавляются вкусовые и ароматические отдушки, жир, консерванты и другие химические усилители; в</a:t>
            </a:r>
            <a:br>
              <a:rPr lang="ru-RU" sz="2700" dirty="0"/>
            </a:br>
            <a:r>
              <a:rPr lang="ru-RU" sz="2700" dirty="0"/>
              <a:t>итоге получается удобное питание, ставшее сегодня нормой.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ru-RU" b="1" dirty="0"/>
              <a:t>Диетологи, сойдясь в едином мнении, расставили по позициям самые вредные продукты, быстрого питания:</a:t>
            </a:r>
          </a:p>
          <a:p>
            <a:r>
              <a:rPr lang="ru-RU" b="1" dirty="0"/>
              <a:t>• картофель </a:t>
            </a:r>
            <a:r>
              <a:rPr lang="ru-RU" b="1" dirty="0" smtClean="0"/>
              <a:t>фри - </a:t>
            </a:r>
            <a:r>
              <a:rPr lang="ru-RU" b="1" dirty="0"/>
              <a:t>1 место</a:t>
            </a:r>
          </a:p>
          <a:p>
            <a:r>
              <a:rPr lang="ru-RU" b="1" dirty="0"/>
              <a:t>• сладкие газированные </a:t>
            </a:r>
            <a:r>
              <a:rPr lang="ru-RU" b="1" dirty="0" smtClean="0"/>
              <a:t>напитки</a:t>
            </a:r>
            <a:r>
              <a:rPr lang="ru-RU" b="1" dirty="0"/>
              <a:t> </a:t>
            </a:r>
            <a:r>
              <a:rPr lang="ru-RU" b="1" dirty="0" smtClean="0"/>
              <a:t>- </a:t>
            </a:r>
            <a:r>
              <a:rPr lang="ru-RU" b="1" dirty="0"/>
              <a:t>2 место </a:t>
            </a:r>
          </a:p>
          <a:p>
            <a:r>
              <a:rPr lang="ru-RU" b="1" dirty="0"/>
              <a:t>• картофельные чипсы, особенно приготовленные не из цельной картошки, а из </a:t>
            </a:r>
            <a:r>
              <a:rPr lang="ru-RU" b="1" dirty="0" smtClean="0"/>
              <a:t>пюре - </a:t>
            </a:r>
            <a:r>
              <a:rPr lang="ru-RU" b="1" dirty="0"/>
              <a:t>3 место</a:t>
            </a:r>
          </a:p>
          <a:p>
            <a:r>
              <a:rPr lang="ru-RU" b="1" dirty="0"/>
              <a:t>• синтетические обеды ( картофельное пюре, которое надо </a:t>
            </a:r>
          </a:p>
          <a:p>
            <a:r>
              <a:rPr lang="ru-RU" b="1" dirty="0"/>
              <a:t>заливать кипятком с кусочками якобы мяса,</a:t>
            </a:r>
          </a:p>
          <a:p>
            <a:r>
              <a:rPr lang="ru-RU" b="1" dirty="0"/>
              <a:t>быстрорастворимые супы, лапша быстрого </a:t>
            </a:r>
          </a:p>
          <a:p>
            <a:r>
              <a:rPr lang="ru-RU" b="1" dirty="0"/>
              <a:t>приготовления и т. д.) </a:t>
            </a:r>
            <a:r>
              <a:rPr lang="ru-RU" b="1" dirty="0" smtClean="0"/>
              <a:t>- 4 </a:t>
            </a:r>
            <a:r>
              <a:rPr lang="ru-RU" b="1" dirty="0"/>
              <a:t>место </a:t>
            </a:r>
          </a:p>
          <a:p>
            <a:endParaRPr lang="ru-RU" dirty="0"/>
          </a:p>
        </p:txBody>
      </p:sp>
      <p:pic>
        <p:nvPicPr>
          <p:cNvPr id="5122" name="Picture 2" descr="G:\frityurnica-rosso-hef-11l-2_foto_large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8772" y="2529358"/>
            <a:ext cx="2500874" cy="3206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4940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6753" y="5029200"/>
            <a:ext cx="9090212" cy="1129553"/>
          </a:xfrm>
        </p:spPr>
        <p:txBody>
          <a:bodyPr>
            <a:normAutofit/>
          </a:bodyPr>
          <a:lstStyle/>
          <a:p>
            <a:r>
              <a:rPr lang="ru-RU" sz="2400" i="1" dirty="0">
                <a:latin typeface="+mn-lt"/>
              </a:rPr>
              <a:t>Сравни и сделай вывод!  Финансовая грамотность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16000" y="685800"/>
            <a:ext cx="4820024" cy="36979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/>
              <a:t>Картофель фри замороженный, с/м	кг	0,185	0,185	0,1482	Масло подсолнечное	кг	0,040	0,040	0,0003	</a:t>
            </a:r>
          </a:p>
          <a:p>
            <a:r>
              <a:rPr lang="ru-RU" sz="1800" dirty="0"/>
              <a:t>         Соль	кг	0,003	0,003	0,0004	</a:t>
            </a:r>
          </a:p>
          <a:p>
            <a:r>
              <a:rPr lang="ru-RU" sz="1800" dirty="0"/>
              <a:t>        Укроп	кг	0,003	0,002	0,002</a:t>
            </a:r>
          </a:p>
          <a:p>
            <a:pPr marL="0" indent="0">
              <a:buNone/>
            </a:pPr>
            <a:r>
              <a:rPr lang="ru-RU" sz="1800" dirty="0"/>
              <a:t> Выход готового блюда или кулинарного изделия				170</a:t>
            </a:r>
          </a:p>
          <a:p>
            <a:r>
              <a:rPr lang="ru-RU" sz="1800" dirty="0"/>
              <a:t>Калорийность	      в 100 г    301.04 ккал</a:t>
            </a:r>
          </a:p>
          <a:p>
            <a:r>
              <a:rPr lang="ru-RU" sz="1800" dirty="0"/>
              <a:t>Цена                         90 руб.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661212" y="1613647"/>
            <a:ext cx="637390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Картофель свежий 0.330	кг	0, 260	Цена		</a:t>
            </a:r>
          </a:p>
          <a:p>
            <a:r>
              <a:rPr lang="ru-RU" sz="1600" dirty="0"/>
              <a:t>         Соль		0,003	0,003	                0,0004	</a:t>
            </a:r>
          </a:p>
          <a:p>
            <a:r>
              <a:rPr lang="ru-RU" sz="1600" dirty="0"/>
              <a:t>        Укроп                             0,002	0,002                   2 руб.</a:t>
            </a:r>
          </a:p>
          <a:p>
            <a:r>
              <a:rPr lang="ru-RU" sz="1600" dirty="0"/>
              <a:t>Белок	кг	  	0,30	0,30                     5 руб.</a:t>
            </a:r>
          </a:p>
          <a:p>
            <a:r>
              <a:rPr lang="ru-RU" sz="1600" dirty="0"/>
              <a:t>Томат Черри  кг                                                                     15 </a:t>
            </a:r>
            <a:r>
              <a:rPr lang="ru-RU" sz="1600" dirty="0" err="1"/>
              <a:t>руб</a:t>
            </a:r>
            <a:endParaRPr lang="ru-RU" sz="1600" dirty="0"/>
          </a:p>
          <a:p>
            <a:r>
              <a:rPr lang="ru-RU" sz="1600" dirty="0"/>
              <a:t>«</a:t>
            </a:r>
            <a:r>
              <a:rPr lang="ru-RU" sz="1600" dirty="0" err="1"/>
              <a:t>Хамон</a:t>
            </a:r>
            <a:r>
              <a:rPr lang="ru-RU" sz="1600" dirty="0"/>
              <a:t>»       0.10                                                                   21 руб.</a:t>
            </a:r>
          </a:p>
          <a:p>
            <a:r>
              <a:rPr lang="ru-RU" sz="1600" dirty="0"/>
              <a:t>Листовой  Салат )                  0,10                                          5 руб.</a:t>
            </a:r>
          </a:p>
          <a:p>
            <a:r>
              <a:rPr lang="ru-RU" sz="1600" dirty="0"/>
              <a:t>Сыр </a:t>
            </a:r>
            <a:r>
              <a:rPr lang="ru-RU" sz="1600" dirty="0" err="1"/>
              <a:t>Мацарела</a:t>
            </a:r>
            <a:r>
              <a:rPr lang="ru-RU" sz="1600" dirty="0"/>
              <a:t>                       0, 15                                                          20руб.</a:t>
            </a:r>
          </a:p>
          <a:p>
            <a:r>
              <a:rPr lang="ru-RU" sz="1600" dirty="0"/>
              <a:t>Сметана                    0,03                                                    10руб</a:t>
            </a:r>
          </a:p>
          <a:p>
            <a:r>
              <a:rPr lang="ru-RU" sz="1600" dirty="0"/>
              <a:t>Выход готового блюда или кулинарного изделия				170</a:t>
            </a:r>
          </a:p>
          <a:p>
            <a:r>
              <a:rPr lang="ru-RU" sz="1600" dirty="0"/>
              <a:t>Калорийность  в 100 г кар. запеченного	135 ккал</a:t>
            </a:r>
          </a:p>
          <a:p>
            <a:r>
              <a:rPr lang="ru-RU" sz="1600" dirty="0"/>
              <a:t>Цена                                                                          90 руб.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/>
          <p:cNvSpPr/>
          <p:nvPr/>
        </p:nvSpPr>
        <p:spPr>
          <a:xfrm>
            <a:off x="1874519" y="232741"/>
            <a:ext cx="1020093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4000" b="1" dirty="0">
                <a:solidFill>
                  <a:schemeClr val="accent6">
                    <a:lumMod val="75000"/>
                  </a:schemeClr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•	 Говорим «нет» </a:t>
            </a:r>
            <a:r>
              <a:rPr lang="ru-RU" sz="4000" b="1" dirty="0" err="1" smtClean="0">
                <a:solidFill>
                  <a:schemeClr val="accent6">
                    <a:lumMod val="75000"/>
                  </a:schemeClr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фастфуд</a:t>
            </a:r>
            <a:r>
              <a:rPr lang="ru-RU" sz="4000" b="1" dirty="0">
                <a:solidFill>
                  <a:schemeClr val="accent6">
                    <a:lumMod val="75000"/>
                  </a:schemeClr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!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4000" b="1" dirty="0">
                <a:solidFill>
                  <a:schemeClr val="accent6">
                    <a:lumMod val="75000"/>
                  </a:schemeClr>
                </a:solidFill>
                <a:latin typeface="Garamond" panose="02020404030301010803" pitchFamily="18" charset="0"/>
                <a:ea typeface="Times New Roman" panose="02020603050405020304" pitchFamily="18" charset="0"/>
              </a:rPr>
              <a:t>•	Мы - за здоровое питание!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ru-RU" sz="4000" b="1" dirty="0">
              <a:solidFill>
                <a:schemeClr val="accent6">
                  <a:lumMod val="75000"/>
                </a:schemeClr>
              </a:solidFill>
              <a:latin typeface="Garamond" panose="02020404030301010803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ru-RU" sz="4000" b="1" dirty="0">
              <a:solidFill>
                <a:schemeClr val="accent6">
                  <a:lumMod val="75000"/>
                </a:schemeClr>
              </a:solidFill>
              <a:latin typeface="Garamond" panose="02020404030301010803" pitchFamily="18" charset="0"/>
              <a:ea typeface="Times New Roman" panose="02020603050405020304" pitchFamily="18" charset="0"/>
            </a:endParaRPr>
          </a:p>
        </p:txBody>
      </p:sp>
      <p:pic>
        <p:nvPicPr>
          <p:cNvPr id="19458" name="Picture 2" descr="http://hvatit-bolet.ru/images/vred-fast-fuda-vide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0370" y="0"/>
            <a:ext cx="2670323" cy="271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:\ovoshhnoj-buk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48" y="3004282"/>
            <a:ext cx="4085665" cy="272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c4d3a3d28fae64f91c8a4f9bc4a812e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031" y="2594556"/>
            <a:ext cx="3298129" cy="379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bigpicture_ru_10-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3732" y="2787131"/>
            <a:ext cx="2858680" cy="285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564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/>
          <p:cNvSpPr/>
          <p:nvPr/>
        </p:nvSpPr>
        <p:spPr>
          <a:xfrm>
            <a:off x="1173192" y="3034609"/>
            <a:ext cx="10010497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</a:rPr>
              <a:t>Предложения по здоровому питанию взамен </a:t>
            </a:r>
            <a:r>
              <a:rPr lang="ru-RU" sz="2800" b="1" dirty="0" err="1" smtClean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</a:rPr>
              <a:t>фастфуду</a:t>
            </a: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</a:rPr>
              <a:t>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</a:rPr>
              <a:t>Эффективные диеты на основе растительных продуктов </a:t>
            </a:r>
            <a:r>
              <a:rPr lang="ru-RU" sz="2200" b="1" dirty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</a:rPr>
              <a:t>для снижения веса и улучшения метаболизма;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</a:rPr>
              <a:t>Экономика здорового питания: сравнение затрат на </a:t>
            </a:r>
            <a:r>
              <a:rPr lang="ru-RU" sz="2200" b="1" dirty="0" err="1" smtClean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</a:rPr>
              <a:t>фастфуд</a:t>
            </a:r>
            <a:r>
              <a:rPr lang="ru-RU" sz="2200" b="1" dirty="0" smtClean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</a:rPr>
              <a:t> и домашние здоровые приемы пищи;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</a:rPr>
              <a:t> Здоровые альтернативы: влияние на эмоциональное состояние и самочувствие.</a:t>
            </a:r>
          </a:p>
          <a:p>
            <a:pPr algn="just">
              <a:spcAft>
                <a:spcPts val="0"/>
              </a:spcAft>
            </a:pPr>
            <a:endParaRPr lang="ru-RU" sz="2200" b="1" dirty="0" smtClean="0">
              <a:solidFill>
                <a:schemeClr val="accent6">
                  <a:lumMod val="75000"/>
                </a:schemeClr>
              </a:solidFill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RU" sz="2200" b="1" dirty="0" smtClean="0">
              <a:solidFill>
                <a:schemeClr val="accent6">
                  <a:lumMod val="75000"/>
                </a:schemeClr>
              </a:solidFill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ru-RU" sz="2200" b="1" dirty="0">
              <a:solidFill>
                <a:schemeClr val="accent6">
                  <a:lumMod val="75000"/>
                </a:schemeClr>
              </a:solidFill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ru-RU" sz="4000" b="1" dirty="0">
              <a:solidFill>
                <a:schemeClr val="accent6">
                  <a:lumMod val="75000"/>
                </a:schemeClr>
              </a:solidFill>
              <a:latin typeface="Garamond" panose="02020404030301010803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ru-RU" sz="4000" b="1" dirty="0">
              <a:solidFill>
                <a:schemeClr val="accent6">
                  <a:lumMod val="75000"/>
                </a:schemeClr>
              </a:solidFill>
              <a:latin typeface="Garamond" panose="02020404030301010803" pitchFamily="18" charset="0"/>
              <a:ea typeface="Times New Roman" panose="02020603050405020304" pitchFamily="18" charset="0"/>
            </a:endParaRPr>
          </a:p>
        </p:txBody>
      </p:sp>
      <p:pic>
        <p:nvPicPr>
          <p:cNvPr id="19458" name="Picture 2" descr="http://hvatit-bolet.ru/images/vred-fast-fuda-vide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61020" y="350785"/>
            <a:ext cx="2196935" cy="2234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170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8288" y="226027"/>
            <a:ext cx="9042400" cy="1114204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latin typeface="+mn-lt"/>
              </a:rPr>
              <a:t>Мастер-класс</a:t>
            </a:r>
            <a:r>
              <a:rPr lang="ru-RU" sz="3200" b="1" i="1" dirty="0">
                <a:latin typeface="+mn-lt"/>
              </a:rPr>
              <a:t/>
            </a:r>
            <a:br>
              <a:rPr lang="ru-RU" sz="3200" b="1" i="1" dirty="0">
                <a:latin typeface="+mn-lt"/>
              </a:rPr>
            </a:br>
            <a:r>
              <a:rPr lang="ru-RU" sz="3200" b="1" i="1" dirty="0">
                <a:latin typeface="+mn-lt"/>
              </a:rPr>
              <a:t>Картофель «Фри» без масла</a:t>
            </a:r>
            <a:endParaRPr lang="ru-RU" sz="3200" b="1" i="1" dirty="0"/>
          </a:p>
        </p:txBody>
      </p:sp>
      <p:pic>
        <p:nvPicPr>
          <p:cNvPr id="4" name="Picture 2" descr="G:\IMG_846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611" y="2557635"/>
            <a:ext cx="1182408" cy="233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G:\soluce-94-vignette-4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0455" y="2731848"/>
            <a:ext cx="1736725" cy="1777607"/>
          </a:xfrm>
          <a:prstGeom prst="rect">
            <a:avLst/>
          </a:prstGeom>
          <a:noFill/>
          <a:ln>
            <a:noFill/>
          </a:ln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29473" y="2020151"/>
            <a:ext cx="7658829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Последовательность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приготовления:</a:t>
            </a:r>
            <a:endParaRPr kumimoji="0" lang="ru-RU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285750" marR="0" lvl="0" indent="-285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Очистить картофель и нарезать на бруски толщиной около 1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см;</a:t>
            </a:r>
            <a:endParaRPr kumimoji="0" lang="ru-RU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Взбить белки в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пену;</a:t>
            </a:r>
            <a:endParaRPr kumimoji="0" lang="ru-RU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Добавляем черный молотый перец, соль, сладкую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паприку;</a:t>
            </a:r>
            <a:endParaRPr kumimoji="0" lang="ru-RU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Аккуратно размешать</a:t>
            </a:r>
            <a:r>
              <a:rPr kumimoji="0" lang="ru-RU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.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Выложить  нарезанный картофель в глубокую емкость,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залить </a:t>
            </a: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взбитыми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белками;</a:t>
            </a:r>
            <a:endParaRPr kumimoji="0" lang="ru-RU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Противень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накрыть </a:t>
            </a: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бумагой</a:t>
            </a:r>
            <a:r>
              <a:rPr lang="ru-RU" i="1" dirty="0">
                <a:ea typeface="Times New Roman" pitchFamily="18" charset="0"/>
              </a:rPr>
              <a:t> для </a:t>
            </a:r>
            <a:r>
              <a:rPr lang="ru-RU" i="1" dirty="0" smtClean="0">
                <a:ea typeface="Times New Roman" pitchFamily="18" charset="0"/>
              </a:rPr>
              <a:t>выпечки.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Выложить </a:t>
            </a: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на него бруски картофеля в 1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слой;</a:t>
            </a:r>
            <a:endParaRPr kumimoji="0" lang="ru-RU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Ставим в заранее разогретую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духовку,</a:t>
            </a:r>
            <a:r>
              <a:rPr kumimoji="0" lang="ru-RU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 </a:t>
            </a:r>
            <a:r>
              <a:rPr lang="ru-RU" i="1" dirty="0" smtClean="0">
                <a:ea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запекаем  10-15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минут; </a:t>
            </a:r>
            <a:endParaRPr kumimoji="0" lang="ru-RU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Вынимаем противень из духовки, аккуратно убираем 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лист бумаги; </a:t>
            </a:r>
            <a:endParaRPr kumimoji="0" lang="ru-RU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285750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Распределяем картофель также в один слой и повторно отправляем в 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духовку </a:t>
            </a: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</a:rPr>
              <a:t>еще на несколько минут до появления золотистого цвета </a:t>
            </a:r>
            <a:endParaRPr kumimoji="0" lang="ru-RU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25930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sz="2700" dirty="0">
                <a:solidFill>
                  <a:schemeClr val="tx1"/>
                </a:solidFill>
                <a:latin typeface="+mn-lt"/>
                <a:ea typeface="Times New Roman" pitchFamily="18" charset="0"/>
              </a:rPr>
              <a:t>Очистить картофель и нарезать на бруски толщиной около 1 </a:t>
            </a:r>
            <a:r>
              <a:rPr lang="ru-RU" sz="2700" dirty="0" smtClean="0">
                <a:solidFill>
                  <a:schemeClr val="tx1"/>
                </a:solidFill>
                <a:latin typeface="+mn-lt"/>
                <a:ea typeface="Times New Roman" pitchFamily="18" charset="0"/>
              </a:rPr>
              <a:t>см.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G:\big_4281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567" y="716359"/>
            <a:ext cx="5710797" cy="3810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IMG_8469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4459" y="3244688"/>
            <a:ext cx="2604526" cy="128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13816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4572000"/>
            <a:ext cx="10058400" cy="1600200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sz="2700" dirty="0">
                <a:solidFill>
                  <a:schemeClr val="tx1"/>
                </a:solidFill>
                <a:latin typeface="+mn-lt"/>
                <a:ea typeface="Times New Roman" pitchFamily="18" charset="0"/>
              </a:rPr>
              <a:t>Взбиваем  белки в </a:t>
            </a:r>
            <a:r>
              <a:rPr lang="ru-RU" sz="2700" dirty="0" smtClean="0">
                <a:solidFill>
                  <a:schemeClr val="tx1"/>
                </a:solidFill>
                <a:latin typeface="+mn-lt"/>
                <a:ea typeface="Times New Roman" pitchFamily="18" charset="0"/>
              </a:rPr>
              <a:t>пену</a:t>
            </a:r>
            <a:r>
              <a:rPr lang="ru-RU" sz="2700" dirty="0" smtClean="0">
                <a:solidFill>
                  <a:schemeClr val="tx1"/>
                </a:solidFill>
                <a:latin typeface="+mn-lt"/>
              </a:rPr>
              <a:t>. </a:t>
            </a:r>
            <a:r>
              <a:rPr lang="ru-RU" sz="2700" dirty="0" smtClean="0">
                <a:solidFill>
                  <a:schemeClr val="tx1"/>
                </a:solidFill>
                <a:latin typeface="+mn-lt"/>
                <a:ea typeface="Times New Roman" pitchFamily="18" charset="0"/>
              </a:rPr>
              <a:t>Добавляем </a:t>
            </a:r>
            <a:r>
              <a:rPr lang="ru-RU" sz="2700" dirty="0">
                <a:solidFill>
                  <a:schemeClr val="tx1"/>
                </a:solidFill>
                <a:latin typeface="+mn-lt"/>
                <a:ea typeface="Times New Roman" pitchFamily="18" charset="0"/>
              </a:rPr>
              <a:t>черный молотый перец, соль, сладкую паприку.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G:\sm_4281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318" y="654178"/>
            <a:ext cx="5286935" cy="3515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IMG_8469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589" y="2944906"/>
            <a:ext cx="3000935" cy="122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7406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5389" y="4585446"/>
            <a:ext cx="9043011" cy="1586753"/>
          </a:xfrm>
        </p:spPr>
        <p:txBody>
          <a:bodyPr>
            <a:normAutofit/>
          </a:bodyPr>
          <a:lstStyle/>
          <a:p>
            <a:pPr lvl="0"/>
            <a:r>
              <a:rPr lang="ru-RU" sz="2400" dirty="0" smtClean="0">
                <a:solidFill>
                  <a:schemeClr val="tx1"/>
                </a:solidFill>
                <a:latin typeface="+mn-lt"/>
              </a:rPr>
              <a:t>Выкладываем 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Times New Roman" pitchFamily="18" charset="0"/>
              </a:rPr>
              <a:t>картофель </a:t>
            </a:r>
            <a:r>
              <a:rPr lang="ru-RU" sz="2400" dirty="0">
                <a:solidFill>
                  <a:schemeClr val="tx1"/>
                </a:solidFill>
                <a:latin typeface="+mn-lt"/>
              </a:rPr>
              <a:t>в глубокую емкость и </a:t>
            </a:r>
            <a:r>
              <a:rPr lang="ru-RU" sz="2400" dirty="0" smtClean="0">
                <a:solidFill>
                  <a:schemeClr val="tx1"/>
                </a:solidFill>
                <a:latin typeface="+mn-lt"/>
              </a:rPr>
              <a:t>заливаем белками.</a:t>
            </a:r>
            <a:r>
              <a:rPr lang="ru-RU" sz="2400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+mn-lt"/>
              </a:rPr>
            </a:br>
            <a:endParaRPr lang="ru-RU" sz="2400" dirty="0">
              <a:latin typeface="+mn-lt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2051" name="Picture 3" descr="G:\sm_4281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389" y="680735"/>
            <a:ext cx="5871748" cy="390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G:\IMG_8469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870" y="3155831"/>
            <a:ext cx="3552267" cy="1416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68397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0" fontAlgn="base" hangingPunct="0">
              <a:spcAft>
                <a:spcPct val="0"/>
              </a:spcAft>
            </a:pPr>
            <a:r>
              <a:rPr lang="ru-RU" sz="2000" dirty="0">
                <a:solidFill>
                  <a:schemeClr val="tx1"/>
                </a:solidFill>
                <a:latin typeface="+mn-lt"/>
                <a:ea typeface="Times New Roman" pitchFamily="18" charset="0"/>
              </a:rPr>
              <a:t>Противень для запекания накрываем бумагой.</a:t>
            </a:r>
            <a:r>
              <a:rPr lang="ru-RU" sz="2000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+mn-lt"/>
              </a:rPr>
            </a:br>
            <a:r>
              <a:rPr lang="ru-RU" sz="2000" dirty="0">
                <a:solidFill>
                  <a:schemeClr val="tx1"/>
                </a:solidFill>
                <a:latin typeface="+mn-lt"/>
                <a:ea typeface="Times New Roman" pitchFamily="18" charset="0"/>
              </a:rPr>
              <a:t>Выкладываем на него бруски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Times New Roman" pitchFamily="18" charset="0"/>
              </a:rPr>
              <a:t>картофеля 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Times New Roman" pitchFamily="18" charset="0"/>
              </a:rPr>
              <a:t>в 1 слой.</a:t>
            </a:r>
            <a:r>
              <a:rPr lang="ru-RU" sz="2000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+mn-lt"/>
              </a:rPr>
            </a:br>
            <a:r>
              <a:rPr lang="ru-RU" sz="2000" dirty="0">
                <a:solidFill>
                  <a:schemeClr val="tx1"/>
                </a:solidFill>
                <a:latin typeface="+mn-lt"/>
                <a:ea typeface="Times New Roman" pitchFamily="18" charset="0"/>
              </a:rPr>
              <a:t>Ставим в заранее разогретую духовку и запекаем  10-15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Times New Roman" pitchFamily="18" charset="0"/>
              </a:rPr>
              <a:t>минут. </a:t>
            </a:r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  <a:latin typeface="+mn-lt"/>
                <a:ea typeface="Times New Roman" pitchFamily="18" charset="0"/>
              </a:rPr>
              <a:t>Вынимаем противень из духовки, аккуратно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Times New Roman" pitchFamily="18" charset="0"/>
              </a:rPr>
              <a:t>убираем 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Times New Roman" pitchFamily="18" charset="0"/>
              </a:rPr>
              <a:t>лист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Times New Roman" pitchFamily="18" charset="0"/>
              </a:rPr>
              <a:t>бумаги. </a:t>
            </a:r>
            <a:r>
              <a:rPr lang="ru-RU" sz="2000" dirty="0">
                <a:solidFill>
                  <a:schemeClr val="tx1"/>
                </a:solidFill>
                <a:latin typeface="+mn-lt"/>
                <a:ea typeface="Times New Roman" pitchFamily="18" charset="0"/>
              </a:rPr>
              <a:t>Распределяем картофель также в один слой и повторно отправляем в духовку еще на несколько минут до появления золотистого </a:t>
            </a:r>
            <a:r>
              <a:rPr lang="ru-RU" sz="2000" dirty="0" smtClean="0">
                <a:solidFill>
                  <a:schemeClr val="tx1"/>
                </a:solidFill>
                <a:latin typeface="+mn-lt"/>
                <a:ea typeface="Times New Roman" pitchFamily="18" charset="0"/>
              </a:rPr>
              <a:t>цвета.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3074" name="Picture 2" descr="G:\sm_4281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130" y="505834"/>
            <a:ext cx="4170830" cy="2773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IMG_8469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2691" y="1235290"/>
            <a:ext cx="3815210" cy="1947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779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1935678"/>
            <a:ext cx="9042400" cy="1600200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dirty="0"/>
              <a:t>Спасибо   за   внимание!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49902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1539</TotalTime>
  <Words>637</Words>
  <Application>Microsoft Office PowerPoint</Application>
  <PresentationFormat>Широкоэкранный</PresentationFormat>
  <Paragraphs>107</Paragraphs>
  <Slides>18</Slides>
  <Notes>0</Notes>
  <HiddenSlides>2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Garamond</vt:lpstr>
      <vt:lpstr>Impact</vt:lpstr>
      <vt:lpstr>Times New Roman</vt:lpstr>
      <vt:lpstr>NewsPrint</vt:lpstr>
      <vt:lpstr>Департамент образования и науки Ивановской области Областное государственное бюджетное профессиональное образовательное учреждение                                      «Ивановский промышленно-экономический колледж»</vt:lpstr>
      <vt:lpstr>Цель: приобщение к здоровому образу жизни.</vt:lpstr>
      <vt:lpstr>Главная ценность в жизни человека – это здоровье. </vt:lpstr>
      <vt:lpstr>Презентация PowerPoint</vt:lpstr>
      <vt:lpstr>Презентация PowerPoint</vt:lpstr>
      <vt:lpstr>Презентация PowerPoint</vt:lpstr>
      <vt:lpstr>Презентация PowerPoint</vt:lpstr>
      <vt:lpstr>Все продуктовые компании объединяет  общее стремление: выпускать  приносящие доход продукты. </vt:lpstr>
      <vt:lpstr>Добавляются вкусовые и ароматические отдушки, жир, консерванты и другие химические усилители; в итоге получается удобное питание, ставшее сегодня нормой. </vt:lpstr>
      <vt:lpstr>Сравни и сделай вывод!  Финансовая грамотность </vt:lpstr>
      <vt:lpstr>Презентация PowerPoint</vt:lpstr>
      <vt:lpstr>Презентация PowerPoint</vt:lpstr>
      <vt:lpstr>Мастер-класс Картофель «Фри» без масла</vt:lpstr>
      <vt:lpstr>Очистить картофель и нарезать на бруски толщиной около 1 см. </vt:lpstr>
      <vt:lpstr>Взбиваем  белки в пену. Добавляем черный молотый перец, соль, сладкую паприку. </vt:lpstr>
      <vt:lpstr>Выкладываем картофель в глубокую емкость и заливаем белками. </vt:lpstr>
      <vt:lpstr>Противень для запекания накрываем бумагой. Выкладываем на него бруски картофеля в 1 слой. Ставим в заранее разогретую духовку и запекаем  10-15 минут.  Вынимаем противень из духовки, аккуратно убираем лист бумаги. Распределяем картофель также в один слой и повторно отправляем в духовку еще на несколько минут до появления золотистого цвета. </vt:lpstr>
      <vt:lpstr>Спасибо   за  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KOTOPES</dc:creator>
  <cp:lastModifiedBy>Пискарева</cp:lastModifiedBy>
  <cp:revision>176</cp:revision>
  <dcterms:created xsi:type="dcterms:W3CDTF">2016-02-09T10:05:31Z</dcterms:created>
  <dcterms:modified xsi:type="dcterms:W3CDTF">2025-06-09T07:24:53Z</dcterms:modified>
</cp:coreProperties>
</file>