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67" r:id="rId4"/>
    <p:sldId id="268" r:id="rId5"/>
    <p:sldId id="269" r:id="rId6"/>
    <p:sldId id="270" r:id="rId7"/>
    <p:sldId id="272" r:id="rId8"/>
    <p:sldId id="258" r:id="rId9"/>
    <p:sldId id="259" r:id="rId10"/>
    <p:sldId id="260" r:id="rId11"/>
    <p:sldId id="261" r:id="rId12"/>
    <p:sldId id="273" r:id="rId13"/>
    <p:sldId id="262" r:id="rId14"/>
    <p:sldId id="264" r:id="rId15"/>
    <p:sldId id="265" r:id="rId16"/>
    <p:sldId id="26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80EF-BD7D-4D43-A9FF-988C4BCB195C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B9D-4E85-4600-88A2-60FAA6A125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8682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80EF-BD7D-4D43-A9FF-988C4BCB195C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B9D-4E85-4600-88A2-60FAA6A125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9902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80EF-BD7D-4D43-A9FF-988C4BCB195C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B9D-4E85-4600-88A2-60FAA6A125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87154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80EF-BD7D-4D43-A9FF-988C4BCB195C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B9D-4E85-4600-88A2-60FAA6A125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13197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80EF-BD7D-4D43-A9FF-988C4BCB195C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B9D-4E85-4600-88A2-60FAA6A125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86570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80EF-BD7D-4D43-A9FF-988C4BCB195C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B9D-4E85-4600-88A2-60FAA6A125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6874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80EF-BD7D-4D43-A9FF-988C4BCB195C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B9D-4E85-4600-88A2-60FAA6A125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0386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80EF-BD7D-4D43-A9FF-988C4BCB195C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B9D-4E85-4600-88A2-60FAA6A125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1840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80EF-BD7D-4D43-A9FF-988C4BCB195C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B9D-4E85-4600-88A2-60FAA6A125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495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80EF-BD7D-4D43-A9FF-988C4BCB195C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B9D-4E85-4600-88A2-60FAA6A125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91153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B80EF-BD7D-4D43-A9FF-988C4BCB195C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B9D-4E85-4600-88A2-60FAA6A125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853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B80EF-BD7D-4D43-A9FF-988C4BCB195C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2AB9D-4E85-4600-88A2-60FAA6A125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815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Present Perfect Tense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0" y="3228975"/>
            <a:ext cx="8892480" cy="17526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dirty="0"/>
              <a:t>Настоящее совершённое время</a:t>
            </a:r>
          </a:p>
        </p:txBody>
      </p:sp>
    </p:spTree>
    <p:extLst>
      <p:ext uri="{BB962C8B-B14F-4D97-AF65-F5344CB8AC3E}">
        <p14:creationId xmlns:p14="http://schemas.microsoft.com/office/powerpoint/2010/main" val="2816278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166324-ACBD-4824-957C-FB0A105D3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/>
          <a:lstStyle/>
          <a:p>
            <a:pPr algn="ctr"/>
            <a:r>
              <a:rPr lang="en-US" sz="3600" b="1" dirty="0">
                <a:ln w="6350">
                  <a:solidFill>
                    <a:srgbClr val="40C6D8">
                      <a:lumMod val="20000"/>
                      <a:lumOff val="80000"/>
                    </a:srgbClr>
                  </a:solidFill>
                </a:ln>
                <a:solidFill>
                  <a:srgbClr val="FF0000"/>
                </a:solidFill>
                <a:latin typeface="Tahoma"/>
              </a:rPr>
              <a:t>Present Perfect Tense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5E9BD8-937E-4E25-8B97-E9C82B373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052736"/>
            <a:ext cx="8363272" cy="5271864"/>
          </a:xfrm>
        </p:spPr>
        <p:txBody>
          <a:bodyPr>
            <a:normAutofit fontScale="92500" lnSpcReduction="10000"/>
          </a:bodyPr>
          <a:lstStyle/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ru-RU" sz="2400" dirty="0">
                <a:solidFill>
                  <a:prstClr val="black"/>
                </a:solidFill>
                <a:latin typeface="Tahoma"/>
              </a:rPr>
              <a:t> </a:t>
            </a:r>
            <a:r>
              <a:rPr lang="ru-RU" sz="3200" b="1" dirty="0">
                <a:solidFill>
                  <a:prstClr val="black"/>
                </a:solidFill>
                <a:latin typeface="Tahoma"/>
              </a:rPr>
              <a:t>Мы используем:</a:t>
            </a: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en-US" sz="3200" dirty="0">
                <a:solidFill>
                  <a:prstClr val="black"/>
                </a:solidFill>
                <a:latin typeface="Tahoma"/>
              </a:rPr>
              <a:t>I.</a:t>
            </a:r>
            <a:r>
              <a:rPr lang="ru-RU" sz="3200" dirty="0">
                <a:solidFill>
                  <a:prstClr val="black"/>
                </a:solidFill>
                <a:latin typeface="Tahoma"/>
              </a:rPr>
              <a:t>Когда мы говорим о прошедших действиях и хотим подчеркнуть их ВАЖНОСТЬ в настоящем, а не ВРЕМЯ, когда они произошли</a:t>
            </a:r>
            <a:r>
              <a:rPr lang="en-US" sz="3200" dirty="0">
                <a:solidFill>
                  <a:prstClr val="black"/>
                </a:solidFill>
                <a:latin typeface="Tahoma"/>
              </a:rPr>
              <a:t>.</a:t>
            </a:r>
          </a:p>
          <a:p>
            <a:pPr marL="342900" lvl="0" indent="-342900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endParaRPr lang="en-US" sz="3200" dirty="0">
              <a:solidFill>
                <a:prstClr val="black"/>
              </a:solidFill>
              <a:latin typeface="Tahoma"/>
            </a:endParaRP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en-US" sz="3200" dirty="0">
                <a:solidFill>
                  <a:srgbClr val="5581FD">
                    <a:lumMod val="75000"/>
                  </a:srgbClr>
                </a:solidFill>
                <a:latin typeface="Tahoma"/>
              </a:rPr>
              <a:t>We </a:t>
            </a:r>
            <a:r>
              <a:rPr lang="en-US" sz="3200" b="1" dirty="0">
                <a:solidFill>
                  <a:srgbClr val="FF0000"/>
                </a:solidFill>
                <a:latin typeface="Tahoma"/>
              </a:rPr>
              <a:t>have cleaned </a:t>
            </a:r>
            <a:r>
              <a:rPr lang="en-US" sz="3200" dirty="0">
                <a:solidFill>
                  <a:srgbClr val="5581FD">
                    <a:lumMod val="75000"/>
                  </a:srgbClr>
                </a:solidFill>
                <a:latin typeface="Tahoma"/>
              </a:rPr>
              <a:t>the house.</a:t>
            </a:r>
            <a:r>
              <a:rPr lang="ru-RU" sz="3200" dirty="0">
                <a:solidFill>
                  <a:srgbClr val="5581FD">
                    <a:lumMod val="75000"/>
                  </a:srgbClr>
                </a:solidFill>
                <a:latin typeface="Tahoma"/>
              </a:rPr>
              <a:t> </a:t>
            </a: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ru-RU" sz="3200" dirty="0">
                <a:solidFill>
                  <a:srgbClr val="4CD416">
                    <a:lumMod val="75000"/>
                  </a:srgbClr>
                </a:solidFill>
                <a:latin typeface="Tahoma"/>
              </a:rPr>
              <a:t>Мы убрали в доме.</a:t>
            </a:r>
            <a:r>
              <a:rPr lang="en-US" sz="3200" dirty="0">
                <a:solidFill>
                  <a:srgbClr val="4CD416">
                    <a:lumMod val="75000"/>
                  </a:srgbClr>
                </a:solidFill>
                <a:latin typeface="Tahoma"/>
              </a:rPr>
              <a:t> </a:t>
            </a:r>
            <a:endParaRPr lang="ru-RU" sz="3200" dirty="0">
              <a:solidFill>
                <a:srgbClr val="4CD416">
                  <a:lumMod val="75000"/>
                </a:srgbClr>
              </a:solidFill>
              <a:latin typeface="Tahoma"/>
            </a:endParaRP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ru-RU" sz="3200" dirty="0">
                <a:solidFill>
                  <a:prstClr val="black"/>
                </a:solidFill>
                <a:latin typeface="Tahoma"/>
              </a:rPr>
              <a:t>( Неважно, когда мы убрали дом, главное, что он чистый.)</a:t>
            </a: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ru-RU" sz="2400" dirty="0">
                <a:solidFill>
                  <a:prstClr val="black"/>
                </a:solidFill>
                <a:latin typeface="Tahoma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2299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6CCA6DB-01A4-424B-9DCF-C4DABD82A9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16632"/>
            <a:ext cx="8579296" cy="6624736"/>
          </a:xfrm>
        </p:spPr>
        <p:txBody>
          <a:bodyPr>
            <a:normAutofit/>
          </a:bodyPr>
          <a:lstStyle/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en-US" sz="3200" dirty="0">
                <a:solidFill>
                  <a:prstClr val="black"/>
                </a:solidFill>
                <a:latin typeface="Tahoma"/>
              </a:rPr>
              <a:t>II. </a:t>
            </a:r>
            <a:r>
              <a:rPr lang="ru-RU" sz="3200" dirty="0">
                <a:solidFill>
                  <a:prstClr val="black"/>
                </a:solidFill>
                <a:latin typeface="Tahoma"/>
              </a:rPr>
              <a:t>Когда мы говорим о действиях, завершившихся в не истекший период</a:t>
            </a:r>
            <a:r>
              <a:rPr lang="en-US" sz="3200" dirty="0">
                <a:solidFill>
                  <a:prstClr val="black"/>
                </a:solidFill>
                <a:latin typeface="Tahoma"/>
              </a:rPr>
              <a:t> </a:t>
            </a:r>
            <a:r>
              <a:rPr lang="ru-RU" sz="3200" dirty="0">
                <a:solidFill>
                  <a:prstClr val="black"/>
                </a:solidFill>
                <a:latin typeface="Tahoma"/>
              </a:rPr>
              <a:t>времени.</a:t>
            </a:r>
            <a:endParaRPr lang="en-US" sz="3200" dirty="0">
              <a:solidFill>
                <a:prstClr val="black"/>
              </a:solidFill>
              <a:latin typeface="Tahoma"/>
            </a:endParaRP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ru-RU" sz="3200" b="1" dirty="0">
                <a:solidFill>
                  <a:prstClr val="black"/>
                </a:solidFill>
                <a:latin typeface="Tahoma"/>
              </a:rPr>
              <a:t>                             </a:t>
            </a:r>
            <a:r>
              <a:rPr lang="en-US" sz="3200" b="1" dirty="0">
                <a:solidFill>
                  <a:prstClr val="black"/>
                </a:solidFill>
                <a:latin typeface="Tahoma"/>
              </a:rPr>
              <a:t>Today</a:t>
            </a:r>
            <a:r>
              <a:rPr lang="en-US" sz="3200" dirty="0">
                <a:solidFill>
                  <a:prstClr val="black"/>
                </a:solidFill>
                <a:latin typeface="Tahoma"/>
              </a:rPr>
              <a:t> </a:t>
            </a:r>
            <a:r>
              <a:rPr lang="ru-RU" sz="3200" dirty="0">
                <a:solidFill>
                  <a:prstClr val="black"/>
                </a:solidFill>
                <a:latin typeface="Tahoma"/>
              </a:rPr>
              <a:t>–</a:t>
            </a:r>
            <a:r>
              <a:rPr lang="en-US" sz="3200" dirty="0">
                <a:solidFill>
                  <a:prstClr val="black"/>
                </a:solidFill>
                <a:latin typeface="Tahoma"/>
              </a:rPr>
              <a:t> </a:t>
            </a:r>
            <a:r>
              <a:rPr lang="ru-RU" sz="3200" dirty="0">
                <a:solidFill>
                  <a:prstClr val="black"/>
                </a:solidFill>
                <a:latin typeface="Tahoma"/>
              </a:rPr>
              <a:t>сегодня</a:t>
            </a: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ru-RU" sz="3200" b="1" dirty="0">
                <a:solidFill>
                  <a:prstClr val="black"/>
                </a:solidFill>
                <a:latin typeface="Tahoma"/>
              </a:rPr>
              <a:t>                         </a:t>
            </a:r>
            <a:r>
              <a:rPr lang="en-US" sz="3200" b="1" dirty="0">
                <a:solidFill>
                  <a:prstClr val="black"/>
                </a:solidFill>
                <a:latin typeface="Tahoma"/>
              </a:rPr>
              <a:t>This week </a:t>
            </a:r>
            <a:r>
              <a:rPr lang="ru-RU" sz="3200" dirty="0">
                <a:solidFill>
                  <a:prstClr val="black"/>
                </a:solidFill>
                <a:latin typeface="Tahoma"/>
              </a:rPr>
              <a:t>–</a:t>
            </a:r>
            <a:r>
              <a:rPr lang="en-US" sz="3200" dirty="0">
                <a:solidFill>
                  <a:prstClr val="black"/>
                </a:solidFill>
                <a:latin typeface="Tahoma"/>
              </a:rPr>
              <a:t> </a:t>
            </a:r>
            <a:r>
              <a:rPr lang="ru-RU" sz="3200" dirty="0">
                <a:solidFill>
                  <a:prstClr val="black"/>
                </a:solidFill>
                <a:latin typeface="Tahoma"/>
              </a:rPr>
              <a:t>на этой неделе</a:t>
            </a: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ru-RU" sz="3200" b="1" dirty="0">
                <a:solidFill>
                  <a:prstClr val="black"/>
                </a:solidFill>
                <a:latin typeface="Tahoma"/>
              </a:rPr>
              <a:t>                  </a:t>
            </a:r>
            <a:r>
              <a:rPr lang="en-US" sz="3200" b="1" dirty="0">
                <a:solidFill>
                  <a:prstClr val="black"/>
                </a:solidFill>
                <a:latin typeface="Tahoma"/>
              </a:rPr>
              <a:t>This month </a:t>
            </a:r>
            <a:r>
              <a:rPr lang="ru-RU" sz="3200" dirty="0">
                <a:solidFill>
                  <a:prstClr val="black"/>
                </a:solidFill>
                <a:latin typeface="Tahoma"/>
              </a:rPr>
              <a:t>–</a:t>
            </a:r>
            <a:r>
              <a:rPr lang="en-US" sz="3200" dirty="0">
                <a:solidFill>
                  <a:prstClr val="black"/>
                </a:solidFill>
                <a:latin typeface="Tahoma"/>
              </a:rPr>
              <a:t> </a:t>
            </a:r>
            <a:r>
              <a:rPr lang="ru-RU" sz="3200" dirty="0">
                <a:solidFill>
                  <a:prstClr val="black"/>
                </a:solidFill>
                <a:latin typeface="Tahoma"/>
              </a:rPr>
              <a:t>в этом месяце</a:t>
            </a:r>
            <a:endParaRPr lang="en-US" sz="3200" dirty="0">
              <a:solidFill>
                <a:prstClr val="black"/>
              </a:solidFill>
              <a:latin typeface="Tahoma"/>
            </a:endParaRP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endParaRPr lang="en-US" sz="3200" dirty="0">
              <a:solidFill>
                <a:srgbClr val="0070C0"/>
              </a:solidFill>
              <a:latin typeface="Tahoma"/>
            </a:endParaRP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en-US" sz="3200" dirty="0">
                <a:solidFill>
                  <a:srgbClr val="0070C0"/>
                </a:solidFill>
                <a:latin typeface="Tahoma"/>
              </a:rPr>
              <a:t>We </a:t>
            </a:r>
            <a:r>
              <a:rPr lang="en-US" sz="3200" b="1" dirty="0">
                <a:solidFill>
                  <a:srgbClr val="FF0000"/>
                </a:solidFill>
                <a:latin typeface="Tahoma"/>
              </a:rPr>
              <a:t>have helped </a:t>
            </a:r>
            <a:r>
              <a:rPr lang="en-US" sz="3200" dirty="0">
                <a:solidFill>
                  <a:srgbClr val="0070C0"/>
                </a:solidFill>
                <a:latin typeface="Tahoma"/>
              </a:rPr>
              <a:t>elderly people </a:t>
            </a:r>
            <a:r>
              <a:rPr lang="en-US" sz="3200" dirty="0">
                <a:solidFill>
                  <a:prstClr val="black"/>
                </a:solidFill>
                <a:latin typeface="Tahoma"/>
              </a:rPr>
              <a:t>this month</a:t>
            </a:r>
            <a:r>
              <a:rPr lang="en-US" sz="3200" dirty="0">
                <a:solidFill>
                  <a:srgbClr val="0070C0"/>
                </a:solidFill>
                <a:latin typeface="Tahoma"/>
              </a:rPr>
              <a:t>.</a:t>
            </a: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ru-RU" sz="3200" dirty="0">
                <a:solidFill>
                  <a:srgbClr val="00B050"/>
                </a:solidFill>
                <a:latin typeface="Tahoma"/>
              </a:rPr>
              <a:t>Мы помогли пожилым людям в этом месяце.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5419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934717D-AA2F-498F-96F8-3AE601FDE3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32656"/>
            <a:ext cx="9036496" cy="5904656"/>
          </a:xfrm>
        </p:spPr>
        <p:txBody>
          <a:bodyPr>
            <a:normAutofit/>
          </a:bodyPr>
          <a:lstStyle/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</a:pPr>
            <a:r>
              <a:rPr lang="en-US" altLang="ru-RU" sz="3200" dirty="0">
                <a:solidFill>
                  <a:prstClr val="black"/>
                </a:solidFill>
                <a:latin typeface="Tahoma"/>
              </a:rPr>
              <a:t>III. </a:t>
            </a:r>
            <a:r>
              <a:rPr lang="ru-RU" altLang="ru-RU" sz="3200" dirty="0">
                <a:solidFill>
                  <a:prstClr val="black"/>
                </a:solidFill>
                <a:latin typeface="Tahoma"/>
              </a:rPr>
              <a:t>Когда мы говорим о действиях, которые начались в прошлом и продолжаются в настоящем.</a:t>
            </a: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</a:pPr>
            <a:r>
              <a:rPr lang="en-US" altLang="ru-RU" sz="3200" b="1" dirty="0">
                <a:solidFill>
                  <a:prstClr val="black"/>
                </a:solidFill>
                <a:latin typeface="Tahoma"/>
              </a:rPr>
              <a:t>Since </a:t>
            </a:r>
            <a:r>
              <a:rPr lang="ru-RU" altLang="ru-RU" sz="3200" dirty="0">
                <a:solidFill>
                  <a:prstClr val="black"/>
                </a:solidFill>
                <a:latin typeface="Tahoma"/>
              </a:rPr>
              <a:t>–</a:t>
            </a:r>
            <a:r>
              <a:rPr lang="en-US" altLang="ru-RU" sz="3200" dirty="0">
                <a:solidFill>
                  <a:prstClr val="black"/>
                </a:solidFill>
                <a:latin typeface="Tahoma"/>
              </a:rPr>
              <a:t> </a:t>
            </a:r>
            <a:r>
              <a:rPr lang="ru-RU" altLang="ru-RU" sz="3200" dirty="0">
                <a:solidFill>
                  <a:prstClr val="black"/>
                </a:solidFill>
                <a:latin typeface="Tahoma"/>
              </a:rPr>
              <a:t>с</a:t>
            </a: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</a:pPr>
            <a:r>
              <a:rPr lang="en-US" altLang="ru-RU" sz="3200" b="1" dirty="0">
                <a:solidFill>
                  <a:prstClr val="black"/>
                </a:solidFill>
                <a:latin typeface="Tahoma"/>
              </a:rPr>
              <a:t>For </a:t>
            </a:r>
            <a:r>
              <a:rPr lang="ru-RU" altLang="ru-RU" sz="3200" dirty="0">
                <a:solidFill>
                  <a:prstClr val="black"/>
                </a:solidFill>
                <a:latin typeface="Tahoma"/>
              </a:rPr>
              <a:t>–</a:t>
            </a:r>
            <a:r>
              <a:rPr lang="en-US" altLang="ru-RU" sz="3200" dirty="0">
                <a:solidFill>
                  <a:prstClr val="black"/>
                </a:solidFill>
                <a:latin typeface="Tahoma"/>
              </a:rPr>
              <a:t> </a:t>
            </a:r>
            <a:r>
              <a:rPr lang="ru-RU" altLang="ru-RU" sz="3200" dirty="0">
                <a:solidFill>
                  <a:prstClr val="black"/>
                </a:solidFill>
                <a:latin typeface="Tahoma"/>
              </a:rPr>
              <a:t>в течение</a:t>
            </a: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</a:pPr>
            <a:r>
              <a:rPr lang="en-US" altLang="ru-RU" sz="3200" dirty="0">
                <a:solidFill>
                  <a:srgbClr val="0070C0"/>
                </a:solidFill>
                <a:latin typeface="Tahoma"/>
              </a:rPr>
              <a:t>Helen </a:t>
            </a:r>
            <a:r>
              <a:rPr lang="en-US" altLang="ru-RU" sz="3200" b="1" dirty="0">
                <a:solidFill>
                  <a:srgbClr val="FF0000"/>
                </a:solidFill>
                <a:latin typeface="Tahoma"/>
              </a:rPr>
              <a:t>has played </a:t>
            </a:r>
            <a:r>
              <a:rPr lang="en-US" altLang="ru-RU" sz="3200" dirty="0">
                <a:solidFill>
                  <a:srgbClr val="0070C0"/>
                </a:solidFill>
                <a:latin typeface="Tahoma"/>
              </a:rPr>
              <a:t>the piano </a:t>
            </a:r>
            <a:r>
              <a:rPr lang="en-US" altLang="ru-RU" sz="3200" b="1" dirty="0">
                <a:solidFill>
                  <a:prstClr val="black"/>
                </a:solidFill>
                <a:latin typeface="Tahoma"/>
              </a:rPr>
              <a:t>since</a:t>
            </a:r>
            <a:r>
              <a:rPr lang="en-US" altLang="ru-RU" sz="3200" dirty="0">
                <a:solidFill>
                  <a:srgbClr val="0070C0"/>
                </a:solidFill>
                <a:latin typeface="Tahoma"/>
              </a:rPr>
              <a:t> she was 5. </a:t>
            </a: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</a:pPr>
            <a:r>
              <a:rPr lang="ru-RU" altLang="ru-RU" sz="3200" dirty="0">
                <a:solidFill>
                  <a:srgbClr val="00B050"/>
                </a:solidFill>
                <a:latin typeface="Tahoma"/>
              </a:rPr>
              <a:t>Хелен играет на пианино с 5 лет.</a:t>
            </a: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</a:pPr>
            <a:endParaRPr lang="ru-RU" altLang="ru-RU" sz="3200" dirty="0">
              <a:solidFill>
                <a:srgbClr val="00B050"/>
              </a:solidFill>
              <a:latin typeface="Tahoma"/>
            </a:endParaRP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</a:pPr>
            <a:r>
              <a:rPr lang="en-US" altLang="ru-RU" sz="3200" dirty="0">
                <a:solidFill>
                  <a:srgbClr val="0070C0"/>
                </a:solidFill>
                <a:latin typeface="Tahoma"/>
              </a:rPr>
              <a:t>We </a:t>
            </a:r>
            <a:r>
              <a:rPr lang="en-US" altLang="ru-RU" sz="3200" b="1" dirty="0">
                <a:solidFill>
                  <a:srgbClr val="FF0000"/>
                </a:solidFill>
                <a:latin typeface="Tahoma"/>
              </a:rPr>
              <a:t>have done </a:t>
            </a:r>
            <a:r>
              <a:rPr lang="en-US" altLang="ru-RU" sz="3200" dirty="0">
                <a:solidFill>
                  <a:srgbClr val="0070C0"/>
                </a:solidFill>
                <a:latin typeface="Tahoma"/>
              </a:rPr>
              <a:t>gymnastics </a:t>
            </a:r>
            <a:r>
              <a:rPr lang="en-US" altLang="ru-RU" sz="3200" b="1" dirty="0">
                <a:solidFill>
                  <a:prstClr val="black"/>
                </a:solidFill>
                <a:latin typeface="Tahoma"/>
              </a:rPr>
              <a:t>for</a:t>
            </a:r>
            <a:r>
              <a:rPr lang="en-US" altLang="ru-RU" sz="3200" dirty="0">
                <a:solidFill>
                  <a:srgbClr val="0070C0"/>
                </a:solidFill>
                <a:latin typeface="Tahoma"/>
              </a:rPr>
              <a:t> three years.</a:t>
            </a:r>
          </a:p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</a:pPr>
            <a:r>
              <a:rPr lang="ru-RU" altLang="ru-RU" sz="3200" dirty="0">
                <a:solidFill>
                  <a:srgbClr val="00B050"/>
                </a:solidFill>
                <a:latin typeface="Tahoma"/>
              </a:rPr>
              <a:t>Мы занимаемся гимнастикой в течение 3 лет.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3595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19C3C6E-5475-4E89-A039-E01AF6EEF5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260648"/>
            <a:ext cx="8229600" cy="6264696"/>
          </a:xfrm>
        </p:spPr>
        <p:txBody>
          <a:bodyPr/>
          <a:lstStyle/>
          <a:p>
            <a:pPr marL="342900" lvl="0" indent="-342900" algn="ctr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en-US" sz="3600" dirty="0">
                <a:solidFill>
                  <a:prstClr val="black"/>
                </a:solidFill>
                <a:latin typeface="Tahoma"/>
              </a:rPr>
              <a:t>IV. </a:t>
            </a:r>
            <a:r>
              <a:rPr lang="ru-RU" sz="3600" dirty="0">
                <a:solidFill>
                  <a:prstClr val="black"/>
                </a:solidFill>
                <a:latin typeface="Tahoma"/>
              </a:rPr>
              <a:t>Когда мы говорим о действиях, которые произошли только что, когда-либо, уже или не происходили никогда.</a:t>
            </a:r>
          </a:p>
          <a:p>
            <a:pPr marL="342900" lvl="0" indent="-342900" fontAlgn="base"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endParaRPr lang="ru-RU" sz="3600" dirty="0">
              <a:solidFill>
                <a:prstClr val="black"/>
              </a:solidFill>
              <a:latin typeface="Tahoma"/>
            </a:endParaRPr>
          </a:p>
          <a:p>
            <a:pPr marL="342900" lvl="0" indent="-342900" algn="ctr" fontAlgn="base">
              <a:lnSpc>
                <a:spcPct val="80000"/>
              </a:lnSpc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en-US" sz="3600" dirty="0">
                <a:solidFill>
                  <a:srgbClr val="0070C0"/>
                </a:solidFill>
                <a:latin typeface="Tahoma"/>
              </a:rPr>
              <a:t>I </a:t>
            </a:r>
            <a:r>
              <a:rPr lang="en-US" sz="3600" b="1" dirty="0">
                <a:solidFill>
                  <a:srgbClr val="FF0000"/>
                </a:solidFill>
                <a:latin typeface="Tahoma"/>
              </a:rPr>
              <a:t>have </a:t>
            </a:r>
            <a:r>
              <a:rPr lang="en-US" sz="3600" dirty="0">
                <a:solidFill>
                  <a:prstClr val="black"/>
                </a:solidFill>
                <a:latin typeface="Tahoma"/>
              </a:rPr>
              <a:t>already</a:t>
            </a:r>
            <a:r>
              <a:rPr lang="en-US" sz="3600" dirty="0">
                <a:solidFill>
                  <a:srgbClr val="0070C0"/>
                </a:solidFill>
                <a:latin typeface="Tahoma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Tahoma"/>
              </a:rPr>
              <a:t>watered </a:t>
            </a:r>
            <a:r>
              <a:rPr lang="en-US" sz="3600" dirty="0">
                <a:solidFill>
                  <a:srgbClr val="0070C0"/>
                </a:solidFill>
                <a:latin typeface="Tahoma"/>
              </a:rPr>
              <a:t>the flowers.</a:t>
            </a:r>
          </a:p>
          <a:p>
            <a:pPr marL="342900" lvl="0" indent="-342900" algn="ctr" fontAlgn="base">
              <a:lnSpc>
                <a:spcPct val="80000"/>
              </a:lnSpc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ru-RU" sz="3600" dirty="0">
                <a:solidFill>
                  <a:srgbClr val="00B050"/>
                </a:solidFill>
                <a:latin typeface="Tahoma"/>
              </a:rPr>
              <a:t>Я уже полил цветы.</a:t>
            </a:r>
          </a:p>
          <a:p>
            <a:pPr marL="342900" lvl="0" indent="-342900" algn="ctr" fontAlgn="base">
              <a:lnSpc>
                <a:spcPct val="80000"/>
              </a:lnSpc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en-US" sz="3600" dirty="0">
                <a:solidFill>
                  <a:srgbClr val="0070C0"/>
                </a:solidFill>
                <a:latin typeface="Tahoma"/>
              </a:rPr>
              <a:t>She </a:t>
            </a:r>
            <a:r>
              <a:rPr lang="en-US" sz="3600" b="1" dirty="0">
                <a:solidFill>
                  <a:srgbClr val="FF0000"/>
                </a:solidFill>
                <a:latin typeface="Tahoma"/>
              </a:rPr>
              <a:t>has</a:t>
            </a:r>
            <a:r>
              <a:rPr lang="en-US" sz="3600" b="1" dirty="0">
                <a:solidFill>
                  <a:srgbClr val="0070C0"/>
                </a:solidFill>
                <a:latin typeface="Tahoma"/>
              </a:rPr>
              <a:t> </a:t>
            </a:r>
            <a:r>
              <a:rPr lang="en-US" sz="3600" dirty="0">
                <a:solidFill>
                  <a:prstClr val="black"/>
                </a:solidFill>
                <a:latin typeface="Tahoma"/>
              </a:rPr>
              <a:t>just</a:t>
            </a:r>
            <a:r>
              <a:rPr lang="en-US" sz="3600" dirty="0">
                <a:solidFill>
                  <a:srgbClr val="0070C0"/>
                </a:solidFill>
                <a:latin typeface="Tahoma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Tahoma"/>
              </a:rPr>
              <a:t>washed</a:t>
            </a:r>
            <a:r>
              <a:rPr lang="en-US" sz="3600" dirty="0">
                <a:solidFill>
                  <a:srgbClr val="FF0000"/>
                </a:solidFill>
                <a:latin typeface="Tahoma"/>
              </a:rPr>
              <a:t> </a:t>
            </a:r>
            <a:r>
              <a:rPr lang="en-US" sz="3600" dirty="0">
                <a:solidFill>
                  <a:srgbClr val="0070C0"/>
                </a:solidFill>
                <a:latin typeface="Tahoma"/>
              </a:rPr>
              <a:t>the dishes.</a:t>
            </a:r>
          </a:p>
          <a:p>
            <a:pPr marL="342900" lvl="0" indent="-342900" algn="ctr" fontAlgn="base">
              <a:lnSpc>
                <a:spcPct val="80000"/>
              </a:lnSpc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ru-RU" sz="3600" dirty="0">
                <a:solidFill>
                  <a:srgbClr val="00B050"/>
                </a:solidFill>
                <a:latin typeface="Tahoma"/>
              </a:rPr>
              <a:t>Она только что помыла посуду.</a:t>
            </a:r>
          </a:p>
          <a:p>
            <a:pPr marL="342900" lvl="0" indent="-342900" algn="ctr" fontAlgn="base">
              <a:lnSpc>
                <a:spcPct val="80000"/>
              </a:lnSpc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en-US" sz="3600" dirty="0">
                <a:solidFill>
                  <a:srgbClr val="5581FD">
                    <a:lumMod val="75000"/>
                  </a:srgbClr>
                </a:solidFill>
                <a:latin typeface="Tahoma"/>
              </a:rPr>
              <a:t>We </a:t>
            </a:r>
            <a:r>
              <a:rPr lang="en-US" sz="3600" b="1" dirty="0">
                <a:solidFill>
                  <a:srgbClr val="FF0000"/>
                </a:solidFill>
                <a:latin typeface="Tahoma"/>
              </a:rPr>
              <a:t>haven’t cleaned </a:t>
            </a:r>
            <a:r>
              <a:rPr lang="en-US" sz="3600" dirty="0">
                <a:solidFill>
                  <a:srgbClr val="5581FD">
                    <a:lumMod val="75000"/>
                  </a:srgbClr>
                </a:solidFill>
                <a:latin typeface="Tahoma"/>
              </a:rPr>
              <a:t>the house yet.</a:t>
            </a:r>
            <a:r>
              <a:rPr lang="en-US" sz="3600" dirty="0">
                <a:solidFill>
                  <a:srgbClr val="00B050"/>
                </a:solidFill>
                <a:latin typeface="Tahoma"/>
              </a:rPr>
              <a:t> </a:t>
            </a:r>
          </a:p>
          <a:p>
            <a:pPr marL="342900" lvl="0" indent="-342900" algn="ctr" fontAlgn="base">
              <a:lnSpc>
                <a:spcPct val="80000"/>
              </a:lnSpc>
              <a:spcAft>
                <a:spcPct val="0"/>
              </a:spcAft>
              <a:buClr>
                <a:srgbClr val="FE8C2E"/>
              </a:buClr>
              <a:buSzPct val="85000"/>
              <a:buNone/>
              <a:defRPr/>
            </a:pPr>
            <a:r>
              <a:rPr lang="ru-RU" sz="3600" dirty="0">
                <a:solidFill>
                  <a:srgbClr val="00B050"/>
                </a:solidFill>
                <a:latin typeface="Tahoma"/>
              </a:rPr>
              <a:t>Я еще не убрал дом.</a:t>
            </a:r>
            <a:endParaRPr lang="en-US" sz="3600" dirty="0">
              <a:solidFill>
                <a:srgbClr val="00B050"/>
              </a:solidFill>
              <a:latin typeface="Tahoma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472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63" y="214313"/>
            <a:ext cx="6357937" cy="85725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_FuturaRound" pitchFamily="34" charset="-52"/>
              </a:rPr>
              <a:t>THE  PRESENT  PERFECT  TENSE</a:t>
            </a:r>
            <a:endParaRPr lang="ru-RU" sz="32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FuturaRound" pitchFamily="34" charset="-52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268760"/>
            <a:ext cx="1420813" cy="3312368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</a:p>
          <a:p>
            <a:pPr>
              <a:defRPr/>
            </a:pP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</a:p>
          <a:p>
            <a:pPr>
              <a:defRPr/>
            </a:pP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</a:t>
            </a:r>
          </a:p>
          <a:p>
            <a:pPr>
              <a:defRPr/>
            </a:pP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They</a:t>
            </a:r>
          </a:p>
          <a:p>
            <a:pPr>
              <a:defRPr/>
            </a:pPr>
            <a:endParaRPr lang="ru-RU" sz="3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</a:t>
            </a:r>
          </a:p>
          <a:p>
            <a:pPr>
              <a:defRPr/>
            </a:pP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She</a:t>
            </a:r>
          </a:p>
          <a:p>
            <a:pPr>
              <a:defRPr/>
            </a:pP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</a:t>
            </a: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3635896" y="1628800"/>
            <a:ext cx="2440862" cy="2721484"/>
          </a:xfrm>
          <a:prstGeom prst="verticalScroll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      today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      just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8-конечная звезда 4"/>
          <p:cNvSpPr/>
          <p:nvPr/>
        </p:nvSpPr>
        <p:spPr>
          <a:xfrm>
            <a:off x="1331640" y="1412776"/>
            <a:ext cx="2160240" cy="1584176"/>
          </a:xfrm>
          <a:prstGeom prst="star8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GCooperCyr" pitchFamily="34" charset="0"/>
                <a:ea typeface="+mn-ea"/>
                <a:cs typeface="+mn-cs"/>
              </a:rPr>
              <a:t>have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GCooperCyr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5929322" y="2357430"/>
            <a:ext cx="1643074" cy="984698"/>
          </a:xfrm>
          <a:prstGeom prst="homePlate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GCooperCyr" pitchFamily="34" charset="0"/>
                <a:ea typeface="+mn-ea"/>
                <a:cs typeface="+mn-cs"/>
              </a:rPr>
              <a:t>V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GCooperCyr" pitchFamily="34" charset="0"/>
                <a:ea typeface="+mn-ea"/>
                <a:cs typeface="+mn-cs"/>
              </a:rPr>
              <a:t>3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Овальная выноска 7"/>
          <p:cNvSpPr/>
          <p:nvPr/>
        </p:nvSpPr>
        <p:spPr>
          <a:xfrm>
            <a:off x="6929454" y="1142984"/>
            <a:ext cx="1843094" cy="928694"/>
          </a:xfrm>
          <a:prstGeom prst="wedgeEllipseCallou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GCooperCyr" pitchFamily="34" charset="0"/>
                <a:ea typeface="+mn-ea"/>
                <a:cs typeface="+mn-cs"/>
              </a:rPr>
              <a:t>-ed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Волна 8"/>
          <p:cNvSpPr/>
          <p:nvPr/>
        </p:nvSpPr>
        <p:spPr>
          <a:xfrm>
            <a:off x="1285852" y="4429132"/>
            <a:ext cx="5572164" cy="1843094"/>
          </a:xfrm>
          <a:prstGeom prst="wave">
            <a:avLst>
              <a:gd name="adj1" fmla="val 12500"/>
              <a:gd name="adj2" fmla="val -1096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have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today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clean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room.                  She has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wash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ed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dishes this week.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8-конечная звезда 9"/>
          <p:cNvSpPr/>
          <p:nvPr/>
        </p:nvSpPr>
        <p:spPr>
          <a:xfrm>
            <a:off x="1403648" y="3068960"/>
            <a:ext cx="1859668" cy="1211596"/>
          </a:xfrm>
          <a:prstGeom prst="star8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GCooperCyr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GCooperCyr" pitchFamily="34" charset="0"/>
                <a:ea typeface="+mn-ea"/>
                <a:cs typeface="+mn-cs"/>
              </a:rPr>
              <a:t>has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Вертикальный свиток 10"/>
          <p:cNvSpPr/>
          <p:nvPr/>
        </p:nvSpPr>
        <p:spPr>
          <a:xfrm>
            <a:off x="7143570" y="2420888"/>
            <a:ext cx="2000430" cy="1952600"/>
          </a:xfrm>
          <a:prstGeom prst="verticalScroll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this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this month</a:t>
            </a:r>
          </a:p>
        </p:txBody>
      </p:sp>
    </p:spTree>
  </p:cSld>
  <p:clrMapOvr>
    <a:masterClrMapping/>
  </p:clrMapOvr>
  <p:transition spd="slow">
    <p:strips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700"/>
                            </p:stCondLst>
                            <p:childTnLst>
                              <p:par>
                                <p:cTn id="43" presetID="10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 override="childStyle"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700"/>
                            </p:stCondLst>
                            <p:childTnLst>
                              <p:par>
                                <p:cTn id="4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820"/>
                            </p:stCondLst>
                            <p:childTnLst>
                              <p:par>
                                <p:cTn id="5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320"/>
                            </p:stCondLst>
                            <p:childTnLst>
                              <p:par>
                                <p:cTn id="57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820"/>
                            </p:stCondLst>
                            <p:childTnLst>
                              <p:par>
                                <p:cTn id="6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9" grpId="0" animBg="1"/>
      <p:bldP spid="10" grpId="0" animBg="1"/>
      <p:bldP spid="10" grpId="1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ru-RU" dirty="0"/>
              <a:t>Выбери помощник</a:t>
            </a:r>
            <a:r>
              <a:rPr lang="en-US" dirty="0"/>
              <a:t>  </a:t>
            </a:r>
            <a:r>
              <a:rPr lang="en-US" b="1" dirty="0">
                <a:solidFill>
                  <a:srgbClr val="FF0000"/>
                </a:solidFill>
              </a:rPr>
              <a:t>have</a:t>
            </a:r>
            <a:r>
              <a:rPr lang="en-US" dirty="0"/>
              <a:t> </a:t>
            </a:r>
            <a:r>
              <a:rPr lang="ru-RU" dirty="0"/>
              <a:t>или </a:t>
            </a:r>
            <a:r>
              <a:rPr lang="en-US" b="1" dirty="0">
                <a:solidFill>
                  <a:srgbClr val="FF0000"/>
                </a:solidFill>
              </a:rPr>
              <a:t>has</a:t>
            </a:r>
            <a:r>
              <a:rPr lang="ru-RU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676456" cy="587727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200" dirty="0"/>
              <a:t> </a:t>
            </a:r>
            <a:r>
              <a:rPr lang="en-US" sz="3200" dirty="0"/>
              <a:t>You </a:t>
            </a:r>
            <a:r>
              <a:rPr lang="en-US" sz="3200" b="1" i="1" dirty="0">
                <a:solidFill>
                  <a:srgbClr val="FF0000"/>
                </a:solidFill>
              </a:rPr>
              <a:t>have</a:t>
            </a:r>
            <a:r>
              <a:rPr lang="en-US" sz="3200" dirty="0"/>
              <a:t>  already </a:t>
            </a:r>
            <a:r>
              <a:rPr lang="en-US" sz="3200" dirty="0">
                <a:solidFill>
                  <a:srgbClr val="FF0000"/>
                </a:solidFill>
              </a:rPr>
              <a:t>helped </a:t>
            </a:r>
            <a:r>
              <a:rPr lang="en-US" sz="3200" dirty="0"/>
              <a:t>your mother.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/>
              <a:t>I  </a:t>
            </a:r>
            <a:r>
              <a:rPr lang="en-US" sz="3200" b="1" i="1" dirty="0">
                <a:solidFill>
                  <a:srgbClr val="FF0000"/>
                </a:solidFill>
              </a:rPr>
              <a:t>have </a:t>
            </a:r>
            <a:r>
              <a:rPr lang="en-US" sz="3200" dirty="0"/>
              <a:t>   already  </a:t>
            </a:r>
            <a:r>
              <a:rPr lang="en-US" sz="3200" dirty="0">
                <a:solidFill>
                  <a:srgbClr val="FF0000"/>
                </a:solidFill>
              </a:rPr>
              <a:t>did </a:t>
            </a:r>
            <a:r>
              <a:rPr lang="en-US" sz="3200" dirty="0"/>
              <a:t>the shopping.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/>
              <a:t>My mother </a:t>
            </a:r>
            <a:r>
              <a:rPr lang="en-US" sz="3200" b="1" i="1" dirty="0">
                <a:solidFill>
                  <a:srgbClr val="FF0000"/>
                </a:solidFill>
              </a:rPr>
              <a:t> has    </a:t>
            </a:r>
            <a:r>
              <a:rPr lang="en-US" sz="3200" dirty="0"/>
              <a:t>already  </a:t>
            </a:r>
            <a:r>
              <a:rPr lang="en-US" sz="3200" dirty="0">
                <a:solidFill>
                  <a:srgbClr val="FF0000"/>
                </a:solidFill>
              </a:rPr>
              <a:t>made  </a:t>
            </a:r>
            <a:r>
              <a:rPr lang="en-US" sz="3200" dirty="0"/>
              <a:t>a pudding.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/>
              <a:t>My father    </a:t>
            </a:r>
            <a:r>
              <a:rPr lang="en-US" sz="3200" b="1" i="1" dirty="0">
                <a:solidFill>
                  <a:srgbClr val="FF0000"/>
                </a:solidFill>
              </a:rPr>
              <a:t>has</a:t>
            </a:r>
            <a:r>
              <a:rPr lang="en-US" sz="3200" dirty="0"/>
              <a:t>  already  </a:t>
            </a:r>
            <a:r>
              <a:rPr lang="en-US" sz="3200" dirty="0">
                <a:solidFill>
                  <a:srgbClr val="FF0000"/>
                </a:solidFill>
              </a:rPr>
              <a:t>repainted </a:t>
            </a:r>
            <a:r>
              <a:rPr lang="en-US" sz="3200" dirty="0"/>
              <a:t>the cupboard.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/>
              <a:t>My parents</a:t>
            </a:r>
            <a:r>
              <a:rPr lang="en-US" sz="3200" b="1" i="1" dirty="0">
                <a:solidFill>
                  <a:srgbClr val="FF0000"/>
                </a:solidFill>
              </a:rPr>
              <a:t>  have  </a:t>
            </a:r>
            <a:r>
              <a:rPr lang="en-US" sz="3200" dirty="0"/>
              <a:t>already </a:t>
            </a:r>
            <a:r>
              <a:rPr lang="en-US" sz="3200" dirty="0">
                <a:solidFill>
                  <a:srgbClr val="FF0000"/>
                </a:solidFill>
              </a:rPr>
              <a:t>cleaned </a:t>
            </a:r>
            <a:r>
              <a:rPr lang="en-US" sz="3200" dirty="0"/>
              <a:t>the carpet.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/>
              <a:t>The friends</a:t>
            </a:r>
            <a:r>
              <a:rPr lang="en-US" sz="3200" b="1" i="1" dirty="0">
                <a:solidFill>
                  <a:srgbClr val="FF0000"/>
                </a:solidFill>
              </a:rPr>
              <a:t>  have  </a:t>
            </a:r>
            <a:r>
              <a:rPr lang="en-US" sz="3200" dirty="0"/>
              <a:t>already </a:t>
            </a:r>
            <a:r>
              <a:rPr lang="en-US" sz="3200" dirty="0">
                <a:solidFill>
                  <a:srgbClr val="FF0000"/>
                </a:solidFill>
              </a:rPr>
              <a:t>helped </a:t>
            </a:r>
            <a:r>
              <a:rPr lang="en-US" sz="3200" dirty="0"/>
              <a:t>elderly people.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/>
              <a:t>We  </a:t>
            </a:r>
            <a:r>
              <a:rPr lang="en-US" sz="3200" b="1" i="1" dirty="0">
                <a:solidFill>
                  <a:srgbClr val="FF0000"/>
                </a:solidFill>
              </a:rPr>
              <a:t>have </a:t>
            </a:r>
            <a:r>
              <a:rPr lang="en-US" sz="3200" dirty="0"/>
              <a:t> already   </a:t>
            </a:r>
            <a:r>
              <a:rPr lang="en-US" sz="3200" dirty="0">
                <a:solidFill>
                  <a:srgbClr val="FF0000"/>
                </a:solidFill>
              </a:rPr>
              <a:t>raked</a:t>
            </a:r>
            <a:r>
              <a:rPr lang="en-US" sz="3200" dirty="0"/>
              <a:t> leaves.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/>
              <a:t>They    </a:t>
            </a:r>
            <a:r>
              <a:rPr lang="en-US" sz="3200" b="1" i="1" dirty="0">
                <a:solidFill>
                  <a:srgbClr val="FF0000"/>
                </a:solidFill>
              </a:rPr>
              <a:t>have </a:t>
            </a:r>
            <a:r>
              <a:rPr lang="en-US" sz="3200" dirty="0"/>
              <a:t> already </a:t>
            </a:r>
            <a:r>
              <a:rPr lang="en-US" sz="3200" dirty="0">
                <a:solidFill>
                  <a:srgbClr val="FF0000"/>
                </a:solidFill>
              </a:rPr>
              <a:t>washed </a:t>
            </a:r>
            <a:r>
              <a:rPr lang="en-US" sz="3200" dirty="0"/>
              <a:t>the dishes.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91680" y="1052736"/>
            <a:ext cx="108012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1631761"/>
            <a:ext cx="118813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915816" y="2204864"/>
            <a:ext cx="100811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771800" y="2852936"/>
            <a:ext cx="100811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3861048"/>
            <a:ext cx="115212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915816" y="4509120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547664" y="5517232"/>
            <a:ext cx="108012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011725" y="6096441"/>
            <a:ext cx="120613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344295"/>
              </p:ext>
            </p:extLst>
          </p:nvPr>
        </p:nvGraphicFramePr>
        <p:xfrm>
          <a:off x="0" y="908050"/>
          <a:ext cx="9144000" cy="6077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Правильные глаголы ( + </a:t>
                      </a:r>
                      <a:r>
                        <a:rPr lang="en-US" dirty="0" err="1"/>
                        <a:t>ed</a:t>
                      </a:r>
                      <a:r>
                        <a:rPr lang="en-US" dirty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Неправильные глаголы ( 3 форма в таблице)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en-US" sz="2000" spc="0" dirty="0"/>
                        <a:t>fish  (</a:t>
                      </a:r>
                      <a:r>
                        <a:rPr lang="ru-RU" sz="2000" spc="0" dirty="0"/>
                        <a:t>ловить</a:t>
                      </a:r>
                      <a:r>
                        <a:rPr lang="ru-RU" sz="2000" spc="0" baseline="0" dirty="0"/>
                        <a:t> рыбу) </a:t>
                      </a:r>
                      <a:r>
                        <a:rPr lang="en-US" sz="2000" spc="0" dirty="0"/>
                        <a:t>– fished</a:t>
                      </a:r>
                      <a:endParaRPr lang="ru-RU" sz="2000" spc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be </a:t>
                      </a:r>
                      <a:r>
                        <a:rPr lang="ru-RU" dirty="0"/>
                        <a:t> (быть) </a:t>
                      </a:r>
                      <a:r>
                        <a:rPr lang="en-US" dirty="0"/>
                        <a:t>– was / were – been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en-US" sz="2000" spc="0" dirty="0"/>
                        <a:t>clean </a:t>
                      </a:r>
                      <a:r>
                        <a:rPr lang="ru-RU" sz="2000" spc="0" dirty="0"/>
                        <a:t>(чистить) </a:t>
                      </a:r>
                      <a:r>
                        <a:rPr lang="en-US" sz="2000" spc="0" dirty="0"/>
                        <a:t>– cleaned</a:t>
                      </a:r>
                      <a:endParaRPr lang="ru-RU" sz="2000" spc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buy</a:t>
                      </a:r>
                      <a:r>
                        <a:rPr lang="ru-RU" dirty="0"/>
                        <a:t> (купить)</a:t>
                      </a:r>
                      <a:r>
                        <a:rPr lang="en-US" dirty="0"/>
                        <a:t> – bought – bought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en-US" sz="2000" spc="0" dirty="0"/>
                        <a:t>look (</a:t>
                      </a:r>
                      <a:r>
                        <a:rPr lang="ru-RU" sz="2000" spc="0" dirty="0"/>
                        <a:t>смотреть)</a:t>
                      </a:r>
                      <a:r>
                        <a:rPr lang="en-US" sz="2000" spc="0" dirty="0"/>
                        <a:t> – looked</a:t>
                      </a:r>
                      <a:endParaRPr lang="ru-RU" sz="2000" spc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bring </a:t>
                      </a:r>
                      <a:r>
                        <a:rPr lang="ru-RU" dirty="0"/>
                        <a:t>(приносить) </a:t>
                      </a:r>
                      <a:r>
                        <a:rPr lang="en-US" dirty="0"/>
                        <a:t>– brought – brought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en-US" sz="2000" spc="0" dirty="0"/>
                        <a:t>skate </a:t>
                      </a:r>
                      <a:r>
                        <a:rPr lang="ru-RU" sz="2000" spc="0" dirty="0"/>
                        <a:t>(кататься на коньках) </a:t>
                      </a:r>
                      <a:r>
                        <a:rPr lang="en-US" sz="2000" spc="0" dirty="0"/>
                        <a:t>– skated</a:t>
                      </a:r>
                      <a:endParaRPr lang="ru-RU" sz="2000" spc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eat </a:t>
                      </a:r>
                      <a:r>
                        <a:rPr lang="ru-RU" dirty="0"/>
                        <a:t> (кушать) </a:t>
                      </a:r>
                      <a:r>
                        <a:rPr lang="en-US" dirty="0"/>
                        <a:t>– ate – eaten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en-US" sz="2000" spc="0" dirty="0"/>
                        <a:t>watch</a:t>
                      </a:r>
                      <a:r>
                        <a:rPr lang="ru-RU" sz="2000" spc="0" dirty="0"/>
                        <a:t> (смотреть)</a:t>
                      </a:r>
                      <a:r>
                        <a:rPr lang="en-US" sz="2000" spc="0" dirty="0"/>
                        <a:t> – watched</a:t>
                      </a:r>
                      <a:endParaRPr lang="ru-RU" sz="2000" spc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go </a:t>
                      </a:r>
                      <a:r>
                        <a:rPr lang="ru-RU" dirty="0"/>
                        <a:t> (идти, ходить) </a:t>
                      </a:r>
                      <a:r>
                        <a:rPr lang="en-US" dirty="0"/>
                        <a:t>– went – gone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en-US" sz="2000" spc="0" dirty="0"/>
                        <a:t>travel </a:t>
                      </a:r>
                      <a:r>
                        <a:rPr lang="ru-RU" sz="2000" spc="0" dirty="0"/>
                        <a:t>(путешествовать) </a:t>
                      </a:r>
                      <a:r>
                        <a:rPr lang="en-US" sz="2000" spc="0" dirty="0"/>
                        <a:t>– travelled</a:t>
                      </a:r>
                      <a:endParaRPr lang="ru-RU" sz="2000" spc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ride </a:t>
                      </a:r>
                      <a:r>
                        <a:rPr lang="ru-RU" dirty="0"/>
                        <a:t> (кататься) </a:t>
                      </a:r>
                      <a:r>
                        <a:rPr lang="en-US" dirty="0"/>
                        <a:t>– rode – ridden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en-US" sz="2000" spc="0" dirty="0"/>
                        <a:t>want</a:t>
                      </a:r>
                      <a:r>
                        <a:rPr lang="ru-RU" sz="2000" spc="0" dirty="0"/>
                        <a:t> (хотеть)</a:t>
                      </a:r>
                      <a:r>
                        <a:rPr lang="en-US" sz="2000" spc="0" dirty="0"/>
                        <a:t> – wanted</a:t>
                      </a:r>
                      <a:endParaRPr lang="ru-RU" sz="2000" spc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swim </a:t>
                      </a:r>
                      <a:r>
                        <a:rPr lang="ru-RU" dirty="0"/>
                        <a:t>(плавать) </a:t>
                      </a:r>
                      <a:r>
                        <a:rPr lang="en-US" dirty="0"/>
                        <a:t>– swam – swum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en-US" sz="2000" spc="0" dirty="0"/>
                        <a:t>like </a:t>
                      </a:r>
                      <a:r>
                        <a:rPr lang="ru-RU" sz="2000" spc="0" dirty="0"/>
                        <a:t>(нравиться) </a:t>
                      </a:r>
                      <a:r>
                        <a:rPr lang="en-US" sz="2000" spc="0" dirty="0"/>
                        <a:t>– liked</a:t>
                      </a:r>
                      <a:endParaRPr lang="ru-RU" sz="2000" spc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write </a:t>
                      </a:r>
                      <a:r>
                        <a:rPr lang="ru-RU" dirty="0"/>
                        <a:t> (писать) </a:t>
                      </a:r>
                      <a:r>
                        <a:rPr lang="en-US" dirty="0"/>
                        <a:t>– wrote – written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en-US" sz="2000" spc="0" dirty="0"/>
                        <a:t>visit </a:t>
                      </a:r>
                      <a:r>
                        <a:rPr lang="ru-RU" sz="2000" spc="0" dirty="0"/>
                        <a:t>(посещать, навещать) </a:t>
                      </a:r>
                      <a:r>
                        <a:rPr lang="en-US" sz="2000" spc="0" dirty="0"/>
                        <a:t>– visited</a:t>
                      </a:r>
                      <a:endParaRPr lang="ru-RU" sz="2000" spc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read </a:t>
                      </a:r>
                      <a:r>
                        <a:rPr lang="ru-RU" dirty="0"/>
                        <a:t> (читать)</a:t>
                      </a:r>
                      <a:r>
                        <a:rPr lang="en-US" dirty="0"/>
                        <a:t> [ </a:t>
                      </a:r>
                      <a:r>
                        <a:rPr lang="en-US" dirty="0" err="1"/>
                        <a:t>ri:d</a:t>
                      </a:r>
                      <a:r>
                        <a:rPr lang="en-US" dirty="0"/>
                        <a:t>]</a:t>
                      </a:r>
                      <a:r>
                        <a:rPr lang="en-US" baseline="0" dirty="0"/>
                        <a:t> </a:t>
                      </a:r>
                      <a:r>
                        <a:rPr lang="en-US" dirty="0"/>
                        <a:t>– read [red] – read [red]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en-US" sz="2000" spc="0" dirty="0"/>
                        <a:t>stay </a:t>
                      </a:r>
                      <a:r>
                        <a:rPr lang="ru-RU" sz="2000" spc="0" dirty="0"/>
                        <a:t>(оставаться) </a:t>
                      </a:r>
                      <a:r>
                        <a:rPr lang="en-US" sz="2000" spc="0" dirty="0"/>
                        <a:t>– stayed</a:t>
                      </a:r>
                      <a:endParaRPr lang="ru-RU" sz="2000" spc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 </a:t>
                      </a:r>
                      <a:r>
                        <a:rPr lang="ru-RU" dirty="0"/>
                        <a:t>(делать) </a:t>
                      </a:r>
                      <a:r>
                        <a:rPr lang="en-US" dirty="0"/>
                        <a:t>– did</a:t>
                      </a:r>
                      <a:r>
                        <a:rPr lang="en-US" baseline="0" dirty="0"/>
                        <a:t> – done [</a:t>
                      </a:r>
                      <a:r>
                        <a:rPr lang="en-US" baseline="0" dirty="0" err="1"/>
                        <a:t>d^n</a:t>
                      </a:r>
                      <a:r>
                        <a:rPr lang="en-US" baseline="0" dirty="0"/>
                        <a:t>]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8750">
                <a:tc>
                  <a:txBody>
                    <a:bodyPr/>
                    <a:lstStyle/>
                    <a:p>
                      <a:pPr lvl="0"/>
                      <a:r>
                        <a:rPr lang="en-US" sz="2000" spc="0" dirty="0"/>
                        <a:t>climb </a:t>
                      </a:r>
                      <a:r>
                        <a:rPr lang="ru-RU" sz="2000" spc="0" dirty="0"/>
                        <a:t>(взбираться) </a:t>
                      </a:r>
                      <a:r>
                        <a:rPr lang="en-US" sz="2000" spc="0" dirty="0"/>
                        <a:t>– climbed</a:t>
                      </a:r>
                      <a:endParaRPr lang="ru-RU" sz="2000" spc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give</a:t>
                      </a:r>
                      <a:r>
                        <a:rPr lang="ru-RU" dirty="0"/>
                        <a:t> (давать)</a:t>
                      </a:r>
                      <a:r>
                        <a:rPr lang="en-US" dirty="0"/>
                        <a:t> – gave  - given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en-US" sz="2000" spc="0" dirty="0"/>
                        <a:t>g</a:t>
                      </a:r>
                      <a:r>
                        <a:rPr lang="en-US" sz="2000" spc="0"/>
                        <a:t>ather</a:t>
                      </a:r>
                      <a:r>
                        <a:rPr lang="ru-RU" sz="2000" spc="0" dirty="0"/>
                        <a:t> (собирать)</a:t>
                      </a:r>
                      <a:r>
                        <a:rPr lang="en-US" sz="2000" spc="0" dirty="0"/>
                        <a:t> – gathered</a:t>
                      </a:r>
                      <a:endParaRPr lang="ru-RU" sz="2000" spc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feed </a:t>
                      </a:r>
                      <a:r>
                        <a:rPr lang="en-US" baseline="0" dirty="0"/>
                        <a:t> </a:t>
                      </a:r>
                      <a:r>
                        <a:rPr lang="ru-RU" baseline="0" dirty="0"/>
                        <a:t>(кормить) </a:t>
                      </a:r>
                      <a:r>
                        <a:rPr lang="en-US" baseline="0" dirty="0"/>
                        <a:t>- fed – fed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en-US" sz="2000" spc="0" dirty="0"/>
                        <a:t>listen </a:t>
                      </a:r>
                      <a:r>
                        <a:rPr lang="ru-RU" sz="2000" spc="0" dirty="0"/>
                        <a:t>(слушать) </a:t>
                      </a:r>
                      <a:r>
                        <a:rPr lang="en-US" sz="2000" spc="0" dirty="0"/>
                        <a:t>– listened</a:t>
                      </a:r>
                      <a:endParaRPr lang="ru-RU" sz="2000" spc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catch </a:t>
                      </a:r>
                      <a:r>
                        <a:rPr lang="ru-RU" dirty="0"/>
                        <a:t>(ловить) </a:t>
                      </a:r>
                      <a:r>
                        <a:rPr lang="en-US" dirty="0"/>
                        <a:t>– caught – caught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ru-RU" dirty="0"/>
              <a:t>Запомни эти глаголы!</a:t>
            </a:r>
          </a:p>
        </p:txBody>
      </p:sp>
    </p:spTree>
    <p:extLst>
      <p:ext uri="{BB962C8B-B14F-4D97-AF65-F5344CB8AC3E}">
        <p14:creationId xmlns:p14="http://schemas.microsoft.com/office/powerpoint/2010/main" val="5768483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dirty="0"/>
              <a:t>Запомни эти глаголы!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6799824"/>
              </p:ext>
            </p:extLst>
          </p:nvPr>
        </p:nvGraphicFramePr>
        <p:xfrm>
          <a:off x="0" y="908050"/>
          <a:ext cx="9036050" cy="546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1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18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Правильные глаголы </a:t>
                      </a:r>
                      <a:r>
                        <a:rPr lang="ru-RU" baseline="0" dirty="0"/>
                        <a:t> (+</a:t>
                      </a:r>
                      <a:r>
                        <a:rPr lang="en-US" baseline="0" dirty="0" err="1"/>
                        <a:t>ed</a:t>
                      </a:r>
                      <a:r>
                        <a:rPr lang="en-US" baseline="0" dirty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Неправильные глаголы (3 форма в таблице)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play </a:t>
                      </a:r>
                      <a:r>
                        <a:rPr lang="ru-RU" dirty="0"/>
                        <a:t>(играть)</a:t>
                      </a:r>
                      <a:r>
                        <a:rPr lang="ru-RU" baseline="0" dirty="0"/>
                        <a:t> </a:t>
                      </a:r>
                      <a:r>
                        <a:rPr lang="en-US" dirty="0"/>
                        <a:t>-</a:t>
                      </a:r>
                      <a:r>
                        <a:rPr lang="ru-RU" dirty="0"/>
                        <a:t> </a:t>
                      </a:r>
                      <a:r>
                        <a:rPr lang="en-US" dirty="0"/>
                        <a:t>played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have </a:t>
                      </a:r>
                      <a:r>
                        <a:rPr lang="ru-RU" dirty="0"/>
                        <a:t>(иметь) </a:t>
                      </a:r>
                      <a:r>
                        <a:rPr lang="en-US" dirty="0"/>
                        <a:t>– had – had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walk </a:t>
                      </a:r>
                      <a:r>
                        <a:rPr lang="ru-RU" dirty="0"/>
                        <a:t>(гулять) </a:t>
                      </a:r>
                      <a:r>
                        <a:rPr lang="en-US" dirty="0"/>
                        <a:t>– walked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know </a:t>
                      </a:r>
                      <a:r>
                        <a:rPr lang="ru-RU" dirty="0"/>
                        <a:t>(знать) </a:t>
                      </a:r>
                      <a:r>
                        <a:rPr lang="en-US" dirty="0"/>
                        <a:t>– knew – known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wash </a:t>
                      </a:r>
                      <a:r>
                        <a:rPr lang="ru-RU" dirty="0"/>
                        <a:t> (мыть) </a:t>
                      </a:r>
                      <a:r>
                        <a:rPr lang="en-US" dirty="0"/>
                        <a:t>– washed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come </a:t>
                      </a:r>
                      <a:r>
                        <a:rPr lang="ru-RU" dirty="0"/>
                        <a:t>(приходить) </a:t>
                      </a:r>
                      <a:r>
                        <a:rPr lang="en-US" dirty="0"/>
                        <a:t>– came – come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dance </a:t>
                      </a:r>
                      <a:r>
                        <a:rPr lang="ru-RU" dirty="0"/>
                        <a:t>(танцевать) </a:t>
                      </a:r>
                      <a:r>
                        <a:rPr lang="en-US" dirty="0"/>
                        <a:t>– danced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think</a:t>
                      </a:r>
                      <a:r>
                        <a:rPr lang="ru-RU" dirty="0"/>
                        <a:t> (думать) </a:t>
                      </a:r>
                      <a:r>
                        <a:rPr lang="en-US" dirty="0"/>
                        <a:t> – thought</a:t>
                      </a:r>
                      <a:r>
                        <a:rPr lang="en-US" baseline="0" dirty="0"/>
                        <a:t> – thought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work </a:t>
                      </a:r>
                      <a:r>
                        <a:rPr lang="ru-RU" dirty="0"/>
                        <a:t>(работать)</a:t>
                      </a:r>
                      <a:r>
                        <a:rPr lang="ru-RU" baseline="0" dirty="0"/>
                        <a:t> </a:t>
                      </a:r>
                      <a:r>
                        <a:rPr lang="en-US" dirty="0"/>
                        <a:t>– worked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sleep </a:t>
                      </a:r>
                      <a:r>
                        <a:rPr lang="ru-RU" dirty="0"/>
                        <a:t>(спать) </a:t>
                      </a:r>
                      <a:r>
                        <a:rPr lang="en-US" dirty="0"/>
                        <a:t>– slept – slept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ask </a:t>
                      </a:r>
                      <a:r>
                        <a:rPr lang="ru-RU" dirty="0"/>
                        <a:t>(спрашивать) </a:t>
                      </a:r>
                      <a:r>
                        <a:rPr lang="en-US" dirty="0"/>
                        <a:t>– asked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put </a:t>
                      </a:r>
                      <a:r>
                        <a:rPr lang="ru-RU" dirty="0"/>
                        <a:t>(класть) </a:t>
                      </a:r>
                      <a:r>
                        <a:rPr lang="en-US" dirty="0"/>
                        <a:t>– put – put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talk</a:t>
                      </a:r>
                      <a:r>
                        <a:rPr lang="ru-RU" dirty="0"/>
                        <a:t> (говорить) </a:t>
                      </a:r>
                      <a:r>
                        <a:rPr lang="en-US" dirty="0"/>
                        <a:t> – talked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forget </a:t>
                      </a:r>
                      <a:r>
                        <a:rPr lang="ru-RU" dirty="0"/>
                        <a:t>(забывать) </a:t>
                      </a:r>
                      <a:r>
                        <a:rPr lang="en-US" dirty="0"/>
                        <a:t>– forgot</a:t>
                      </a:r>
                      <a:r>
                        <a:rPr lang="en-US" baseline="0" dirty="0"/>
                        <a:t> – forgotten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paint </a:t>
                      </a:r>
                      <a:r>
                        <a:rPr lang="ru-RU" dirty="0"/>
                        <a:t>(рисовать) </a:t>
                      </a:r>
                      <a:r>
                        <a:rPr lang="en-US" dirty="0"/>
                        <a:t>– painted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break </a:t>
                      </a:r>
                      <a:r>
                        <a:rPr lang="ru-RU" dirty="0"/>
                        <a:t>(ломать) </a:t>
                      </a:r>
                      <a:r>
                        <a:rPr lang="en-US" dirty="0"/>
                        <a:t>-  broke – broken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change</a:t>
                      </a:r>
                      <a:r>
                        <a:rPr lang="ru-RU" dirty="0"/>
                        <a:t> (менять) </a:t>
                      </a:r>
                      <a:r>
                        <a:rPr lang="en-US" dirty="0"/>
                        <a:t> – changed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take </a:t>
                      </a:r>
                      <a:r>
                        <a:rPr lang="ru-RU" dirty="0"/>
                        <a:t>(брать) </a:t>
                      </a:r>
                      <a:r>
                        <a:rPr lang="en-US" dirty="0"/>
                        <a:t>– took – taken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enjoy</a:t>
                      </a:r>
                      <a:r>
                        <a:rPr lang="ru-RU" dirty="0"/>
                        <a:t> (наслаждаться)</a:t>
                      </a:r>
                      <a:r>
                        <a:rPr lang="en-US" baseline="0" dirty="0"/>
                        <a:t> – enjoyed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throw </a:t>
                      </a:r>
                      <a:r>
                        <a:rPr lang="ru-RU" dirty="0"/>
                        <a:t>(бросать) </a:t>
                      </a:r>
                      <a:r>
                        <a:rPr lang="en-US" dirty="0"/>
                        <a:t>– threw – thrown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love </a:t>
                      </a:r>
                      <a:r>
                        <a:rPr lang="ru-RU" dirty="0"/>
                        <a:t>(любить) </a:t>
                      </a:r>
                      <a:r>
                        <a:rPr lang="en-US" dirty="0"/>
                        <a:t>– loved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see</a:t>
                      </a:r>
                      <a:r>
                        <a:rPr lang="ru-RU" dirty="0"/>
                        <a:t> (видеть) </a:t>
                      </a:r>
                      <a:r>
                        <a:rPr lang="en-US" dirty="0"/>
                        <a:t> – saw – seen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live </a:t>
                      </a:r>
                      <a:r>
                        <a:rPr lang="ru-RU" dirty="0"/>
                        <a:t>(жить) </a:t>
                      </a:r>
                      <a:r>
                        <a:rPr lang="en-US" dirty="0"/>
                        <a:t>– lived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6085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ru-RU" dirty="0"/>
              <a:t>Образуй глагол в </a:t>
            </a:r>
            <a:r>
              <a:rPr lang="en-US" dirty="0"/>
              <a:t>Present Perfect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76064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sz="3200" dirty="0"/>
              <a:t> </a:t>
            </a:r>
            <a:r>
              <a:rPr lang="en-US" sz="3200" dirty="0"/>
              <a:t>John    </a:t>
            </a:r>
            <a:r>
              <a:rPr lang="en-US" sz="3200" b="1" dirty="0">
                <a:solidFill>
                  <a:srgbClr val="FF0000"/>
                </a:solidFill>
              </a:rPr>
              <a:t>has</a:t>
            </a:r>
            <a:r>
              <a:rPr lang="en-US" sz="3200" dirty="0"/>
              <a:t>  already  </a:t>
            </a:r>
            <a:r>
              <a:rPr lang="en-US" sz="3200" b="1" dirty="0">
                <a:solidFill>
                  <a:srgbClr val="FF0000"/>
                </a:solidFill>
              </a:rPr>
              <a:t>painted</a:t>
            </a:r>
            <a:r>
              <a:rPr lang="en-US" sz="3200" dirty="0"/>
              <a:t>     two pictures.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/>
              <a:t>Jill    </a:t>
            </a:r>
            <a:r>
              <a:rPr lang="en-US" sz="3200" b="1" dirty="0">
                <a:solidFill>
                  <a:srgbClr val="FF0000"/>
                </a:solidFill>
              </a:rPr>
              <a:t>has</a:t>
            </a:r>
            <a:r>
              <a:rPr lang="en-US" sz="3200" dirty="0"/>
              <a:t>  already   </a:t>
            </a:r>
            <a:r>
              <a:rPr lang="en-US" sz="3200" b="1" dirty="0">
                <a:solidFill>
                  <a:srgbClr val="FF0000"/>
                </a:solidFill>
              </a:rPr>
              <a:t>fed</a:t>
            </a:r>
            <a:r>
              <a:rPr lang="en-US" sz="3200" dirty="0"/>
              <a:t>        her hamster.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/>
              <a:t>The children     </a:t>
            </a:r>
            <a:r>
              <a:rPr lang="en-US" sz="3200" b="1" dirty="0">
                <a:solidFill>
                  <a:srgbClr val="FF0000"/>
                </a:solidFill>
              </a:rPr>
              <a:t>have</a:t>
            </a:r>
            <a:r>
              <a:rPr lang="en-US" sz="3200" dirty="0"/>
              <a:t>  already  </a:t>
            </a:r>
            <a:r>
              <a:rPr lang="en-US" sz="3200" b="1" dirty="0">
                <a:solidFill>
                  <a:srgbClr val="FF0000"/>
                </a:solidFill>
              </a:rPr>
              <a:t>played </a:t>
            </a:r>
            <a:r>
              <a:rPr lang="en-US" sz="3200" dirty="0"/>
              <a:t>    computer games.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/>
              <a:t>I   </a:t>
            </a:r>
            <a:r>
              <a:rPr lang="en-US" sz="3200" b="1" dirty="0">
                <a:solidFill>
                  <a:srgbClr val="FF0000"/>
                </a:solidFill>
              </a:rPr>
              <a:t>have</a:t>
            </a:r>
            <a:r>
              <a:rPr lang="en-US" sz="3200" dirty="0"/>
              <a:t>  already  </a:t>
            </a:r>
            <a:r>
              <a:rPr lang="en-US" sz="3200" b="1" dirty="0">
                <a:solidFill>
                  <a:srgbClr val="FF0000"/>
                </a:solidFill>
              </a:rPr>
              <a:t>opened</a:t>
            </a:r>
            <a:r>
              <a:rPr lang="en-US" sz="3200" dirty="0"/>
              <a:t>   the window.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/>
              <a:t>We   </a:t>
            </a:r>
            <a:r>
              <a:rPr lang="en-US" sz="3200" b="1" dirty="0">
                <a:solidFill>
                  <a:srgbClr val="FF0000"/>
                </a:solidFill>
              </a:rPr>
              <a:t>have</a:t>
            </a:r>
            <a:r>
              <a:rPr lang="en-US" sz="3200" dirty="0"/>
              <a:t>  already </a:t>
            </a:r>
            <a:r>
              <a:rPr lang="en-US" sz="3200" b="1" dirty="0">
                <a:solidFill>
                  <a:srgbClr val="FF0000"/>
                </a:solidFill>
              </a:rPr>
              <a:t>made </a:t>
            </a:r>
            <a:r>
              <a:rPr lang="en-US" sz="3200" dirty="0"/>
              <a:t>    toys from paper.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/>
              <a:t>She   </a:t>
            </a:r>
            <a:r>
              <a:rPr lang="en-US" sz="3200" b="1" dirty="0">
                <a:solidFill>
                  <a:srgbClr val="FF0000"/>
                </a:solidFill>
              </a:rPr>
              <a:t>has</a:t>
            </a:r>
            <a:r>
              <a:rPr lang="en-US" sz="3200" dirty="0"/>
              <a:t>  already  </a:t>
            </a:r>
            <a:r>
              <a:rPr lang="en-US" sz="3200" b="1" dirty="0">
                <a:solidFill>
                  <a:srgbClr val="FF0000"/>
                </a:solidFill>
              </a:rPr>
              <a:t>done</a:t>
            </a:r>
            <a:r>
              <a:rPr lang="en-US" sz="3200" dirty="0"/>
              <a:t>   her homework</a:t>
            </a:r>
          </a:p>
          <a:p>
            <a:pPr>
              <a:buFont typeface="Wingdings" pitchFamily="2" charset="2"/>
              <a:buChar char="v"/>
            </a:pPr>
            <a:r>
              <a:rPr lang="en-US" sz="3200" dirty="0"/>
              <a:t>He   </a:t>
            </a:r>
            <a:r>
              <a:rPr lang="en-US" sz="3200" b="1" dirty="0">
                <a:solidFill>
                  <a:srgbClr val="FF0000"/>
                </a:solidFill>
              </a:rPr>
              <a:t>has</a:t>
            </a:r>
            <a:r>
              <a:rPr lang="en-US" sz="3200" dirty="0"/>
              <a:t>   already </a:t>
            </a:r>
            <a:r>
              <a:rPr lang="en-US" sz="3200" b="1" dirty="0">
                <a:solidFill>
                  <a:srgbClr val="FF0000"/>
                </a:solidFill>
              </a:rPr>
              <a:t>made</a:t>
            </a:r>
            <a:r>
              <a:rPr lang="en-US" sz="3200" dirty="0"/>
              <a:t>   animals from clay.</a:t>
            </a:r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91680" y="1124744"/>
            <a:ext cx="100811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067944" y="1124744"/>
            <a:ext cx="187220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paint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59632" y="1556792"/>
            <a:ext cx="93610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707904" y="1556792"/>
            <a:ext cx="129614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feed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2204864"/>
            <a:ext cx="136815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724128" y="2164539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play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27584" y="3284984"/>
            <a:ext cx="122413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419872" y="3284984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open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259632" y="3789040"/>
            <a:ext cx="122413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779912" y="3789040"/>
            <a:ext cx="144016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make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59632" y="4437112"/>
            <a:ext cx="100811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707904" y="4437112"/>
            <a:ext cx="129614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do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15616" y="5085184"/>
            <a:ext cx="108012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599892" y="5085184"/>
            <a:ext cx="12601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make</a:t>
            </a:r>
            <a:endParaRPr lang="ru-RU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776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63" y="214313"/>
            <a:ext cx="6357937" cy="85725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200" i="1" dirty="0">
                <a:solidFill>
                  <a:srgbClr val="C00000"/>
                </a:solidFill>
              </a:rPr>
              <a:t>What Haven’t You Done Yet?</a:t>
            </a:r>
            <a:endParaRPr lang="ru-RU" sz="32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FuturaRound" pitchFamily="34" charset="-52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4282" y="1571612"/>
            <a:ext cx="1420813" cy="2978150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</a:p>
          <a:p>
            <a:pPr>
              <a:defRPr/>
            </a:pP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</a:p>
          <a:p>
            <a:pPr>
              <a:defRPr/>
            </a:pP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</a:t>
            </a:r>
          </a:p>
          <a:p>
            <a:pPr>
              <a:defRPr/>
            </a:pP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She</a:t>
            </a:r>
          </a:p>
          <a:p>
            <a:pPr>
              <a:defRPr/>
            </a:pP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</a:t>
            </a:r>
          </a:p>
          <a:p>
            <a:pPr>
              <a:defRPr/>
            </a:pP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They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4643438" y="1643050"/>
            <a:ext cx="1890528" cy="2357446"/>
          </a:xfrm>
          <a:prstGeom prst="verticalScroll">
            <a:avLst/>
          </a:prstGeom>
          <a:solidFill>
            <a:srgbClr val="FFFF00"/>
          </a:solidFill>
          <a:effectLst>
            <a:glow rad="139700">
              <a:schemeClr val="accent3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already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just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8-конечная звезда 4"/>
          <p:cNvSpPr/>
          <p:nvPr/>
        </p:nvSpPr>
        <p:spPr>
          <a:xfrm>
            <a:off x="1285852" y="2071678"/>
            <a:ext cx="1571636" cy="1571636"/>
          </a:xfrm>
          <a:prstGeom prst="star8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GCooperCyr" pitchFamily="34" charset="0"/>
                <a:ea typeface="+mn-ea"/>
                <a:cs typeface="+mn-cs"/>
              </a:rPr>
              <a:t>Have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GCooperCyr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GCooperCyr" pitchFamily="34" charset="0"/>
                <a:ea typeface="+mn-ea"/>
                <a:cs typeface="+mn-cs"/>
              </a:rPr>
              <a:t>has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6929454" y="2428868"/>
            <a:ext cx="1643074" cy="984698"/>
          </a:xfrm>
          <a:prstGeom prst="homePlate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GCooperCyr" pitchFamily="34" charset="0"/>
                <a:ea typeface="+mn-ea"/>
                <a:cs typeface="+mn-cs"/>
              </a:rPr>
              <a:t>V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GCooperCyr" pitchFamily="34" charset="0"/>
                <a:ea typeface="+mn-ea"/>
                <a:cs typeface="+mn-cs"/>
              </a:rPr>
              <a:t>3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Волна 8"/>
          <p:cNvSpPr/>
          <p:nvPr/>
        </p:nvSpPr>
        <p:spPr>
          <a:xfrm>
            <a:off x="1285852" y="4429132"/>
            <a:ext cx="5572164" cy="1843094"/>
          </a:xfrm>
          <a:prstGeom prst="wave">
            <a:avLst>
              <a:gd name="adj1" fmla="val 12500"/>
              <a:gd name="adj2" fmla="val -1096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have not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cleaned the room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yet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Блок-схема: ссылка на другую страницу 9"/>
          <p:cNvSpPr/>
          <p:nvPr/>
        </p:nvSpPr>
        <p:spPr>
          <a:xfrm>
            <a:off x="7643834" y="0"/>
            <a:ext cx="1357322" cy="1143008"/>
          </a:xfrm>
          <a:prstGeom prst="flowChartOffpageConnector">
            <a:avLst/>
          </a:prstGeom>
          <a:solidFill>
            <a:schemeClr val="accent3">
              <a:lumMod val="40000"/>
              <a:lumOff val="60000"/>
            </a:schemeClr>
          </a:solidFill>
          <a:ln w="57150"/>
          <a:effectLst>
            <a:glow rad="101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Вертикальный свиток 10"/>
          <p:cNvSpPr/>
          <p:nvPr/>
        </p:nvSpPr>
        <p:spPr>
          <a:xfrm>
            <a:off x="6572264" y="1643050"/>
            <a:ext cx="1890528" cy="2357446"/>
          </a:xfrm>
          <a:prstGeom prst="verticalScroll">
            <a:avLst/>
          </a:prstGeom>
          <a:solidFill>
            <a:srgbClr val="FFFF00"/>
          </a:solidFill>
          <a:effectLst>
            <a:glow rad="139700">
              <a:schemeClr val="accent3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yet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strips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6267 0.00093 -0.12621 -0.00023 -0.18889 0.0074 C -0.19826 0.01087 -0.20816 0.01134 -0.21788 0.01249 C -0.22587 0.01573 -0.23437 0.01735 -0.24219 0.02105 C -0.25226 0.02591 -0.26319 0.03216 -0.27396 0.03354 C -0.28333 0.0347 -0.29253 0.03516 -0.30191 0.03609 C -0.30469 0.03701 -0.30764 0.03794 -0.31042 0.03863 C -0.31406 0.03956 -0.32153 0.04095 -0.32153 0.04095 C -0.32274 0.04187 -0.32396 0.0428 -0.32535 0.04349 C -0.32743 0.04442 -0.33177 0.04603 -0.33177 0.04603 C -0.33646 0.05182 -0.34531 0.05714 -0.35156 0.05968 C -0.35885 0.06639 -0.36701 0.07241 -0.37396 0.07958 C -0.37535 0.08096 -0.37621 0.08305 -0.3776 0.08467 C -0.37847 0.08559 -0.37951 0.08628 -0.38038 0.08721 C -0.38628 0.09854 -0.39219 0.10988 -0.39722 0.12191 C -0.40295 0.13556 -0.40521 0.15152 -0.41042 0.16563 C -0.41198 0.17627 -0.4158 0.18436 -0.41788 0.19431 C -0.41979 0.20333 -0.42222 0.21397 -0.42621 0.22161 C -0.4276 0.22994 -0.42917 0.24196 -0.43281 0.2489 C -0.43455 0.25677 -0.43524 0.26486 -0.4375 0.27273 C -0.43889 0.28938 -0.44201 0.30627 -0.44774 0.32131 C -0.44861 0.32663 -0.45017 0.33056 -0.45243 0.33495 C -0.4533 0.33912 -0.45712 0.34606 -0.45712 0.34606 C -0.45764 0.3486 -0.4599 0.35415 -0.4599 0.356 " pathEditMode="relative" ptsTypes="fffffffffffffffffffffffA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93 0.00046 L -0.26893 0.0004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8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9" grpId="0" animBg="1"/>
      <p:bldP spid="10" grpId="0" animBg="1"/>
      <p:bldP spid="10" grpId="1" animBg="1"/>
      <p:bldP spid="11" grpId="0" animBg="1"/>
      <p:bldP spid="1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708688"/>
          </a:xfrm>
        </p:spPr>
        <p:txBody>
          <a:bodyPr>
            <a:normAutofit fontScale="90000"/>
          </a:bodyPr>
          <a:lstStyle/>
          <a:p>
            <a:r>
              <a:rPr lang="ru-RU" dirty="0"/>
              <a:t>Образуй глагол</a:t>
            </a:r>
            <a:r>
              <a:rPr lang="en-US" dirty="0"/>
              <a:t> </a:t>
            </a:r>
            <a:r>
              <a:rPr lang="ru-RU" dirty="0"/>
              <a:t>в </a:t>
            </a:r>
            <a:r>
              <a:rPr lang="en-US" dirty="0"/>
              <a:t>Present Perfect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268760"/>
            <a:ext cx="8928992" cy="50558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3200" dirty="0"/>
              <a:t>I   </a:t>
            </a:r>
            <a:r>
              <a:rPr lang="en-US" sz="3200" b="1" dirty="0">
                <a:solidFill>
                  <a:srgbClr val="FF0000"/>
                </a:solidFill>
              </a:rPr>
              <a:t>haven’t   eaten        </a:t>
            </a:r>
            <a:r>
              <a:rPr lang="en-US" sz="3200" dirty="0"/>
              <a:t>my biscuits yet.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Jane   </a:t>
            </a:r>
            <a:r>
              <a:rPr lang="en-US" sz="3200" b="1" dirty="0">
                <a:solidFill>
                  <a:srgbClr val="FF0000"/>
                </a:solidFill>
              </a:rPr>
              <a:t>hasn’t   drawn   </a:t>
            </a:r>
            <a:r>
              <a:rPr lang="en-US" sz="3200" dirty="0"/>
              <a:t>rabbits yet.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My friends   </a:t>
            </a:r>
            <a:r>
              <a:rPr lang="en-US" sz="3200" b="1" dirty="0">
                <a:solidFill>
                  <a:srgbClr val="FF0000"/>
                </a:solidFill>
              </a:rPr>
              <a:t>haven’t   bought   </a:t>
            </a:r>
            <a:r>
              <a:rPr lang="en-US" sz="3200" dirty="0"/>
              <a:t>a printer yet.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We   </a:t>
            </a:r>
            <a:r>
              <a:rPr lang="en-US" sz="3200" b="1" dirty="0">
                <a:solidFill>
                  <a:srgbClr val="FF0000"/>
                </a:solidFill>
              </a:rPr>
              <a:t>haven’t   gone   </a:t>
            </a:r>
            <a:r>
              <a:rPr lang="en-US" sz="3200" dirty="0"/>
              <a:t>shopping yet.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You   </a:t>
            </a:r>
            <a:r>
              <a:rPr lang="en-US" sz="3200" b="1" dirty="0">
                <a:solidFill>
                  <a:srgbClr val="FF0000"/>
                </a:solidFill>
              </a:rPr>
              <a:t>haven’t   written   </a:t>
            </a:r>
            <a:r>
              <a:rPr lang="en-US" sz="3200" dirty="0"/>
              <a:t>stories yet.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He   </a:t>
            </a:r>
            <a:r>
              <a:rPr lang="en-US" sz="3200" b="1" dirty="0">
                <a:solidFill>
                  <a:srgbClr val="FF0000"/>
                </a:solidFill>
              </a:rPr>
              <a:t>hasn’t   ridden   </a:t>
            </a:r>
            <a:r>
              <a:rPr lang="en-US" sz="3200" dirty="0"/>
              <a:t>a horse yet.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She   </a:t>
            </a:r>
            <a:r>
              <a:rPr lang="en-US" sz="3200" b="1" dirty="0">
                <a:solidFill>
                  <a:srgbClr val="FF0000"/>
                </a:solidFill>
              </a:rPr>
              <a:t>hasn’t   cleaned   </a:t>
            </a:r>
            <a:r>
              <a:rPr lang="en-US" sz="3200" dirty="0"/>
              <a:t>the house yet.</a:t>
            </a:r>
            <a:endParaRPr lang="ru-RU" sz="3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55576" y="1336062"/>
            <a:ext cx="1656184" cy="57606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555776" y="1336062"/>
            <a:ext cx="1728192" cy="57606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eat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331640" y="1912126"/>
            <a:ext cx="1440160" cy="50876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915816" y="1912126"/>
            <a:ext cx="1368152" cy="50876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draw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55776" y="2420888"/>
            <a:ext cx="1584176" cy="57606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283968" y="2420888"/>
            <a:ext cx="1512168" cy="57606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buy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31640" y="2996952"/>
            <a:ext cx="1440160" cy="57606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987824" y="2996952"/>
            <a:ext cx="1224136" cy="57606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go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331640" y="3573016"/>
            <a:ext cx="1584176" cy="57606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3006282" y="3573016"/>
            <a:ext cx="1512168" cy="54405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write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115616" y="4149080"/>
            <a:ext cx="1440160" cy="57606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2627784" y="4149080"/>
            <a:ext cx="1512168" cy="57606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ride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331640" y="4725144"/>
            <a:ext cx="1296144" cy="57606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2771800" y="4797152"/>
            <a:ext cx="1656184" cy="50405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clean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41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229600" cy="780696"/>
          </a:xfrm>
        </p:spPr>
        <p:txBody>
          <a:bodyPr>
            <a:normAutofit fontScale="90000"/>
          </a:bodyPr>
          <a:lstStyle/>
          <a:p>
            <a:r>
              <a:rPr lang="ru-RU" dirty="0"/>
              <a:t>Запомни!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8724838"/>
              </p:ext>
            </p:extLst>
          </p:nvPr>
        </p:nvGraphicFramePr>
        <p:xfrm>
          <a:off x="179388" y="1341438"/>
          <a:ext cx="8507412" cy="357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37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537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endParaRPr lang="en-US" dirty="0"/>
                    </a:p>
                    <a:p>
                      <a:r>
                        <a:rPr lang="en-US" sz="3600" dirty="0"/>
                        <a:t>              I</a:t>
                      </a:r>
                      <a:endParaRPr lang="ru-RU" sz="3600" dirty="0"/>
                    </a:p>
                    <a:p>
                      <a:r>
                        <a:rPr lang="en-US" sz="3600" b="1" dirty="0">
                          <a:solidFill>
                            <a:srgbClr val="FF0000"/>
                          </a:solidFill>
                        </a:rPr>
                        <a:t>Have</a:t>
                      </a:r>
                      <a:r>
                        <a:rPr lang="en-US" sz="3600" dirty="0"/>
                        <a:t>  you </a:t>
                      </a:r>
                      <a:r>
                        <a:rPr lang="en-US" sz="6000" b="1" dirty="0">
                          <a:solidFill>
                            <a:srgbClr val="FF0000"/>
                          </a:solidFill>
                        </a:rPr>
                        <a:t>V</a:t>
                      </a:r>
                      <a:r>
                        <a:rPr lang="en-US" sz="3600" b="1" dirty="0">
                          <a:solidFill>
                            <a:srgbClr val="FF0000"/>
                          </a:solidFill>
                        </a:rPr>
                        <a:t>ed,3 </a:t>
                      </a:r>
                      <a:r>
                        <a:rPr lang="en-US" sz="3600" dirty="0"/>
                        <a:t> ?</a:t>
                      </a:r>
                    </a:p>
                    <a:p>
                      <a:r>
                        <a:rPr lang="en-US" sz="3600" dirty="0"/>
                        <a:t>             we</a:t>
                      </a:r>
                    </a:p>
                    <a:p>
                      <a:r>
                        <a:rPr lang="en-US" sz="3600" dirty="0"/>
                        <a:t>            they </a:t>
                      </a:r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r>
                        <a:rPr lang="en-US" sz="3600" dirty="0"/>
                        <a:t>          he</a:t>
                      </a:r>
                    </a:p>
                    <a:p>
                      <a:r>
                        <a:rPr lang="en-US" sz="3600" dirty="0">
                          <a:solidFill>
                            <a:srgbClr val="FF0000"/>
                          </a:solidFill>
                        </a:rPr>
                        <a:t>Has </a:t>
                      </a:r>
                      <a:r>
                        <a:rPr lang="en-US" sz="3600" dirty="0"/>
                        <a:t>  she   </a:t>
                      </a:r>
                      <a:r>
                        <a:rPr lang="en-US" sz="6000" b="1" dirty="0">
                          <a:solidFill>
                            <a:srgbClr val="FF0000"/>
                          </a:solidFill>
                        </a:rPr>
                        <a:t>V</a:t>
                      </a:r>
                      <a:r>
                        <a:rPr lang="en-US" sz="3600" b="1" dirty="0">
                          <a:solidFill>
                            <a:srgbClr val="FF0000"/>
                          </a:solidFill>
                        </a:rPr>
                        <a:t>ed,3</a:t>
                      </a:r>
                      <a:r>
                        <a:rPr lang="en-US" sz="3600" dirty="0"/>
                        <a:t> ?</a:t>
                      </a:r>
                    </a:p>
                    <a:p>
                      <a:r>
                        <a:rPr lang="en-US" sz="3600" dirty="0"/>
                        <a:t>           it</a:t>
                      </a:r>
                      <a:endParaRPr lang="ru-RU" sz="3600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89186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852704"/>
          </a:xfrm>
        </p:spPr>
        <p:txBody>
          <a:bodyPr>
            <a:normAutofit/>
          </a:bodyPr>
          <a:lstStyle/>
          <a:p>
            <a:r>
              <a:rPr lang="ru-RU"/>
              <a:t>Задай </a:t>
            </a:r>
            <a:r>
              <a:rPr lang="ru-RU" dirty="0"/>
              <a:t>вопрос в </a:t>
            </a:r>
            <a:r>
              <a:rPr lang="en-US" dirty="0"/>
              <a:t>Present Perfect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498383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sz="3200" dirty="0"/>
              <a:t> </a:t>
            </a:r>
            <a:r>
              <a:rPr lang="en-US" sz="3200" b="1" dirty="0">
                <a:solidFill>
                  <a:srgbClr val="FF0000"/>
                </a:solidFill>
              </a:rPr>
              <a:t>Have </a:t>
            </a:r>
            <a:r>
              <a:rPr lang="en-US" sz="3200" dirty="0"/>
              <a:t>  you   </a:t>
            </a:r>
            <a:r>
              <a:rPr lang="en-US" sz="3200" b="1" dirty="0">
                <a:solidFill>
                  <a:srgbClr val="FF0000"/>
                </a:solidFill>
              </a:rPr>
              <a:t>roller-skated</a:t>
            </a:r>
            <a:r>
              <a:rPr lang="en-US" sz="3200" dirty="0"/>
              <a:t>  ?</a:t>
            </a:r>
          </a:p>
          <a:p>
            <a:pPr>
              <a:buFont typeface="Wingdings" pitchFamily="2" charset="2"/>
              <a:buChar char="q"/>
            </a:pPr>
            <a:r>
              <a:rPr lang="en-US" sz="3200" dirty="0"/>
              <a:t> </a:t>
            </a:r>
            <a:r>
              <a:rPr lang="en-US" sz="3200" b="1" dirty="0">
                <a:solidFill>
                  <a:srgbClr val="FF0000"/>
                </a:solidFill>
              </a:rPr>
              <a:t>Has</a:t>
            </a:r>
            <a:r>
              <a:rPr lang="en-US" sz="3200" dirty="0"/>
              <a:t>   Jack   </a:t>
            </a:r>
            <a:r>
              <a:rPr lang="en-US" sz="3200" b="1" dirty="0">
                <a:solidFill>
                  <a:srgbClr val="FF0000"/>
                </a:solidFill>
              </a:rPr>
              <a:t>watched</a:t>
            </a:r>
            <a:r>
              <a:rPr lang="en-US" sz="3200" dirty="0"/>
              <a:t>   TV ?</a:t>
            </a:r>
          </a:p>
          <a:p>
            <a:pPr>
              <a:buFont typeface="Wingdings" pitchFamily="2" charset="2"/>
              <a:buChar char="q"/>
            </a:pPr>
            <a:r>
              <a:rPr lang="en-US" sz="3200" dirty="0"/>
              <a:t> </a:t>
            </a:r>
            <a:r>
              <a:rPr lang="en-US" sz="3200" b="1" dirty="0">
                <a:solidFill>
                  <a:srgbClr val="FF0000"/>
                </a:solidFill>
              </a:rPr>
              <a:t>Have </a:t>
            </a:r>
            <a:r>
              <a:rPr lang="en-US" sz="3200" dirty="0"/>
              <a:t>  your friends   </a:t>
            </a:r>
            <a:r>
              <a:rPr lang="en-US" sz="3200" b="1" dirty="0">
                <a:solidFill>
                  <a:srgbClr val="FF0000"/>
                </a:solidFill>
              </a:rPr>
              <a:t>brought </a:t>
            </a:r>
            <a:r>
              <a:rPr lang="en-US" sz="3200" dirty="0"/>
              <a:t>  gifts ?</a:t>
            </a:r>
          </a:p>
          <a:p>
            <a:pPr>
              <a:buFont typeface="Wingdings" pitchFamily="2" charset="2"/>
              <a:buChar char="q"/>
            </a:pPr>
            <a:r>
              <a:rPr lang="en-US" sz="3200" dirty="0"/>
              <a:t> </a:t>
            </a:r>
            <a:r>
              <a:rPr lang="en-US" sz="3200" b="1" dirty="0">
                <a:solidFill>
                  <a:srgbClr val="FF0000"/>
                </a:solidFill>
              </a:rPr>
              <a:t>Has </a:t>
            </a:r>
            <a:r>
              <a:rPr lang="en-US" sz="3200" dirty="0"/>
              <a:t>  Jane   </a:t>
            </a:r>
            <a:r>
              <a:rPr lang="en-US" sz="3200" b="1" dirty="0">
                <a:solidFill>
                  <a:srgbClr val="FF0000"/>
                </a:solidFill>
              </a:rPr>
              <a:t>swum </a:t>
            </a:r>
            <a:r>
              <a:rPr lang="en-US" sz="3200" dirty="0"/>
              <a:t>  in the river ?</a:t>
            </a:r>
          </a:p>
          <a:p>
            <a:pPr>
              <a:buFont typeface="Wingdings" pitchFamily="2" charset="2"/>
              <a:buChar char="q"/>
            </a:pPr>
            <a:r>
              <a:rPr lang="en-US" sz="3200" dirty="0"/>
              <a:t> </a:t>
            </a:r>
            <a:r>
              <a:rPr lang="en-US" sz="3200" b="1" dirty="0">
                <a:solidFill>
                  <a:srgbClr val="FF0000"/>
                </a:solidFill>
              </a:rPr>
              <a:t>Have </a:t>
            </a:r>
            <a:r>
              <a:rPr lang="en-US" sz="3200" dirty="0"/>
              <a:t>  you  </a:t>
            </a:r>
            <a:r>
              <a:rPr lang="en-US" sz="3200" b="1" dirty="0">
                <a:solidFill>
                  <a:srgbClr val="FF0000"/>
                </a:solidFill>
              </a:rPr>
              <a:t> gone   </a:t>
            </a:r>
            <a:r>
              <a:rPr lang="en-US" sz="3200" dirty="0"/>
              <a:t>boating ?</a:t>
            </a:r>
          </a:p>
          <a:p>
            <a:pPr>
              <a:buFont typeface="Wingdings" pitchFamily="2" charset="2"/>
              <a:buChar char="q"/>
            </a:pPr>
            <a:r>
              <a:rPr lang="en-US" sz="3200" dirty="0"/>
              <a:t> </a:t>
            </a:r>
            <a:r>
              <a:rPr lang="en-US" sz="3200" b="1" dirty="0">
                <a:solidFill>
                  <a:srgbClr val="FF0000"/>
                </a:solidFill>
              </a:rPr>
              <a:t>Have </a:t>
            </a:r>
            <a:r>
              <a:rPr lang="en-US" sz="3200" dirty="0"/>
              <a:t>  the children   </a:t>
            </a:r>
            <a:r>
              <a:rPr lang="en-US" sz="3200" b="1" dirty="0">
                <a:solidFill>
                  <a:srgbClr val="FF0000"/>
                </a:solidFill>
              </a:rPr>
              <a:t>helped</a:t>
            </a:r>
            <a:r>
              <a:rPr lang="en-US" sz="3200" dirty="0"/>
              <a:t>   their mother ?</a:t>
            </a:r>
          </a:p>
          <a:p>
            <a:pPr>
              <a:buFont typeface="Wingdings" pitchFamily="2" charset="2"/>
              <a:buChar char="q"/>
            </a:pPr>
            <a:r>
              <a:rPr lang="en-US" sz="3200" dirty="0"/>
              <a:t> </a:t>
            </a:r>
            <a:r>
              <a:rPr lang="en-US" sz="3200" b="1" dirty="0">
                <a:solidFill>
                  <a:srgbClr val="FF0000"/>
                </a:solidFill>
              </a:rPr>
              <a:t>Has </a:t>
            </a:r>
            <a:r>
              <a:rPr lang="en-US" sz="3200" dirty="0"/>
              <a:t>  Sparky  </a:t>
            </a:r>
            <a:r>
              <a:rPr lang="en-US" sz="3200" b="1" dirty="0">
                <a:solidFill>
                  <a:srgbClr val="FF0000"/>
                </a:solidFill>
              </a:rPr>
              <a:t> eaten   </a:t>
            </a:r>
            <a:r>
              <a:rPr lang="en-US" sz="3200" dirty="0"/>
              <a:t>the flower ?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412776"/>
            <a:ext cx="1080120" cy="43204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843808" y="1337685"/>
            <a:ext cx="2664296" cy="43204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roller-skate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1988840"/>
            <a:ext cx="936104" cy="43204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27784" y="1913749"/>
            <a:ext cx="1800200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watch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3568" y="2492896"/>
            <a:ext cx="1080120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175956" y="2492896"/>
            <a:ext cx="1836204" cy="64807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bring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83568" y="3140968"/>
            <a:ext cx="936104" cy="43204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627784" y="3140968"/>
            <a:ext cx="1548172" cy="43204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swim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83568" y="3717032"/>
            <a:ext cx="1080120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43808" y="3717032"/>
            <a:ext cx="1152128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go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83568" y="4293096"/>
            <a:ext cx="1080120" cy="576064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175956" y="4293096"/>
            <a:ext cx="1620180" cy="576064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help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83568" y="4941168"/>
            <a:ext cx="936104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059832" y="4941168"/>
            <a:ext cx="1368152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eat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341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229600" cy="576064"/>
          </a:xfrm>
        </p:spPr>
        <p:txBody>
          <a:bodyPr>
            <a:normAutofit/>
          </a:bodyPr>
          <a:lstStyle/>
          <a:p>
            <a:r>
              <a:rPr lang="en-US" sz="3200" dirty="0"/>
              <a:t>Test. </a:t>
            </a:r>
            <a:r>
              <a:rPr lang="ru-RU" sz="3200" dirty="0"/>
              <a:t>Поставь глагол в </a:t>
            </a:r>
            <a:r>
              <a:rPr lang="en-US" sz="3200" dirty="0"/>
              <a:t>Present Perfect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8720"/>
            <a:ext cx="8435280" cy="541588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The children     </a:t>
            </a:r>
            <a:r>
              <a:rPr lang="en-US" b="1" dirty="0">
                <a:solidFill>
                  <a:srgbClr val="FF0000"/>
                </a:solidFill>
              </a:rPr>
              <a:t>have played     </a:t>
            </a:r>
            <a:r>
              <a:rPr lang="en-US" dirty="0"/>
              <a:t>computer games.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She   </a:t>
            </a:r>
            <a:r>
              <a:rPr lang="en-US" b="1" dirty="0">
                <a:solidFill>
                  <a:srgbClr val="FF0000"/>
                </a:solidFill>
              </a:rPr>
              <a:t>has done   </a:t>
            </a:r>
            <a:r>
              <a:rPr lang="en-US" dirty="0"/>
              <a:t>her homework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We    </a:t>
            </a:r>
            <a:r>
              <a:rPr lang="en-US" b="1" dirty="0">
                <a:solidFill>
                  <a:srgbClr val="FF0000"/>
                </a:solidFill>
              </a:rPr>
              <a:t>have  fed</a:t>
            </a:r>
            <a:r>
              <a:rPr lang="en-US" dirty="0"/>
              <a:t>        her hamster.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 </a:t>
            </a:r>
            <a:r>
              <a:rPr lang="en-US" b="1" dirty="0">
                <a:solidFill>
                  <a:srgbClr val="FF0000"/>
                </a:solidFill>
              </a:rPr>
              <a:t>have not watered </a:t>
            </a:r>
            <a:r>
              <a:rPr lang="en-US" dirty="0"/>
              <a:t>the flowers  yet.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Mike  </a:t>
            </a:r>
            <a:r>
              <a:rPr lang="en-US" b="1" dirty="0">
                <a:solidFill>
                  <a:srgbClr val="FF0000"/>
                </a:solidFill>
              </a:rPr>
              <a:t>has not phoned     </a:t>
            </a:r>
            <a:r>
              <a:rPr lang="en-US" dirty="0"/>
              <a:t>me yet.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We </a:t>
            </a:r>
            <a:r>
              <a:rPr lang="en-US" b="1" dirty="0">
                <a:solidFill>
                  <a:srgbClr val="FF0000"/>
                </a:solidFill>
              </a:rPr>
              <a:t>have never been </a:t>
            </a:r>
            <a:r>
              <a:rPr lang="en-US" dirty="0"/>
              <a:t>to London.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Has</a:t>
            </a:r>
            <a:r>
              <a:rPr lang="en-US" dirty="0"/>
              <a:t>  Jane  </a:t>
            </a:r>
            <a:r>
              <a:rPr lang="en-US" b="1" dirty="0">
                <a:solidFill>
                  <a:srgbClr val="FF0000"/>
                </a:solidFill>
              </a:rPr>
              <a:t> swum   </a:t>
            </a:r>
            <a:r>
              <a:rPr lang="en-US" dirty="0"/>
              <a:t>in the river ?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Have</a:t>
            </a:r>
            <a:r>
              <a:rPr lang="en-US" dirty="0"/>
              <a:t>   the children   </a:t>
            </a:r>
            <a:r>
              <a:rPr lang="en-US" b="1" dirty="0">
                <a:solidFill>
                  <a:srgbClr val="FF0000"/>
                </a:solidFill>
              </a:rPr>
              <a:t>helped</a:t>
            </a:r>
            <a:r>
              <a:rPr lang="en-US" dirty="0"/>
              <a:t>   their mother ?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Have</a:t>
            </a:r>
            <a:r>
              <a:rPr lang="en-US" dirty="0"/>
              <a:t>   you   </a:t>
            </a:r>
            <a:r>
              <a:rPr lang="en-US" b="1" dirty="0">
                <a:solidFill>
                  <a:srgbClr val="FF0000"/>
                </a:solidFill>
              </a:rPr>
              <a:t>read</a:t>
            </a:r>
            <a:r>
              <a:rPr lang="en-US" dirty="0"/>
              <a:t>    this book ?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965494"/>
            <a:ext cx="2088232" cy="4472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play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28880" y="1412776"/>
            <a:ext cx="1530951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do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28881" y="1916832"/>
            <a:ext cx="1674967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feed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4216" y="2439509"/>
            <a:ext cx="2664296" cy="3414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water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91680" y="2848615"/>
            <a:ext cx="2448272" cy="3643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phone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31640" y="3284984"/>
            <a:ext cx="2592551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be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55576" y="3861048"/>
            <a:ext cx="77330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294355" y="3861048"/>
            <a:ext cx="1125517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swim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55576" y="4293096"/>
            <a:ext cx="93610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698512" y="4293096"/>
            <a:ext cx="130553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help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55576" y="4725144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2555776" y="4653136"/>
            <a:ext cx="100811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read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126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350</TotalTime>
  <Words>1046</Words>
  <Application>Microsoft Office PowerPoint</Application>
  <PresentationFormat>Экран (4:3)</PresentationFormat>
  <Paragraphs>207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25" baseType="lpstr">
      <vt:lpstr>a_FuturaRound</vt:lpstr>
      <vt:lpstr>AGCooperCyr</vt:lpstr>
      <vt:lpstr>Arial</vt:lpstr>
      <vt:lpstr>Calibri</vt:lpstr>
      <vt:lpstr>Constantia</vt:lpstr>
      <vt:lpstr>Tahoma</vt:lpstr>
      <vt:lpstr>Wingdings</vt:lpstr>
      <vt:lpstr>Wingdings 2</vt:lpstr>
      <vt:lpstr>Поток</vt:lpstr>
      <vt:lpstr>Тема Office</vt:lpstr>
      <vt:lpstr>The Present Perfect Tense</vt:lpstr>
      <vt:lpstr>Present Perfect Tense</vt:lpstr>
      <vt:lpstr>Презентация PowerPoint</vt:lpstr>
      <vt:lpstr>Презентация PowerPoint</vt:lpstr>
      <vt:lpstr>Презентация PowerPoint</vt:lpstr>
      <vt:lpstr>THE  PRESENT  PERFECT  TENSE</vt:lpstr>
      <vt:lpstr>Выбери помощник  have или has.</vt:lpstr>
      <vt:lpstr>Запомни эти глаголы!</vt:lpstr>
      <vt:lpstr>Запомни эти глаголы!</vt:lpstr>
      <vt:lpstr>Образуй глагол в Present Perfect</vt:lpstr>
      <vt:lpstr>What Haven’t You Done Yet?</vt:lpstr>
      <vt:lpstr>Образуй глагол в Present Perfect</vt:lpstr>
      <vt:lpstr>Запомни!</vt:lpstr>
      <vt:lpstr>Задай вопрос в Present Perfect</vt:lpstr>
      <vt:lpstr>Test. Поставь глагол в Present Perfect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Perfect</dc:title>
  <dc:creator>Раиса Петровна Тимшина</dc:creator>
  <cp:lastModifiedBy>win22</cp:lastModifiedBy>
  <cp:revision>54</cp:revision>
  <cp:lastPrinted>2021-11-24T06:10:09Z</cp:lastPrinted>
  <dcterms:created xsi:type="dcterms:W3CDTF">2014-02-15T07:59:59Z</dcterms:created>
  <dcterms:modified xsi:type="dcterms:W3CDTF">2022-01-22T05:34:41Z</dcterms:modified>
</cp:coreProperties>
</file>