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notesMasterIdLst>
    <p:notesMasterId r:id="rId19"/>
  </p:notesMasterIdLst>
  <p:sldIdLst>
    <p:sldId id="274" r:id="rId2"/>
    <p:sldId id="257" r:id="rId3"/>
    <p:sldId id="264" r:id="rId4"/>
    <p:sldId id="258" r:id="rId5"/>
    <p:sldId id="267" r:id="rId6"/>
    <p:sldId id="268" r:id="rId7"/>
    <p:sldId id="263" r:id="rId8"/>
    <p:sldId id="261" r:id="rId9"/>
    <p:sldId id="278" r:id="rId10"/>
    <p:sldId id="259" r:id="rId11"/>
    <p:sldId id="272" r:id="rId12"/>
    <p:sldId id="273" r:id="rId13"/>
    <p:sldId id="260" r:id="rId14"/>
    <p:sldId id="266" r:id="rId15"/>
    <p:sldId id="275" r:id="rId16"/>
    <p:sldId id="276" r:id="rId17"/>
    <p:sldId id="271" r:id="rId1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94" autoAdjust="0"/>
  </p:normalViewPr>
  <p:slideViewPr>
    <p:cSldViewPr>
      <p:cViewPr varScale="1">
        <p:scale>
          <a:sx n="85" d="100"/>
          <a:sy n="85" d="100"/>
        </p:scale>
        <p:origin x="96" y="1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1A7B4B-C80A-425D-994C-503BB5FDF933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32565C-946B-4940-A49C-92334FA91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706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B161D3-8FC1-46B9-9C8C-5217BBA43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2A8E25C-916B-4F50-B888-D513FA9C9E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AB7724-FFD4-452E-BB0E-95D146A9C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3C3CE5-529E-4229-9787-50CF0F018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4D02CE-E610-483C-948A-08904341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883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DBD6D4-182D-4F6B-824C-0F926197D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A23D4F-5535-4FFE-A156-E9F20BD18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AAFD4B9-766F-411F-8AD6-A6C663D3E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54061F-FC2C-4519-95D7-CE2FDF9B8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F622C9-6F20-4E8D-93F3-670E7AD4D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680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3E1386-D309-49B6-8D36-5691A7FDF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C7C3713-AF7A-4041-A058-941402337A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3FA22B-2327-4491-BFB3-83E144DDA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A82CF9-2D29-44E0-A9A2-6B2CCAADB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FAB6BB-A71D-4A69-B3FF-55D6135C8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681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F87ACC-2BE5-450B-A4BE-637DBC664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0FCB0-520E-450C-A50B-D10891B910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D5D26C2-8172-499E-B52B-E7935FFE4C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7463EE9-1ACE-4BE6-9646-06886C954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BF6785-EE4A-4D23-8C2E-8A333E8B0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0AAEC01-002C-4267-BE8C-165088493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203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1E9155-17C3-4B98-9195-C946AD3AE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997370-EDB1-4CFA-9F22-00456FB270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E95E388-E26A-48D5-A2F9-BCFCEBF3F6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401538-E938-4762-B99B-1BC8C2B564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82DDE5F-41AD-435B-B586-DBECBF98A0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C4C8D53-A91D-41E7-99FD-6AE6D3CA1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341D40B-7845-4AEF-91AA-9F7AE4B22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CB1EA6D-DA90-4F4A-9483-EBC5DB18E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857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106310-7EE9-444A-859F-C07775477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42A4A1-3261-4027-88BD-FE40F5C3F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0C13715-25D3-4E7A-A239-8D4B9912C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056DE44-930B-4E13-93B7-0139D37D3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83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AC7C64E-B5E1-4A99-A7AC-A09D57BC6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358EBC0-3699-43E1-B4C9-CA52B8A61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859FFBE-605A-4297-9F39-6346ADD4B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07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45D919-2F2E-4123-941D-D4E4DD150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C94D51-DB3F-4483-81F9-8AB81D850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D258B4-2FE3-4177-AF51-E9DC06CD6F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89AD8FB-1043-42E8-A783-C8C993CA0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AC6C363-4711-437C-B75D-8EC686FAE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86F5DA-8394-4726-BEFB-0F776E81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282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34B1D7-A928-4458-BF15-FB29D715F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AE9D6BE-A7BC-4D47-A4A2-D76BABD129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FF24330-0361-489A-950D-050E609311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3F0E5EC-0385-40D3-86C4-FED825717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038D45-08AE-4488-B31C-434D3F55F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3820B96-D96B-40FA-A178-85FF1C8E0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990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F1EC03-E937-4E51-AC5D-1E39D6B5A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657E6D-9B1E-4FEA-B01E-BF500EF87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A8A7DF-C6E1-4A62-8DA0-8258C6F6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82036A-D6E2-40A2-AA96-5DA70C17E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ABC8B6-AA6B-4709-A9A5-69F002687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865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AE26FDA-D7B8-4996-AEA0-3368DCDE61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26C75DE-1E63-44A8-B8EA-6310823D0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8183FB-CD39-4897-A1A2-9B491B00A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73735F-FB44-4036-B40B-246995C78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C93B2B-BA55-43F9-BB68-B88AE77AD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956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273640-B4CD-46F7-8A39-EA7A50E88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00DC377-E851-43C9-A33C-3D79C50711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164A58-3727-4AF3-9F2B-B3576210BE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C6F6D-4E2E-43AA-8B96-E575CC39B94D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08D285-0002-4299-AAF6-1DBF047BB5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E1F746-4343-4B46-A93E-7A9E077B2F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A4D13-A7DC-4B2D-99E6-D50D0B9C1A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75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23478"/>
            <a:ext cx="7893496" cy="504056"/>
          </a:xfrm>
        </p:spPr>
        <p:txBody>
          <a:bodyPr>
            <a:normAutofit fontScale="90000"/>
          </a:bodyPr>
          <a:lstStyle/>
          <a:p>
            <a:r>
              <a:rPr lang="ru-RU" sz="1400" dirty="0" smtClean="0">
                <a:latin typeface="Century Schoolbook" pitchFamily="18" charset="0"/>
              </a:rPr>
              <a:t>Муниципальное общеобразовательное учреждение «</a:t>
            </a:r>
            <a:r>
              <a:rPr lang="ru-RU" sz="1400" dirty="0" err="1" smtClean="0">
                <a:latin typeface="Century Schoolbook" pitchFamily="18" charset="0"/>
              </a:rPr>
              <a:t>Тырновская</a:t>
            </a:r>
            <a:r>
              <a:rPr lang="ru-RU" sz="1400" dirty="0" smtClean="0">
                <a:latin typeface="Century Schoolbook" pitchFamily="18" charset="0"/>
              </a:rPr>
              <a:t> средняя</a:t>
            </a:r>
            <a:br>
              <a:rPr lang="ru-RU" sz="1400" dirty="0" smtClean="0">
                <a:latin typeface="Century Schoolbook" pitchFamily="18" charset="0"/>
              </a:rPr>
            </a:br>
            <a:r>
              <a:rPr lang="ru-RU" sz="1400" dirty="0" smtClean="0">
                <a:latin typeface="Century Schoolbook" pitchFamily="18" charset="0"/>
              </a:rPr>
              <a:t> общеобразовательная школа имени </a:t>
            </a:r>
            <a:r>
              <a:rPr lang="ru-RU" sz="1400" dirty="0" err="1" smtClean="0">
                <a:latin typeface="Century Schoolbook" pitchFamily="18" charset="0"/>
              </a:rPr>
              <a:t>Л.А.Загоскина</a:t>
            </a:r>
            <a:r>
              <a:rPr lang="ru-RU" sz="1400" dirty="0" smtClean="0">
                <a:latin typeface="Century Schoolbook" pitchFamily="18" charset="0"/>
              </a:rPr>
              <a:t>» </a:t>
            </a:r>
            <a:br>
              <a:rPr lang="ru-RU" sz="1400" dirty="0" smtClean="0">
                <a:latin typeface="Century Schoolbook" pitchFamily="18" charset="0"/>
              </a:rPr>
            </a:br>
            <a:r>
              <a:rPr lang="ru-RU" sz="1400" dirty="0" err="1" smtClean="0">
                <a:latin typeface="Century Schoolbook" pitchFamily="18" charset="0"/>
              </a:rPr>
              <a:t>Пронского</a:t>
            </a:r>
            <a:r>
              <a:rPr lang="ru-RU" sz="1400" dirty="0" smtClean="0">
                <a:latin typeface="Century Schoolbook" pitchFamily="18" charset="0"/>
              </a:rPr>
              <a:t> района Рязанской области</a:t>
            </a:r>
            <a:endParaRPr lang="ru-RU" sz="1400" dirty="0">
              <a:latin typeface="Century Schoolbook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915566"/>
            <a:ext cx="8712968" cy="3960441"/>
          </a:xfrm>
        </p:spPr>
        <p:txBody>
          <a:bodyPr>
            <a:normAutofit fontScale="25000" lnSpcReduction="20000"/>
          </a:bodyPr>
          <a:lstStyle/>
          <a:p>
            <a:r>
              <a:rPr lang="ru-RU" sz="26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                                                                                          </a:t>
            </a:r>
            <a:r>
              <a:rPr lang="ru-RU" sz="9600" b="1" dirty="0" smtClean="0">
                <a:solidFill>
                  <a:srgbClr val="FF0000"/>
                </a:solidFill>
                <a:latin typeface="Century Schoolbook" pitchFamily="18" charset="0"/>
              </a:rPr>
              <a:t>СОЦИАЛЬНЫЙ ПРОЕКТ </a:t>
            </a:r>
          </a:p>
          <a:p>
            <a:r>
              <a:rPr lang="ru-RU" sz="96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   ПО ВОССТАНОВЛЕНИЮ </a:t>
            </a:r>
          </a:p>
          <a:p>
            <a:r>
              <a:rPr lang="ru-RU" sz="96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ЗАХОРОНЕНИЙ </a:t>
            </a:r>
          </a:p>
          <a:p>
            <a:r>
              <a:rPr lang="ru-RU" sz="96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    ВЕТЕРАНОВ ВЕЛИКОЙ </a:t>
            </a:r>
          </a:p>
          <a:p>
            <a:r>
              <a:rPr lang="ru-RU" sz="96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ОТЕЧЕСТВЕННОЙ </a:t>
            </a:r>
          </a:p>
          <a:p>
            <a:r>
              <a:rPr lang="ru-RU" sz="96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ВОЙНЫ</a:t>
            </a:r>
          </a:p>
          <a:p>
            <a:r>
              <a:rPr lang="ru-RU" sz="62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</a:t>
            </a:r>
            <a:r>
              <a:rPr lang="ru-RU" sz="32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  </a:t>
            </a:r>
            <a:endParaRPr lang="ru-RU" sz="3200" b="1" dirty="0">
              <a:solidFill>
                <a:srgbClr val="FF0000"/>
              </a:solidFill>
              <a:latin typeface="Century Schoolbook" pitchFamily="18" charset="0"/>
            </a:endParaRPr>
          </a:p>
          <a:p>
            <a:pPr algn="r"/>
            <a:r>
              <a:rPr lang="ru-RU" sz="3200" b="1" dirty="0" smtClean="0">
                <a:solidFill>
                  <a:srgbClr val="FF0000"/>
                </a:solidFill>
                <a:latin typeface="Century Schoolbook" pitchFamily="18" charset="0"/>
              </a:rPr>
              <a:t>                                                                                                                                                  </a:t>
            </a:r>
            <a:r>
              <a:rPr lang="ru-RU" sz="5600" dirty="0" smtClean="0">
                <a:solidFill>
                  <a:prstClr val="black"/>
                </a:solidFill>
                <a:latin typeface="Century Schoolbook" pitchFamily="18" charset="0"/>
              </a:rPr>
              <a:t>Подготовила: </a:t>
            </a:r>
            <a:r>
              <a:rPr lang="ru-RU" sz="5600" dirty="0" err="1" smtClean="0">
                <a:solidFill>
                  <a:prstClr val="black"/>
                </a:solidFill>
                <a:latin typeface="Century Schoolbook" pitchFamily="18" charset="0"/>
              </a:rPr>
              <a:t>Файзулина</a:t>
            </a:r>
            <a:r>
              <a:rPr lang="ru-RU" sz="5600" dirty="0" smtClean="0">
                <a:solidFill>
                  <a:prstClr val="black"/>
                </a:solidFill>
                <a:latin typeface="Century Schoolbook" pitchFamily="18" charset="0"/>
              </a:rPr>
              <a:t> Елена Николаевна</a:t>
            </a:r>
          </a:p>
          <a:p>
            <a:pPr algn="r"/>
            <a:r>
              <a:rPr lang="ru-RU" sz="5600" dirty="0">
                <a:solidFill>
                  <a:prstClr val="black"/>
                </a:solidFill>
                <a:latin typeface="Century Schoolbook" pitchFamily="18" charset="0"/>
              </a:rPr>
              <a:t> </a:t>
            </a:r>
            <a:r>
              <a:rPr lang="ru-RU" sz="5600" dirty="0" smtClean="0">
                <a:solidFill>
                  <a:prstClr val="black"/>
                </a:solidFill>
                <a:latin typeface="Century Schoolbook" pitchFamily="18" charset="0"/>
              </a:rPr>
              <a:t>                                                                               руководитель юнармейского отряда «</a:t>
            </a:r>
            <a:r>
              <a:rPr lang="ru-RU" sz="5600" dirty="0" err="1" smtClean="0">
                <a:solidFill>
                  <a:prstClr val="black"/>
                </a:solidFill>
                <a:latin typeface="Century Schoolbook" pitchFamily="18" charset="0"/>
              </a:rPr>
              <a:t>Загоскинцы</a:t>
            </a:r>
            <a:r>
              <a:rPr lang="ru-RU" sz="5600" dirty="0" smtClean="0">
                <a:solidFill>
                  <a:prstClr val="black"/>
                </a:solidFill>
                <a:latin typeface="Century Schoolbook" pitchFamily="18" charset="0"/>
              </a:rPr>
              <a:t>» </a:t>
            </a:r>
          </a:p>
          <a:p>
            <a:pPr algn="r"/>
            <a:r>
              <a:rPr lang="ru-RU" sz="5600" dirty="0" smtClean="0">
                <a:solidFill>
                  <a:prstClr val="black"/>
                </a:solidFill>
                <a:latin typeface="Century Schoolbook" pitchFamily="18" charset="0"/>
              </a:rPr>
              <a:t>                                                                                          МОУ «</a:t>
            </a:r>
            <a:r>
              <a:rPr lang="ru-RU" sz="5600" dirty="0" err="1" smtClean="0">
                <a:solidFill>
                  <a:prstClr val="black"/>
                </a:solidFill>
                <a:latin typeface="Century Schoolbook" pitchFamily="18" charset="0"/>
              </a:rPr>
              <a:t>Тырновская</a:t>
            </a:r>
            <a:r>
              <a:rPr lang="ru-RU" sz="5600" dirty="0" smtClean="0">
                <a:solidFill>
                  <a:prstClr val="black"/>
                </a:solidFill>
                <a:latin typeface="Century Schoolbook" pitchFamily="18" charset="0"/>
              </a:rPr>
              <a:t> СОШ </a:t>
            </a:r>
            <a:r>
              <a:rPr lang="ru-RU" sz="5600" dirty="0" err="1" smtClean="0">
                <a:solidFill>
                  <a:prstClr val="black"/>
                </a:solidFill>
                <a:latin typeface="Century Schoolbook" pitchFamily="18" charset="0"/>
              </a:rPr>
              <a:t>им.Л.А.Загоскина</a:t>
            </a:r>
            <a:r>
              <a:rPr lang="ru-RU" sz="5600" dirty="0" smtClean="0">
                <a:solidFill>
                  <a:prstClr val="black"/>
                </a:solidFill>
                <a:latin typeface="Century Schoolbook" pitchFamily="18" charset="0"/>
              </a:rPr>
              <a:t>»</a:t>
            </a:r>
            <a:endParaRPr lang="ru-RU" dirty="0" smtClean="0"/>
          </a:p>
          <a:p>
            <a:pPr algn="r"/>
            <a:r>
              <a:rPr lang="ru-RU" sz="5600" dirty="0" smtClean="0">
                <a:latin typeface="Century Schoolbook" pitchFamily="18" charset="0"/>
              </a:rPr>
              <a:t>                          </a:t>
            </a:r>
            <a:r>
              <a:rPr lang="ru-RU" sz="5600" dirty="0" err="1" smtClean="0">
                <a:latin typeface="Century Schoolbook" pitchFamily="18" charset="0"/>
              </a:rPr>
              <a:t>Пронского</a:t>
            </a:r>
            <a:r>
              <a:rPr lang="ru-RU" sz="5600" dirty="0" smtClean="0">
                <a:latin typeface="Century Schoolbook" pitchFamily="18" charset="0"/>
              </a:rPr>
              <a:t> района Рязанской области                                                                          </a:t>
            </a:r>
            <a:endParaRPr lang="ru-RU" sz="5600" dirty="0">
              <a:latin typeface="Century Schoolbook" pitchFamily="18" charset="0"/>
            </a:endParaRPr>
          </a:p>
        </p:txBody>
      </p:sp>
      <p:pic>
        <p:nvPicPr>
          <p:cNvPr id="8194" name="Picture 2" descr="C:\Users\Елена Николаевна\Desktop\эмблем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7534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610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174"/>
            <a:ext cx="8229600" cy="303464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ГЕОГРАФИЯ ПРОЕКТА: </a:t>
            </a:r>
            <a:r>
              <a:rPr lang="ru-RU" sz="2800" dirty="0" smtClean="0">
                <a:latin typeface="Century Schoolbook" pitchFamily="18" charset="0"/>
              </a:rPr>
              <a:t/>
            </a:r>
            <a:br>
              <a:rPr lang="ru-RU" sz="2800" dirty="0" smtClean="0">
                <a:latin typeface="Century Schoolbook" pitchFamily="18" charset="0"/>
              </a:rPr>
            </a:br>
            <a:r>
              <a:rPr lang="ru-RU" sz="2800" dirty="0" smtClean="0">
                <a:latin typeface="Century Schoolbook" pitchFamily="18" charset="0"/>
              </a:rPr>
              <a:t>ТЫРНОВСКОЕ СЕЛЬСКОЕ ПОСЕЛЕНИЕ	</a:t>
            </a:r>
            <a:br>
              <a:rPr lang="ru-RU" sz="2800" dirty="0" smtClean="0">
                <a:latin typeface="Century Schoolbook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СРОКИ РЕАЛИЗАЦИИ ПРОЕКТА:</a:t>
            </a:r>
            <a:r>
              <a:rPr lang="ru-RU" sz="2800" dirty="0" smtClean="0">
                <a:latin typeface="Century Schoolbook" pitchFamily="18" charset="0"/>
              </a:rPr>
              <a:t/>
            </a:r>
            <a:br>
              <a:rPr lang="ru-RU" sz="2800" dirty="0" smtClean="0">
                <a:latin typeface="Century Schoolbook" pitchFamily="18" charset="0"/>
              </a:rPr>
            </a:br>
            <a:r>
              <a:rPr lang="ru-RU" sz="2800" dirty="0" smtClean="0">
                <a:latin typeface="Century Schoolbook" pitchFamily="18" charset="0"/>
              </a:rPr>
              <a:t>АПРЕЛЬ 2023 ГОДА – ПО СЕГОДНЯШНИЙ ДЕНЬ</a:t>
            </a:r>
            <a:r>
              <a:rPr lang="ru-RU" sz="3200" dirty="0">
                <a:latin typeface="Century Schoolbook" pitchFamily="18" charset="0"/>
              </a:rPr>
              <a:t/>
            </a:r>
            <a:br>
              <a:rPr lang="ru-RU" sz="3200" dirty="0">
                <a:latin typeface="Century Schoolbook" pitchFamily="18" charset="0"/>
              </a:rPr>
            </a:br>
            <a:endParaRPr lang="ru-RU" sz="3200" dirty="0"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480"/>
            <a:ext cx="9001000" cy="475252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</a:t>
            </a:r>
          </a:p>
          <a:p>
            <a:pPr marL="0" indent="0">
              <a:buNone/>
            </a:pPr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ru-RU" dirty="0"/>
              <a:t>    </a:t>
            </a:r>
          </a:p>
          <a:p>
            <a:pPr marL="0" indent="0">
              <a:buNone/>
            </a:pPr>
            <a:r>
              <a:rPr lang="ru-RU" dirty="0"/>
              <a:t>   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96CB591-0C9E-4CEC-B63D-17C385E5F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2211710"/>
            <a:ext cx="4956043" cy="278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92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ОСНОВНЫЕ ЦЕЛЕВЫЕ ГРУППЫ,</a:t>
            </a:r>
            <a:b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 НА КОТОРЫЕ НАПРАВЛЕН ПРОЕКТ: 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275606"/>
            <a:ext cx="3456384" cy="33190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600" dirty="0">
              <a:latin typeface="Century Schoolbook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ЖИТЕЛИ СЕЛА ТЫРНОВО: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(700-800 ЧЕЛОВЕК),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 УЧЕНИКИ ШКОЛЫ</a:t>
            </a:r>
            <a:endParaRPr lang="ru-RU" sz="2800" dirty="0">
              <a:latin typeface="Century Schoolbook" pitchFamily="18" charset="0"/>
            </a:endParaRPr>
          </a:p>
        </p:txBody>
      </p:sp>
      <p:pic>
        <p:nvPicPr>
          <p:cNvPr id="10242" name="Picture 2" descr="D:\с телефона\школа\IMG_20210509_100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9" r="499" b="14310"/>
          <a:stretch/>
        </p:blipFill>
        <p:spPr bwMode="auto">
          <a:xfrm>
            <a:off x="3635896" y="1394768"/>
            <a:ext cx="5261555" cy="332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30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90568"/>
            <a:ext cx="7539608" cy="15661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АННОТАЦИЯ ПРОЕКТА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71550"/>
            <a:ext cx="3456384" cy="421246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ВЕТЕРАНОВ ВЕЛИКОЙ ОТЕЧЕСТВЕННОЙ ВОЙНЫ ПРАКТИЧЕСКИ НЕ ОСТАЛОСЬ В ЖИВЫХ, УХОДЯТ В НЕБЫТИЕ И ИХ РОДСТВЕННИКИ.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 ВСЕ УЧЕБНО – ВОСПИТАТЕЛЬНЫЕ МЕРОПРИЯТИЯ О ПОДВИГЕ СОВЕТСКОГО НАРОДА В ГОДЫ ВЕЛИКОЙ ОТЕЧЕСТВЕННОЙ ВОЙНЫ БУДУТ ТОЛЬКО КРАСИВЫМИ СЛОВАМИ, ЕСЛИ НА КЛАДБИЩАХ БУДУТ НЕУХОЖЕННЫЕ МОГИЛЫ ВЕТЕРАНОВ.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ПРИ РЕАЛИЗАЦИИ ПРОЕКТА ЕГО УЧАСТНИКИ БУДУТ ИМЕТЬ ВОЗМОЖНОСТЬ ОТДАТЬ ДАНЬ УВАЖЕНИЯ ЛЮДЯМ, ЗАЩИЩАВШИМ НАШУ СТРАНУ ОТ ФАШИСТСКИХ ЗАХВАТЧИКОВ ЧЕРЕЗ ВОССТАНОВЛЕНИЕ МОГИЛ.</a:t>
            </a:r>
            <a:endParaRPr lang="ru-RU" sz="1400" dirty="0">
              <a:latin typeface="Century Schoolbook" pitchFamily="18" charset="0"/>
            </a:endParaRPr>
          </a:p>
        </p:txBody>
      </p:sp>
      <p:pic>
        <p:nvPicPr>
          <p:cNvPr id="8194" name="Picture 2" descr="D:\с телефона\школа\IMG_20230419_0949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40"/>
          <a:stretch/>
        </p:blipFill>
        <p:spPr bwMode="auto">
          <a:xfrm>
            <a:off x="3995936" y="987574"/>
            <a:ext cx="5040560" cy="336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4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726843" y="-308570"/>
            <a:ext cx="7539608" cy="15661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АКТУАЛЬНОСТЬ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672" y="852105"/>
            <a:ext cx="5279424" cy="34392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НАЛИЧИЕ ЗАБРОШЕННЫХ МОГИЛ ВЕТЕРАНОВ ВЕЛИКОЙ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ОТЕЧЕСТВЕННОЙ ВОЙНЫ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НА КЛАДБИЩАХ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ТЫРНОВСКОГО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СЕЛЬСКОГО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itchFamily="18" charset="0"/>
              </a:rPr>
              <a:t>ПОСЕЛЕНИЯ.</a:t>
            </a:r>
            <a:endParaRPr lang="ru-RU" sz="2800" dirty="0">
              <a:latin typeface="Century Schoolbook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1636589"/>
              </p:ext>
            </p:extLst>
          </p:nvPr>
        </p:nvGraphicFramePr>
        <p:xfrm>
          <a:off x="5812765" y="24975"/>
          <a:ext cx="3240360" cy="4320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Точечный рисунок" r:id="rId3" imgW="5486400" imgH="9753480" progId="Paint.Picture">
                  <p:embed/>
                </p:oleObj>
              </mc:Choice>
              <mc:Fallback>
                <p:oleObj name="Точечный рисунок" r:id="rId3" imgW="5486400" imgH="975348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12765" y="24975"/>
                        <a:ext cx="3240360" cy="43204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5" name="Picture 7" descr="C:\Users\Елена Николаевна\Documents\Downloads\26-08-2024_17-33-32\IMG_20240423_1202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28000" y="-6953250"/>
            <a:ext cx="144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Елена Николаевна\Documents\Downloads\26-08-2024_17-33-32\IMG_20240423_12023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3" b="14634"/>
          <a:stretch/>
        </p:blipFill>
        <p:spPr bwMode="auto">
          <a:xfrm>
            <a:off x="3491880" y="2729694"/>
            <a:ext cx="4176464" cy="234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14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Century Schoolbook" pitchFamily="18" charset="0"/>
              </a:rPr>
              <a:t/>
            </a:r>
            <a:br>
              <a:rPr lang="ru-RU" dirty="0">
                <a:latin typeface="Century Schoolbook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Century Schoolbook" pitchFamily="18" charset="0"/>
              </a:rPr>
              <a:t>ЦЕЛЬ  ПРОЕКТА:</a:t>
            </a:r>
            <a:br>
              <a:rPr lang="ru-RU" sz="3100" b="1" dirty="0" smtClean="0">
                <a:solidFill>
                  <a:srgbClr val="FF0000"/>
                </a:solidFill>
                <a:latin typeface="Century Schoolbook" pitchFamily="18" charset="0"/>
              </a:rPr>
            </a:br>
            <a:endParaRPr lang="ru-RU" sz="31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99542"/>
            <a:ext cx="5976664" cy="41559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Century Schoolbook" pitchFamily="18" charset="0"/>
              </a:rPr>
              <a:t>ПРИОБЩЕНИЕ ОБУЧАЮЩИХСЯ  К ИЗУЧЕНИЮ ИСТОРИИ  МАЛОЙ РОДИНЫ В ВЕЛИКОЙ ОТЕЧЕСТВЕННОЙ ВОЙНЕ </a:t>
            </a:r>
          </a:p>
          <a:p>
            <a:pPr marL="0" indent="0">
              <a:buNone/>
            </a:pPr>
            <a:r>
              <a:rPr lang="ru-RU" sz="2400" dirty="0" smtClean="0">
                <a:latin typeface="Century Schoolbook" pitchFamily="18" charset="0"/>
              </a:rPr>
              <a:t>ЧЕРЕЗ ВОССТАНОВЛЕНИЕ, ОБЛАГОРАЖИВАНИЕ </a:t>
            </a:r>
          </a:p>
          <a:p>
            <a:pPr marL="0" indent="0">
              <a:buNone/>
            </a:pPr>
            <a:r>
              <a:rPr lang="ru-RU" sz="2400" dirty="0" smtClean="0">
                <a:latin typeface="Century Schoolbook" pitchFamily="18" charset="0"/>
              </a:rPr>
              <a:t>И  УХОД ЗА МОГИЛАМИ ВЕТЕРАНОВ УЧЕНИКАМИ ТЫРНОВСКОЙ ШКОЛЫ НА ТЕРРИТОРИИ ТЫРНОВСКОГО СЕЛЬСКОГО ПОСЕЛЕНИЯ.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5" name="Picture 3" descr="C:\Users\Елена Николаевна\Desktop\15-05-2025_19-22-39\IMG_20240423_1210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112" y="51470"/>
            <a:ext cx="2232248" cy="16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Елена Николаевна\Desktop\память\IMG_20250415_1242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3219822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Елена Николаевна\Desktop\живая память\IMG_20240515_1032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9622"/>
            <a:ext cx="288032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20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507288" cy="85725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>
                <a:latin typeface="Century Schoolbook" pitchFamily="18" charset="0"/>
              </a:rPr>
              <a:t/>
            </a:r>
            <a:br>
              <a:rPr lang="ru-RU" dirty="0">
                <a:latin typeface="Century Schoolbook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Century Schoolbook" pitchFamily="18" charset="0"/>
              </a:rPr>
              <a:t>ОСНОВНЫЕ ЗАДАЧИ ПРОЕКТА:</a:t>
            </a:r>
            <a:r>
              <a:rPr lang="ru-RU" sz="3100" dirty="0" smtClean="0">
                <a:latin typeface="Century Schoolbook" pitchFamily="18" charset="0"/>
              </a:rPr>
              <a:t/>
            </a:r>
            <a:br>
              <a:rPr lang="ru-RU" sz="3100" dirty="0" smtClean="0">
                <a:latin typeface="Century Schoolbook" pitchFamily="18" charset="0"/>
              </a:rPr>
            </a:br>
            <a:endParaRPr lang="ru-RU" sz="3100" dirty="0"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9542"/>
            <a:ext cx="6048672" cy="4155922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1.ВОССТАНОВИТЬ СИЛАМИ ЮНАРМЕЙЦЕВ МОГИЛЫ ТЫРНОВЧАН-ФРОНТОВИКОВ, У КОТОРЫХ НЕ ОСТАЛОСЬ РОДСТВЕННИКОВ;</a:t>
            </a:r>
          </a:p>
          <a:p>
            <a:pPr marL="0" indent="0">
              <a:buNone/>
            </a:pPr>
            <a:endParaRPr lang="ru-RU" sz="1400" dirty="0" smtClean="0">
              <a:latin typeface="Century Schoolbook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2.ОРГАНИЗОВАТЬ УХОД ЗА МОГИЛАМИ;</a:t>
            </a:r>
          </a:p>
          <a:p>
            <a:pPr marL="0" indent="0">
              <a:buNone/>
            </a:pPr>
            <a:endParaRPr lang="ru-RU" sz="1400" dirty="0" smtClean="0">
              <a:latin typeface="Century Schoolbook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3. ИЗУЧИТЬ АРХИВНЫЕ МАТЕРИАЛЫ С ОПИСАНИЕМ БОЕВОГО И ЖИЗНЕННОГО ПУТИ НАШИХ ЗЕМЛЯКОВ;</a:t>
            </a:r>
          </a:p>
          <a:p>
            <a:pPr marL="0" indent="0">
              <a:buNone/>
            </a:pPr>
            <a:endParaRPr lang="ru-RU" sz="1400" dirty="0" smtClean="0">
              <a:latin typeface="Century Schoolbook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4.ВОСПИТАТЬ ЧУВСТВО ГОРДОСТИ, УВАЖЕНИЯ И ПРИЗНАТЕЛЬНОСТИ К ПОДВИГУ ГЕРОЕВ ВЕЛИКОЙ ОТЕЧЕСТВЕННОЙ ВОЙНЫ, ЛЮБВИ К СВОЕЙ МАЛОЙ РОДИНЕ И РОССИИ В ЦЕЛОМ. </a:t>
            </a:r>
            <a:endParaRPr lang="ru-RU" sz="1400" dirty="0">
              <a:latin typeface="Century Schoolbook" pitchFamily="18" charset="0"/>
            </a:endParaRPr>
          </a:p>
        </p:txBody>
      </p:sp>
      <p:pic>
        <p:nvPicPr>
          <p:cNvPr id="8199" name="Picture 7" descr="C:\Users\Елена Николаевна\Desktop\15-05-2025_19-22-39\IMG_20250415_1138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872" y="195486"/>
            <a:ext cx="2428437" cy="182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D:\отряд\IMG_20240502_1156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83718"/>
            <a:ext cx="3312368" cy="248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94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368" y="-92546"/>
            <a:ext cx="8291264" cy="55806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entury Schoolbook" pitchFamily="18" charset="0"/>
              </a:rPr>
              <a:t>КАЛЕНДАРНЫЙ ПЛАН РЕАЛИЗАЦИИ ПРОЕКТА </a:t>
            </a:r>
            <a:endParaRPr lang="ru-RU" sz="20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7850765"/>
              </p:ext>
            </p:extLst>
          </p:nvPr>
        </p:nvGraphicFramePr>
        <p:xfrm>
          <a:off x="179512" y="411510"/>
          <a:ext cx="6149312" cy="4997728"/>
        </p:xfrm>
        <a:graphic>
          <a:graphicData uri="http://schemas.openxmlformats.org/drawingml/2006/table">
            <a:tbl>
              <a:tblPr firstRow="1" firstCol="1" bandRow="1"/>
              <a:tblGrid>
                <a:gridCol w="2269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91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02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23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Century Schoolbook" pitchFamily="18" charset="0"/>
                          <a:ea typeface="Arial Unicode MS"/>
                        </a:rPr>
                        <a:t>Мероприятия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Century Schoolbook" pitchFamily="18" charset="0"/>
                          <a:ea typeface="Arial Unicode MS"/>
                        </a:rPr>
                        <a:t>Сроки 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Century Schoolbook" pitchFamily="18" charset="0"/>
                          <a:ea typeface="Arial Unicode MS"/>
                        </a:rPr>
                        <a:t>Количественный показатель</a:t>
                      </a:r>
                      <a:endParaRPr lang="ru-RU" sz="90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ВЫЕЗД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НА КЛАДБИЩЕ С. ВОСКРЕСЁНКА И ОЦЕНКА СОСТОЯНИЯ ЗАХОРОНЕНИЯ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АПРЕЛЬ 2023 Г.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8 ЧЕЛОВЕК (РУКОВОДИТЕЛЬ ПРОЕКТА, ДИРЕКТОР ШКОЛЫ, ЧЛЕНЫ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ЮНАРМЕЙСКОГО ОТРЯДА</a:t>
                      </a: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СБОР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СРЕДСТВ ДЛЯ ПРИОБРЕТЕНИЯ ТОВАРОВ, НЕОБХОДИМЫХ ДЛЯ ВОССТАНОВЛЕНИЯ МОГИЛЫ ВЕТЕРАНА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АПРЕЛЬ-МАЙ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2023Г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.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10 ЧЕЛОВЕК (ИНИЦИАТИВНАЯ ГРУППА: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ОБУЧАЮЩИЕСЯ ШКОЛЫ, ЮНАРМЕЙЦЫ.</a:t>
                      </a: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ЗАКУПКА ТОВАРОВ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ДЛЯ ИЗГОТОВЛЕНИЯ СУВЕНИРНОЙ ПРОДУКЦИИ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МАЙ 2023 Г.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ДО 10 ЧЕЛОВЕК (СОТРУДНИКИ ШКОЛЫ, ОБУЧАЮЩИЕСЯ)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2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ИЗГОТОВЛЕНИЕ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СУВЕНИРНОЙ ПРОДУКЦИИ С ЦЕЛЬЮ ПРОДАЖИ ДЛЯ ЗАКАЗА И ПРИОБРЕТЕНИЯ ОГРАДЫ НА МОГИЛУ ВЕТЕРАНА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МАЙ 2023 Г.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60 ЧЕЛОВЕК (РУКОВОДИТЕЛЬ ПРОЕКТА, ДИРЕКТОР ШКОЛЫ, ОБУЧАЮЩИЕСЯ ШКОЛЫ)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ПРИОБРЕТЕНИЕ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И УСТАНОВКА ОГРАДЫ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ИЮНЬ 2023 Г.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8 ЧЕЛОВЕК (РУКОВОДИТЕЛЬ ПРОЕКТА, ДИРЕКТОР ШКОЛЫ, ЗАВХОЗ ШКОЛЫ, ЧЛЕНЫ ОТРЯДА «ЗАГОСКИНЦЫ»)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16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СБОР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ИНФОРМАЦИИ О ЗАХОРОНЕНИЯХ ФРОНТОВИКОВ, НУЖДАЮЩИХСЯ В ВОССТАНОВЛЕНИИ И УХОДЕ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С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ИЮНЯ 2023Г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ПОСТОЯННО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РУКОВОДИТЕЛЬ ПРОЕКТА, ЧЛЕНЫ ЮНАРМЕЙСКОГО ОТРЯДА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7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СЕЗОННОЕ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БЛАГОУСТРОЙСТВО ЗАХОРОНЕНИЙ 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ЕЖЕГОДНО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С АПРЕЛЯ  ПО ОКТЯБРЬ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ДО 25 ЧЕЛОВЕК (ЮНАРМЕЙЦЫ)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7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ВАХТЫ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ПАМЯТИ У МОГИЛ  ВЕТЕРАНОВ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В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ДНИ ПАМЯТНЫХ ДАТ И ДЕД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12 ЧЕЛОВЕК (РУКОВОДИТЕЛЬ</a:t>
                      </a:r>
                      <a:r>
                        <a:rPr lang="ru-RU" sz="9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ЮНАРМЕЙСКОГО ОТРЯДА, ЧЛЕНЫ ОТРЯДА</a:t>
                      </a: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,)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47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ОСВЕЩЕНИЕ РЕАЛИЗАЦИИ ПРОЕКТА В СМИ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ПОСТОЯННО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1 ЧЕЛОВЕК (РУКОВОДИТЕЛЬ ПРОЕКТА)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70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ОТЧЕТ ПО ПРОЕКТУ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ЕЖЕГОДНО ПО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ОКОНЧАНИИ СЕЗОННЫХ РАБОТ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1 ЧЕЛОВЕК (РУКОВОДИТЕЛЬ ПРОЕКТА)</a:t>
                      </a:r>
                      <a:endParaRPr lang="ru-RU" sz="9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59633" marR="59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7" name="Picture 9" descr="C:\Users\Елена Николаевна\Documents\Downloads\26-08-2024_21-39-17\Screenshot_20240826_213614_com.vkontakte.androi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1" t="38010" r="33373" b="37452"/>
          <a:stretch/>
        </p:blipFill>
        <p:spPr bwMode="auto">
          <a:xfrm>
            <a:off x="6588224" y="483518"/>
            <a:ext cx="240668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отряд\IMG_20240424_1342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931790"/>
            <a:ext cx="2517258" cy="188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22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25025"/>
            <a:ext cx="7323584" cy="45005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Century Schoolbook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Century Schoolbook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Century Schoolbook" pitchFamily="18" charset="0"/>
              </a:rPr>
              <a:t>МЕТОДЫ РЕАЛИЗАЦИИ ПРОЕКТА </a:t>
            </a:r>
            <a:endParaRPr lang="ru-RU" sz="31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483518"/>
            <a:ext cx="8352928" cy="4752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u="sng" dirty="0" smtClean="0">
                <a:latin typeface="Century Schoolbook" pitchFamily="18" charset="0"/>
              </a:rPr>
              <a:t>ПРАКТИЧЕСКИЕ МЕТОДЫ: </a:t>
            </a:r>
          </a:p>
          <a:p>
            <a:pPr marL="0" indent="0">
              <a:buNone/>
            </a:pPr>
            <a:r>
              <a:rPr lang="ru-RU" sz="1800" dirty="0" smtClean="0">
                <a:latin typeface="Century Schoolbook" pitchFamily="18" charset="0"/>
              </a:rPr>
              <a:t>•</a:t>
            </a:r>
            <a:r>
              <a:rPr lang="ru-RU" sz="1400" dirty="0" smtClean="0">
                <a:latin typeface="Century Schoolbook" pitchFamily="18" charset="0"/>
              </a:rPr>
              <a:t>РАЗРАБОТКА АЛГОРИТМА НЕОБХОДИМЫХ ДЕЙСТВИЙ ПО ПРИВЕДЕНИЮ В ПОРЯДОК ЗАХОРОНЕНИЙ (ПРОЕКТ  РАЗРАБОТАН ИНИЦИАТИВНОЙ ГРУППОЙ 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И СОТРУДНИКАМИ ШКОЛЫ);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•ПОИСК  СОЦИАЛЬНЫХ ПАРТНЕРОВ;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•ОРГАНИЗАЦИЯ ДЕЙСТВИЙ ПО ПОИСКУ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 ИНФОРМАЦИИ О ВЕТЕРАНАХ ВОВ;</a:t>
            </a:r>
          </a:p>
          <a:p>
            <a:pPr marL="0" indent="0">
              <a:buNone/>
            </a:pPr>
            <a:r>
              <a:rPr lang="ru-RU" sz="1400" b="1" u="sng" dirty="0" smtClean="0">
                <a:latin typeface="Century Schoolbook" pitchFamily="18" charset="0"/>
              </a:rPr>
              <a:t>СЛОВЕСНЫЕ МЕТОДЫ: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•ИНФОРМИРОВАНИЕ КОЛЛЕКТИВА 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ШКОЛЫ И ЖИТЕЛЕЙ СЕЛА ТЫРНОВО 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С ЦЕЛЬЮ ПРИВЛЕЧЕНИЯ ВНИМАНИЯ К 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СУЩЕСТВУЮЩЕЙ ПРОБЛЕМЕ;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•МЕРОПРИЯТИЯ, ПОСВЯЩЕННЫЕ ПОДВИГУ ТЫРНОВЧАН ВО 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ВРЕМЯ ВЕЛИКОЙ ОТЕЧЕСТВЕННОЙ ВОЙНЫ И В НАСТОЯЩЕЕ </a:t>
            </a:r>
          </a:p>
          <a:p>
            <a:pPr marL="0" indent="0">
              <a:buNone/>
            </a:pPr>
            <a:r>
              <a:rPr lang="ru-RU" sz="1400" dirty="0" smtClean="0">
                <a:latin typeface="Century Schoolbook" pitchFamily="18" charset="0"/>
              </a:rPr>
              <a:t>ВРЕМЯ, ИСТОРИИ МАЛОЙ РОДИНЫ.</a:t>
            </a:r>
          </a:p>
          <a:p>
            <a:pPr marL="0" indent="0">
              <a:buNone/>
            </a:pPr>
            <a:endParaRPr lang="ru-RU" sz="1800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pic>
        <p:nvPicPr>
          <p:cNvPr id="5" name="Picture 7" descr="C:\Users\Елена Николаевна\Desktop\Screenshot_20240826_205025_com.vkontakte.androi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53" b="37287"/>
          <a:stretch/>
        </p:blipFill>
        <p:spPr bwMode="auto">
          <a:xfrm>
            <a:off x="4139952" y="1419622"/>
            <a:ext cx="2952328" cy="163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Елена Николаевна\Desktop\15-05-2025_19-22-39\IMG_20250415_1138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83197"/>
            <a:ext cx="2728672" cy="20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13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428625"/>
            <a:ext cx="8424936" cy="138019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МЕТОДЫ ОЦЕНКИ ЭФФЕКТИВНОСТИ  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73528"/>
            <a:ext cx="8579296" cy="428193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2000" dirty="0" smtClean="0">
                <a:latin typeface="Century Schoolbook" pitchFamily="18" charset="0"/>
              </a:rPr>
              <a:t>1. АНКЕТИРОВАНИЕ ПОДРОСТКОВ 15-16 ЛЕТ НА ТЕМУ «ГОТОВ ЛИ ТЫ УЧАСТВОВАТЬ В ВОССТАНОВЛЕНИИ ЗАХОРОНЕНИЙ ВЕТЕРАНОВ ВЕЛИКОЙ ОТЕЧЕСТВЕННОЙ ВОЙНЫ?» В НАЧАЛЕ РЕАЛИЗАЦИИ ПРОЕКТА И В ПРОЦЕССЕ РЕАЛИЗАЦИИ.</a:t>
            </a:r>
          </a:p>
          <a:p>
            <a:pPr marL="0" indent="0">
              <a:buNone/>
            </a:pPr>
            <a:r>
              <a:rPr lang="ru-RU" sz="2000" dirty="0" smtClean="0">
                <a:latin typeface="Century Schoolbook" pitchFamily="18" charset="0"/>
              </a:rPr>
              <a:t>2. СОЦИАЛЬНЫЙ ОПРОС ЖИТЕЛЕЙ СЕЛА ТЫРНОВО НА ТЕМУ: «ЧТО ВЫ ЗНАЕТЕ О РЕАЛИЗАЦИИ УЧЕНИКАМИ ШКОЛЫ СОЦИАЛЬНОГО ПРОЕКТА «ЖИВАЯ ПАМЯТЬ»? В НАЧАЛЕ РЕАЛИЗАЦИИ ПРОЕКТА И В ПРОЦЕССЕ РЕАЛИЗАЦИИ.	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0415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BD2D0C-E4F6-4724-82EB-911514C60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742" y="-4554"/>
            <a:ext cx="7886700" cy="99417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         </a:t>
            </a:r>
            <a:r>
              <a:rPr lang="ru-RU" sz="2800" b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ИТОГИ ОПРОСОВ</a:t>
            </a:r>
            <a:endParaRPr lang="ru-RU" sz="2800" b="1" dirty="0"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7DE14B-42BA-4DDB-A038-787DD6A95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742" y="843558"/>
            <a:ext cx="7899608" cy="3789165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sz="2800" dirty="0" smtClean="0">
                <a:latin typeface="Century Schoolbook" panose="02040604050505020304" pitchFamily="18" charset="0"/>
              </a:rPr>
              <a:t> </a:t>
            </a:r>
            <a:r>
              <a:rPr lang="ru-RU" sz="2200" u="sng" dirty="0" smtClean="0">
                <a:latin typeface="Century Schoolbook" panose="02040604050505020304" pitchFamily="18" charset="0"/>
              </a:rPr>
              <a:t>ПО ПЕРВОМУ ВОПРОСУ</a:t>
            </a:r>
            <a:r>
              <a:rPr lang="ru-RU" sz="2200" dirty="0" smtClean="0">
                <a:latin typeface="Century Schoolbook" panose="02040604050505020304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ru-RU" sz="2200" dirty="0" smtClean="0">
                <a:latin typeface="Century Schoolbook" panose="02040604050505020304" pitchFamily="18" charset="0"/>
              </a:rPr>
              <a:t>В НАЧАЛЕ РЕАЛИЗАЦИИ ПРОЕКТА </a:t>
            </a:r>
            <a:endParaRPr lang="ru-RU" sz="2200" dirty="0" smtClean="0"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Century Schoolbook" panose="02040604050505020304" pitchFamily="18" charset="0"/>
              </a:rPr>
              <a:t>55</a:t>
            </a:r>
            <a:r>
              <a:rPr lang="ru-RU" sz="2200" dirty="0" smtClean="0">
                <a:latin typeface="Century Schoolbook" panose="02040604050505020304" pitchFamily="18" charset="0"/>
              </a:rPr>
              <a:t>% РЕСПОНДЕНТОВ ОТВЕТИЛИ «ДА», </a:t>
            </a:r>
          </a:p>
          <a:p>
            <a:pPr>
              <a:buFontTx/>
              <a:buChar char="-"/>
            </a:pPr>
            <a:r>
              <a:rPr lang="ru-RU" sz="2200" dirty="0" smtClean="0">
                <a:latin typeface="Century Schoolbook" panose="02040604050505020304" pitchFamily="18" charset="0"/>
              </a:rPr>
              <a:t>30 % - ЗАТРУДНЯЮСЬ ОТВЕТИТЬ, </a:t>
            </a:r>
          </a:p>
          <a:p>
            <a:pPr marL="0" indent="0">
              <a:buNone/>
            </a:pPr>
            <a:r>
              <a:rPr lang="ru-RU" sz="2200" dirty="0" smtClean="0">
                <a:latin typeface="Century Schoolbook" panose="02040604050505020304" pitchFamily="18" charset="0"/>
              </a:rPr>
              <a:t>15 % ОТВЕТИЛИ ОТРИЦАТЕЛЬНО.</a:t>
            </a:r>
          </a:p>
          <a:p>
            <a:pPr marL="0" indent="0">
              <a:buNone/>
            </a:pPr>
            <a:endParaRPr lang="ru-RU" sz="2200" dirty="0" smtClean="0"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Century Schoolbook" panose="02040604050505020304" pitchFamily="18" charset="0"/>
              </a:rPr>
              <a:t>В ПРОЦЕССЕ РЕАЛИЗАЦИИ </a:t>
            </a:r>
          </a:p>
          <a:p>
            <a:pPr marL="0" indent="0">
              <a:buNone/>
            </a:pPr>
            <a:r>
              <a:rPr lang="ru-RU" sz="2200" dirty="0" smtClean="0">
                <a:latin typeface="Century Schoolbook" panose="02040604050505020304" pitchFamily="18" charset="0"/>
              </a:rPr>
              <a:t>ПРОЕКТА ГОТОВНОСТЬ </a:t>
            </a:r>
          </a:p>
          <a:p>
            <a:pPr marL="0" indent="0">
              <a:buNone/>
            </a:pPr>
            <a:r>
              <a:rPr lang="ru-RU" sz="2200" dirty="0" smtClean="0">
                <a:latin typeface="Century Schoolbook" panose="02040604050505020304" pitchFamily="18" charset="0"/>
              </a:rPr>
              <a:t>К УЧАСТИЮ ВЫРАЗИЛИ 95% </a:t>
            </a:r>
          </a:p>
          <a:p>
            <a:pPr marL="0" indent="0">
              <a:buNone/>
            </a:pPr>
            <a:r>
              <a:rPr lang="ru-RU" sz="2200" dirty="0" smtClean="0">
                <a:latin typeface="Century Schoolbook" panose="02040604050505020304" pitchFamily="18" charset="0"/>
              </a:rPr>
              <a:t>ИЗ ЧИСЛА ТЕХ ЖЕ ОПРОШЕННЫХ.</a:t>
            </a:r>
            <a:endParaRPr lang="ru-RU" sz="2200" dirty="0">
              <a:latin typeface="Century Schoolbook" panose="02040604050505020304" pitchFamily="18" charset="0"/>
            </a:endParaRPr>
          </a:p>
        </p:txBody>
      </p:sp>
      <p:pic>
        <p:nvPicPr>
          <p:cNvPr id="13314" name="Picture 2" descr="C:\Users\Елена Николаевна\Desktop\эмблем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189037" cy="118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D:\отряд\IMG_20240416_131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2715766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85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AC3280-E003-42D7-9ECA-266D8D071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672" y="-92546"/>
            <a:ext cx="6895678" cy="9941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ИТОГИ ОПРОСОВ</a:t>
            </a:r>
            <a:endParaRPr lang="ru-RU" sz="2800" b="1" dirty="0"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05D81D-7682-4F73-96A6-E488A6CC7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843558"/>
            <a:ext cx="7056784" cy="378916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sz="2800" dirty="0" smtClean="0"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Century Schoolbook" panose="02040604050505020304" pitchFamily="18" charset="0"/>
              </a:rPr>
              <a:t> </a:t>
            </a:r>
            <a:r>
              <a:rPr lang="ru-RU" sz="2800" u="sng" dirty="0" smtClean="0">
                <a:latin typeface="Century Schoolbook" panose="02040604050505020304" pitchFamily="18" charset="0"/>
              </a:rPr>
              <a:t>ПО ВТОРОМУ ВОПРОСУ </a:t>
            </a:r>
            <a:r>
              <a:rPr lang="ru-RU" sz="2800" dirty="0" smtClean="0">
                <a:latin typeface="Century Schoolbook" panose="02040604050505020304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Century Schoolbook" panose="02040604050505020304" pitchFamily="18" charset="0"/>
              </a:rPr>
              <a:t>67% РЕСПОНДЕНТОВ ОТВЕТИЛИ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Century Schoolbook" panose="02040604050505020304" pitchFamily="18" charset="0"/>
              </a:rPr>
              <a:t>«ЗНАЮ ДОСТАТОЧНО»,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Century Schoolbook" panose="02040604050505020304" pitchFamily="18" charset="0"/>
              </a:rPr>
              <a:t>13% - «СЛЫШАЛ, НО ОСТАЛИСЬ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anose="02040604050505020304" pitchFamily="18" charset="0"/>
              </a:rPr>
              <a:t>ВОПРОСЫ», </a:t>
            </a:r>
          </a:p>
          <a:p>
            <a:pPr marL="0" indent="0">
              <a:buNone/>
            </a:pPr>
            <a:r>
              <a:rPr lang="ru-RU" sz="2800" dirty="0" smtClean="0">
                <a:latin typeface="Century Schoolbook" panose="02040604050505020304" pitchFamily="18" charset="0"/>
              </a:rPr>
              <a:t>20% ОПРОШЕННЫХ ОТВЕТИЛИ «НЕ </a:t>
            </a:r>
            <a:endParaRPr lang="ru-RU" sz="2800" dirty="0" smtClean="0"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Century Schoolbook" panose="02040604050505020304" pitchFamily="18" charset="0"/>
              </a:rPr>
              <a:t>СЛЫШАЛ/НЕ </a:t>
            </a:r>
            <a:r>
              <a:rPr lang="ru-RU" sz="2800" dirty="0" smtClean="0">
                <a:latin typeface="Century Schoolbook" panose="02040604050505020304" pitchFamily="18" charset="0"/>
              </a:rPr>
              <a:t>ИНТЕРЕСУЕТ ДАННАЯ ТЕМА».</a:t>
            </a:r>
          </a:p>
          <a:p>
            <a:pPr marL="0" indent="0">
              <a:buNone/>
            </a:pPr>
            <a:endParaRPr lang="ru-RU" sz="2800" dirty="0" smtClean="0"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Century Schoolbook" panose="02040604050505020304" pitchFamily="18" charset="0"/>
              </a:rPr>
              <a:t>-</a:t>
            </a:r>
            <a:r>
              <a:rPr lang="ru-RU" sz="2800" dirty="0" smtClean="0">
                <a:latin typeface="Century Schoolbook" panose="02040604050505020304" pitchFamily="18" charset="0"/>
              </a:rPr>
              <a:t>ПРИ </a:t>
            </a:r>
            <a:r>
              <a:rPr lang="ru-RU" sz="2800" dirty="0" smtClean="0">
                <a:latin typeface="Century Schoolbook" panose="02040604050505020304" pitchFamily="18" charset="0"/>
              </a:rPr>
              <a:t>РЕАЛИЗАЦИИ ПРОЕКТА 100 % </a:t>
            </a:r>
            <a:endParaRPr lang="ru-RU" sz="2800" dirty="0" smtClean="0"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Century Schoolbook" panose="02040604050505020304" pitchFamily="18" charset="0"/>
              </a:rPr>
              <a:t>РЕСПОНДЕНТОВ </a:t>
            </a:r>
            <a:r>
              <a:rPr lang="ru-RU" sz="2800" dirty="0" smtClean="0">
                <a:latin typeface="Century Schoolbook" panose="02040604050505020304" pitchFamily="18" charset="0"/>
              </a:rPr>
              <a:t>ВЫБРАЛИ ОТВЕТ «ЗНАЮ </a:t>
            </a:r>
            <a:endParaRPr lang="ru-RU" sz="2800" dirty="0" smtClean="0"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Century Schoolbook" panose="02040604050505020304" pitchFamily="18" charset="0"/>
              </a:rPr>
              <a:t>ДОСТАТОЧНО</a:t>
            </a:r>
            <a:r>
              <a:rPr lang="ru-RU" sz="2800" dirty="0" smtClean="0">
                <a:latin typeface="Century Schoolbook" panose="02040604050505020304" pitchFamily="18" charset="0"/>
              </a:rPr>
              <a:t>». </a:t>
            </a:r>
            <a:endParaRPr lang="ru-RU" sz="2800" dirty="0">
              <a:latin typeface="Century Schoolbook" panose="02040604050505020304" pitchFamily="18" charset="0"/>
            </a:endParaRPr>
          </a:p>
        </p:txBody>
      </p:sp>
      <p:pic>
        <p:nvPicPr>
          <p:cNvPr id="14338" name="Picture 2" descr="C:\Users\Елена Николаевна\Desktop\эмблема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5466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Users\Елена Николаевна\Desktop\память\IMG_20250508_10402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4" t="16453" r="10411" b="14036"/>
          <a:stretch/>
        </p:blipFill>
        <p:spPr bwMode="auto">
          <a:xfrm>
            <a:off x="5407144" y="123478"/>
            <a:ext cx="3736856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64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290568"/>
            <a:ext cx="7467600" cy="135015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ОЖИДАЕМЫЕ РЕЗУЛЬТАТЫ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3583388"/>
              </p:ext>
            </p:extLst>
          </p:nvPr>
        </p:nvGraphicFramePr>
        <p:xfrm>
          <a:off x="107504" y="664830"/>
          <a:ext cx="8640960" cy="481584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768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961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2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Количественные показатели</a:t>
                      </a:r>
                      <a:endParaRPr lang="ru-RU" sz="1200" dirty="0" smtClean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endParaRPr lang="ru-RU" sz="1200" dirty="0" smtClean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 </a:t>
                      </a:r>
                      <a:endParaRPr lang="ru-RU" sz="1200" dirty="0" smtClean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 </a:t>
                      </a:r>
                      <a:endParaRPr lang="ru-RU" sz="1200" dirty="0" smtClean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i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УМЕНЬШЕНИЕ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КОЛИЧЕСТВА МОГИЛ ФРОНТОВИКОВ, НАХОДЯЩИХСЯ В ЗАПУЩЕННОМ СОСТОЯНИИ;</a:t>
                      </a: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ПРИВЛЕЧЕНИЕ НЕ МЕНЕЕ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30%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ЖИТЕЛЕЙ СЕЛА К РЕАЛИЗАЦИИ ПРОЕКТА;</a:t>
                      </a: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ПРИВЛЕЧЕНИЕ НЕ МЕНЕЕ 80 % ОБУЧАЮЩИХСЯ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ШКОЛЫ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К УЧАСТИЮ В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МЕРОПРИЯТИЯХ, НАПРАВЛЕННЫХ НА СОХРАНЕНИЕ ИСТОРИЧЕСКОЙ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ПАМЯТИ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, ПРИВИТИЕ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ИНТЕРЕСА К ИСТОРИИ  МАЛОЙ РОДИНЫ И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СВОЕЙ СЕМЬИ;</a:t>
                      </a: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ПРИВЛЕЧЕНИЕ 100% ЮНАРМЕЙЦЕВ К БЛАГОУСТРОЙСТВУ МОГИЛ ВЕТЕРАНОВ ВЕЛИКОЙ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ОТЕЧЕСТВЕННОЙ ВОЙНЫ, ОРГАНИЗАЦИИ И ПРОВЕДЕНИЮ ВАХТ ПАМЯТИ И ПОИСКОВЫХ МЕРОПРИЯТИЙ.</a:t>
                      </a:r>
                      <a:endParaRPr lang="ru-RU" sz="1200" baseline="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23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2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Качественные показатели</a:t>
                      </a:r>
                      <a:endParaRPr lang="ru-RU" sz="1200" dirty="0" smtClean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endParaRPr lang="ru-RU" sz="1200" dirty="0" smtClean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800" i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 </a:t>
                      </a:r>
                      <a:endParaRPr lang="ru-RU" sz="1200" dirty="0" smtClean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ФОРМИРОВАНИЕ И РАЗВИТИЕ У ПОДРАСТАЮЩЕГО ПОКОЛЕНИЯ ЧУВСТВА ГОРДОСТИ ЗА СВОИХ ЗЕМЛЯКОВ И ГОСУДАРСТВА В ЦЕЛОМ;</a:t>
                      </a: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ПОВЫШЕНИЕ ФИЗИЧЕСКОГО, НРАВСТВЕННОГО, КУЛЬТУРНОГО РАЗВИТИЯ УЧЕНИКОВ ШКОЛЫ И ЖИТЕЛЕЙ ПОСЕЛЕНИЯ.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СОХРАНЕНИЕ ПАМЯТИ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О ПОДВИГЕ ЗЕМЛЯКОВ ВО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 ВРЕМЯ ВЕЛИКОЙ ОТЕЧЕСТВЕННОЙ ВОЙНЫ И</a:t>
                      </a: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В НАСТОЯЩЕЕ ВРЕМЯ  СРЕДИ ОБУЧАЮЩИХСЯ И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 ЖИТЕЛЕЙ СЕЛА;</a:t>
                      </a: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ФОРМИРОВАНИЕ УВАЖИТЕЛЬНОГО И БЕРЕЖНОГО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ОТНОШЕНИЯ К ПАМЯТНИКАМ БОЕВОГО ПРОШЛОГО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МАЛОЙ РОДИНЫ И РОДНОЙ СТРАНЫ СРЕДИ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ОБУЧАЮЩИХСЯ ШКОЛЫ И ЖИТЕЛЕЙ СЕЛА. </a:t>
                      </a: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ЖИТЕЛИ СЕЛА ИЗ СТОРОННИХ НАБЛЮДАТЕЛЕЙ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ПРЕВРАЩАЮТСЯ В АКТИВНЫХ УЧАСТНИКОВ РАБОТЫ </a:t>
                      </a:r>
                    </a:p>
                    <a:p>
                      <a:pPr marL="0" lv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    НАД ПРОЕКТОМ.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 marL="107315">
                        <a:spcAft>
                          <a:spcPts val="0"/>
                        </a:spcAft>
                      </a:pPr>
                      <a:r>
                        <a:rPr lang="ru-RU" sz="800" b="1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 </a:t>
                      </a:r>
                      <a:endParaRPr lang="ru-RU" sz="800" dirty="0" smtClean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  <a:p>
                      <a:pPr marL="107315"/>
                      <a:r>
                        <a:rPr lang="ru-RU" sz="800" b="1" dirty="0" smtClean="0"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ea typeface="Times New Roman"/>
                        </a:rPr>
                        <a:t> 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3314" name="Picture 2" descr="C:\Users\Елена Николаевна\Desktop\живая память\IMG_20240515_10314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44" b="12360"/>
          <a:stretch/>
        </p:blipFill>
        <p:spPr bwMode="auto">
          <a:xfrm>
            <a:off x="5487121" y="3075806"/>
            <a:ext cx="3648271" cy="186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08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236562"/>
            <a:ext cx="7467600" cy="576064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100" b="1" dirty="0" smtClean="0">
                <a:solidFill>
                  <a:srgbClr val="FF0000"/>
                </a:solidFill>
                <a:latin typeface="Century Schoolbook" pitchFamily="18" charset="0"/>
              </a:rPr>
              <a:t>ПРОЕКТ СМЕТЫ РЕАЛИЗАЦИИ ПРОЕКТА</a:t>
            </a:r>
            <a:endParaRPr lang="ru-RU" sz="31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8932217"/>
              </p:ext>
            </p:extLst>
          </p:nvPr>
        </p:nvGraphicFramePr>
        <p:xfrm>
          <a:off x="179512" y="915566"/>
          <a:ext cx="5328592" cy="4385730"/>
        </p:xfrm>
        <a:graphic>
          <a:graphicData uri="http://schemas.openxmlformats.org/drawingml/2006/table">
            <a:tbl>
              <a:tblPr firstRow="1" firstCol="1" bandRow="1"/>
              <a:tblGrid>
                <a:gridCol w="360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>
                          <a:effectLst/>
                          <a:latin typeface="Century Schoolbook" pitchFamily="18" charset="0"/>
                          <a:ea typeface="Times New Roman"/>
                        </a:rPr>
                        <a:t>№ п/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НАИМЕНОВАНИЕ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СУММА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РУБЛЕЙ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3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>
                          <a:effectLst/>
                          <a:latin typeface="Century Schoolbook" pitchFamily="18" charset="0"/>
                          <a:ea typeface="Times New Roman"/>
                        </a:rPr>
                        <a:t>1.</a:t>
                      </a:r>
                      <a:endParaRPr lang="ru-RU" sz="140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ПРИОБРЕТЕНИЕ</a:t>
                      </a:r>
                      <a:r>
                        <a:rPr lang="ru-RU" sz="1400" baseline="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 ПАМЯТНОЙ ДОСКИ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12000</a:t>
                      </a:r>
                      <a:endParaRPr lang="ru-RU" sz="1400" b="1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>
                          <a:effectLst/>
                          <a:latin typeface="Century Schoolbook" pitchFamily="18" charset="0"/>
                          <a:ea typeface="Times New Roman"/>
                        </a:rPr>
                        <a:t>2. </a:t>
                      </a:r>
                      <a:endParaRPr lang="ru-RU" sz="140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ПРИОБРЕТЕНИЕ КАНЦЕЛЯРСКОЙ ПРОДУКЦИИ ДЛЯ ОСУЩЕСТВЛЕНИЯ  АГИТАЦИОННОГО ЭТАПА И АНКЕТИРОВАНИЯ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500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87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>
                          <a:effectLst/>
                          <a:latin typeface="Century Schoolbook" pitchFamily="18" charset="0"/>
                          <a:ea typeface="Times New Roman"/>
                        </a:rPr>
                        <a:t>3.</a:t>
                      </a:r>
                      <a:endParaRPr lang="ru-RU" sz="140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</a:tabLst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Schoolbook" pitchFamily="18" charset="0"/>
                          <a:ea typeface="Times New Roman"/>
                          <a:cs typeface="+mn-cs"/>
                        </a:rPr>
                        <a:t>ПРИОБРЕТЕНИЕ МАТЕРИАЛОВ ДЛЯ ИЗГОТОВЛЕНИЯ СУВЕНИРНОЙ ПРОДУКЦИИ 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Schoolbook" pitchFamily="18" charset="0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500</a:t>
                      </a:r>
                      <a:endParaRPr lang="ru-RU" sz="1400" b="1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1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>
                          <a:effectLst/>
                          <a:latin typeface="Century Schoolbook" pitchFamily="18" charset="0"/>
                          <a:ea typeface="Times New Roman"/>
                        </a:rPr>
                        <a:t>4.</a:t>
                      </a:r>
                      <a:endParaRPr lang="ru-RU" sz="140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</a:tabLst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Schoolbook" pitchFamily="18" charset="0"/>
                          <a:ea typeface="Times New Roman"/>
                          <a:cs typeface="+mn-cs"/>
                        </a:rPr>
                        <a:t>ПРИОБРЕТЕНИЕ ОГРАДЫ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Schoolbook" pitchFamily="18" charset="0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22000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72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>
                          <a:effectLst/>
                          <a:latin typeface="Century Schoolbook" pitchFamily="18" charset="0"/>
                          <a:ea typeface="Times New Roman"/>
                        </a:rPr>
                        <a:t>5.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</a:tabLst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Schoolbook" pitchFamily="18" charset="0"/>
                          <a:ea typeface="Times New Roman"/>
                          <a:cs typeface="+mn-cs"/>
                        </a:rPr>
                        <a:t>ПРИОБРЕТЕНИЕ  ИНВЕНТАРЯ ДЛЯ ПОКРАСКИ ОГРАДЫ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Schoolbook" pitchFamily="18" charset="0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1000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34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</a:tabLst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Schoolbook" pitchFamily="18" charset="0"/>
                          <a:ea typeface="Times New Roman"/>
                          <a:cs typeface="+mn-cs"/>
                        </a:rPr>
                        <a:t>6.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</a:tabLst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Schoolbook" pitchFamily="18" charset="0"/>
                          <a:ea typeface="Times New Roman"/>
                          <a:cs typeface="+mn-cs"/>
                        </a:rPr>
                        <a:t>ПРИОБРЕТЕНИЕ КРАСКИ ДЛЯ ПОКРАСКИ ОГРАД И ПАМЯТНИКОВ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Schoolbook" pitchFamily="18" charset="0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3200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5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>
                          <a:effectLst/>
                          <a:latin typeface="Century Schoolbook" pitchFamily="18" charset="0"/>
                          <a:ea typeface="Times New Roman"/>
                        </a:rPr>
                        <a:t>7</a:t>
                      </a:r>
                      <a:r>
                        <a:rPr lang="ru-RU" sz="1400" dirty="0">
                          <a:effectLst/>
                          <a:latin typeface="Century Schoolbook" pitchFamily="18" charset="0"/>
                          <a:ea typeface="Times New Roman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</a:tabLst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Schoolbook" pitchFamily="18" charset="0"/>
                          <a:ea typeface="Times New Roman"/>
                          <a:cs typeface="+mn-cs"/>
                        </a:rPr>
                        <a:t>ПРИОБРЕТЕНИЕ РАСТЕНИЙ ДЛЯ ОБЛАГОРАЖИВАНИЯ ЗАХОРОНЕНИЙ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Schoolbook" pitchFamily="18" charset="0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1500</a:t>
                      </a:r>
                      <a:endParaRPr lang="ru-RU" sz="1400" b="1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2930"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ИТОГО:</a:t>
                      </a:r>
                      <a:endParaRPr lang="ru-RU" sz="1400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</a:tabLst>
                      </a:pPr>
                      <a:r>
                        <a:rPr lang="ru-RU" sz="1400" b="1" dirty="0" smtClean="0">
                          <a:effectLst/>
                          <a:latin typeface="Century Schoolbook" pitchFamily="18" charset="0"/>
                          <a:ea typeface="Times New Roman"/>
                        </a:rPr>
                        <a:t>40700</a:t>
                      </a:r>
                      <a:endParaRPr lang="ru-RU" sz="1400" b="1" dirty="0">
                        <a:effectLst/>
                        <a:latin typeface="Century Schoolbook" pitchFamily="18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543FF5-938B-4AAB-ABE0-7DC59155C9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156"/>
          <a:stretch/>
        </p:blipFill>
        <p:spPr>
          <a:xfrm>
            <a:off x="6300192" y="483518"/>
            <a:ext cx="2653020" cy="2304000"/>
          </a:xfrm>
          <a:prstGeom prst="rect">
            <a:avLst/>
          </a:prstGeom>
        </p:spPr>
      </p:pic>
      <p:pic>
        <p:nvPicPr>
          <p:cNvPr id="11266" name="Picture 2" descr="D:\отряд\IMG_20240502_1209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4"/>
          <a:stretch/>
        </p:blipFill>
        <p:spPr bwMode="auto">
          <a:xfrm>
            <a:off x="5292080" y="2859782"/>
            <a:ext cx="3169993" cy="21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94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Елена Николаевна\Documents\Downloads\13-05-2025_19-02-43\IMG_20250415_11390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11"/>
          <a:stretch/>
        </p:blipFill>
        <p:spPr bwMode="auto">
          <a:xfrm>
            <a:off x="3457972" y="1266999"/>
            <a:ext cx="2008624" cy="177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23478"/>
            <a:ext cx="8964488" cy="7920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ЗАДАЧИ, ВЫПОЛНЕННЫЕ ЭТОЙ ВЕСНОЙ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pic>
        <p:nvPicPr>
          <p:cNvPr id="9219" name="Picture 3" descr="C:\Users\Елена Николаевна\Documents\Downloads\13-05-2025_19-02-43\IMG_20250417_153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40" y="3181937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Елена Николаевна\Documents\Downloads\13-05-2025_19-02-43\IMG_20250428_1008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244944"/>
            <a:ext cx="2376264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Елена Николаевна\Documents\Downloads\13-05-2025_19-02-43\IMG_20250415_1242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9542"/>
            <a:ext cx="3120000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Елена Николаевна\Desktop\scCM8Vnd15AH4R9gjJyBf0lxquTWStt8TLfmh90qWl-58ybKqZKHzeO2Fmwuv5XQNjqPoA9FBk4I7W6s5AaEAL5i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72936"/>
            <a:ext cx="2472275" cy="18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Елена Николаевна\Desktop\память\IMG_20250508_11402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" t="13181" r="5945" b="5690"/>
          <a:stretch/>
        </p:blipFill>
        <p:spPr bwMode="auto">
          <a:xfrm>
            <a:off x="5615411" y="801816"/>
            <a:ext cx="3409787" cy="22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355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Century Schoolbook" pitchFamily="18" charset="0"/>
              </a:rPr>
              <a:t>              </a:t>
            </a:r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ПЛАНЫ НА БУДУЩЕЕ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pic>
        <p:nvPicPr>
          <p:cNvPr id="10242" name="Picture 2" descr="C:\Users\Елена Николаевна\Documents\Downloads\13-05-2025_19-02-43\IMG_20250417_1529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07654"/>
            <a:ext cx="240026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Елена Николаевна\Documents\Downloads\13-05-2025_19-02-43\IMG_20250417_1532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32" t="5626" r="3732" b="16359"/>
          <a:stretch/>
        </p:blipFill>
        <p:spPr bwMode="auto">
          <a:xfrm>
            <a:off x="179510" y="1131938"/>
            <a:ext cx="3010951" cy="31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Елена Николаевна\Desktop\IMG-20250428-WA001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7"/>
          <a:stretch/>
        </p:blipFill>
        <p:spPr bwMode="auto">
          <a:xfrm>
            <a:off x="5920740" y="1131590"/>
            <a:ext cx="2923735" cy="31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255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5979"/>
            <a:ext cx="9108504" cy="421555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СОХРАНЯЯ ПАМЯТЬ О ПРОШЛОМ- </a:t>
            </a:r>
            <a:b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Century Schoolbook" pitchFamily="18" charset="0"/>
              </a:rPr>
              <a:t>СОХРАНЯЕМ БУДУЩЕЕ</a:t>
            </a:r>
            <a:endParaRPr lang="ru-RU" sz="28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pic>
        <p:nvPicPr>
          <p:cNvPr id="4" name="Picture 3" descr="C:\Users\Елена Николаевна\Documents\Downloads\26-08-2024_21-39-17\Screenshot_20240826_213757_com.vkontakte.androi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13" b="33494"/>
          <a:stretch/>
        </p:blipFill>
        <p:spPr bwMode="auto">
          <a:xfrm>
            <a:off x="3563888" y="941111"/>
            <a:ext cx="5040560" cy="37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Елена Николаевна\Desktop\живая память\IMG_20231123_1220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40" y="2931790"/>
            <a:ext cx="2784000" cy="20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Елена Николаевна\Desktop\живая память\IMG_20240515_10320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b="10935"/>
          <a:stretch/>
        </p:blipFill>
        <p:spPr bwMode="auto">
          <a:xfrm>
            <a:off x="467544" y="893148"/>
            <a:ext cx="2784001" cy="192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856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val="windowText" lastClr="000000"/>
      </a:dk1>
      <a:lt1>
        <a:srgbClr val="C3DBE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1078</TotalTime>
  <Words>1011</Words>
  <Application>Microsoft Office PowerPoint</Application>
  <PresentationFormat>Экран (16:9)</PresentationFormat>
  <Paragraphs>184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 Unicode MS</vt:lpstr>
      <vt:lpstr>Arial</vt:lpstr>
      <vt:lpstr>Calibri</vt:lpstr>
      <vt:lpstr>Calibri Light</vt:lpstr>
      <vt:lpstr>Century Schoolbook</vt:lpstr>
      <vt:lpstr>Tahoma</vt:lpstr>
      <vt:lpstr>Times New Roman</vt:lpstr>
      <vt:lpstr>Тема Office</vt:lpstr>
      <vt:lpstr>Точечный рисунок</vt:lpstr>
      <vt:lpstr>Муниципальное общеобразовательное учреждение «Тырновская средняя  общеобразовательная школа имени Л.А.Загоскина»  Пронского района Рязанской области</vt:lpstr>
      <vt:lpstr>ГЕОГРАФИЯ ПРОЕКТА:  ТЫРНОВСКОЕ СЕЛЬСКОЕ ПОСЕЛЕНИЕ  СРОКИ РЕАЛИЗАЦИИ ПРОЕКТА: АПРЕЛЬ 2023 ГОДА – ПО СЕГОДНЯШНИЙ ДЕНЬ </vt:lpstr>
      <vt:lpstr>ОСНОВНЫЕ ЦЕЛЕВЫЕ ГРУППЫ,  НА КОТОРЫЕ НАПРАВЛЕН ПРОЕКТ: </vt:lpstr>
      <vt:lpstr>АННОТАЦИЯ ПРОЕКТА</vt:lpstr>
      <vt:lpstr>АКТУАЛЬНОСТЬ</vt:lpstr>
      <vt:lpstr> ЦЕЛЬ  ПРОЕКТА: </vt:lpstr>
      <vt:lpstr> ОСНОВНЫЕ ЗАДАЧИ ПРОЕКТА: </vt:lpstr>
      <vt:lpstr>КАЛЕНДАРНЫЙ ПЛАН РЕАЛИЗАЦИИ ПРОЕКТА </vt:lpstr>
      <vt:lpstr> МЕТОДЫ РЕАЛИЗАЦИИ ПРОЕКТА </vt:lpstr>
      <vt:lpstr>МЕТОДЫ ОЦЕНКИ ЭФФЕКТИВНОСТИ  </vt:lpstr>
      <vt:lpstr>         ИТОГИ ОПРОСОВ</vt:lpstr>
      <vt:lpstr>ИТОГИ ОПРОСОВ</vt:lpstr>
      <vt:lpstr>ОЖИДАЕМЫЕ РЕЗУЛЬТАТЫ</vt:lpstr>
      <vt:lpstr>  ПРОЕКТ СМЕТЫ РЕАЛИЗАЦИИ ПРОЕКТА</vt:lpstr>
      <vt:lpstr>ЗАДАЧИ, ВЫПОЛНЕННЫЕ ЭТОЙ ВЕСНОЙ</vt:lpstr>
      <vt:lpstr>              ПЛАНЫ НА БУДУЩЕЕ</vt:lpstr>
      <vt:lpstr>СОХРАНЯЯ ПАМЯТЬ О ПРОШЛОМ-  СОХРАНЯЕМ БУДУЩЕЕ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общеобразовательное учреждение «Тырновская средняя общеобразовательная школа имени Л.А.Загоскина» Пронского района Рязанской области</dc:title>
  <dc:creator>Аня</dc:creator>
  <cp:lastModifiedBy>Английский</cp:lastModifiedBy>
  <cp:revision>82</cp:revision>
  <dcterms:created xsi:type="dcterms:W3CDTF">2021-03-09T10:44:10Z</dcterms:created>
  <dcterms:modified xsi:type="dcterms:W3CDTF">2026-01-22T09:45:58Z</dcterms:modified>
</cp:coreProperties>
</file>