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9" r:id="rId10"/>
    <p:sldId id="264" r:id="rId11"/>
    <p:sldId id="265" r:id="rId12"/>
    <p:sldId id="267" r:id="rId13"/>
    <p:sldId id="26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Затулякин Иван" initials="ЗИ" lastIdx="2" clrIdx="0">
    <p:extLst>
      <p:ext uri="{19B8F6BF-5375-455C-9EA6-DF929625EA0E}">
        <p15:presenceInfo xmlns:p15="http://schemas.microsoft.com/office/powerpoint/2012/main" userId="72f425d25da4c7b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7194F"/>
    <a:srgbClr val="FF9999"/>
    <a:srgbClr val="5B9BD5"/>
    <a:srgbClr val="9E68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5653CE-1E29-4326-B7DE-2371B738C99C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45CA3-262A-4935-ABD9-FA6A9FFECA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21979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Семья – твой главный жизненный</a:t>
            </a:r>
            <a:r>
              <a:rPr lang="ru-RU" baseline="0" dirty="0" smtClean="0"/>
              <a:t> код.</a:t>
            </a:r>
          </a:p>
          <a:p>
            <a:endParaRPr lang="ru-RU" baseline="0" dirty="0" smtClean="0"/>
          </a:p>
          <a:p>
            <a:endParaRPr lang="ru-RU" baseline="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45CA3-262A-4935-ABD9-FA6A9FFECA28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77367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695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6386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06145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94094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182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0196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4472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70915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4674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9498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7540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7030A0"/>
            </a:gs>
            <a:gs pos="59000">
              <a:schemeClr val="accent2">
                <a:lumMod val="45000"/>
                <a:lumOff val="55000"/>
              </a:schemeClr>
            </a:gs>
            <a:gs pos="83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633246-C1AB-4EFE-A3DB-E256B33FDAEB}" type="datetimeFigureOut">
              <a:rPr lang="ru-RU" smtClean="0"/>
              <a:t>01.12.2025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ADD8D-6C8B-4755-8D41-F1C4E104EF3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8345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3610" y="588397"/>
            <a:ext cx="7296443" cy="6269603"/>
          </a:xfrm>
          <a:prstGeom prst="rect">
            <a:avLst/>
          </a:prstGeom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0" y="0"/>
            <a:ext cx="10156866" cy="1012825"/>
          </a:xfrm>
        </p:spPr>
        <p:txBody>
          <a:bodyPr>
            <a:noAutofit/>
          </a:bodyPr>
          <a:lstStyle/>
          <a:p>
            <a:pPr algn="just"/>
            <a:r>
              <a:rPr lang="ru-RU" sz="1600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МАУ «Детский оздоровительный лагерь круглогодичного действия «Юность».</a:t>
            </a:r>
            <a: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9679788" cy="4352924"/>
          </a:xfrm>
        </p:spPr>
        <p:txBody>
          <a:bodyPr>
            <a:normAutofit fontScale="250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pPr marL="0" indent="0" algn="ctr">
              <a:buNone/>
            </a:pPr>
            <a:endParaRPr lang="ru-RU" sz="6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dirty="0" smtClean="0"/>
              <a:t> </a:t>
            </a:r>
          </a:p>
          <a:p>
            <a:pPr algn="ctr"/>
            <a:endParaRPr lang="ru-RU" dirty="0"/>
          </a:p>
          <a:p>
            <a:pPr marL="0" indent="0" algn="ctr">
              <a:buNone/>
            </a:pPr>
            <a:endParaRPr lang="ru-RU" dirty="0" smtClean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844209" y="1012826"/>
            <a:ext cx="5511179" cy="2509602"/>
          </a:xfrm>
        </p:spPr>
        <p:txBody>
          <a:bodyPr/>
          <a:lstStyle/>
          <a:p>
            <a:r>
              <a:rPr lang="ru-RU" sz="4000" i="1" dirty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твой главный жизненный код.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3323645" y="2505074"/>
            <a:ext cx="8031744" cy="435292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4000" b="1" i="1" dirty="0">
              <a:solidFill>
                <a:srgbClr val="9719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r">
              <a:buNone/>
            </a:pPr>
            <a:r>
              <a:rPr lang="ru-RU" sz="1600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Презентатор:</a:t>
            </a:r>
          </a:p>
          <a:p>
            <a:pPr marL="0" indent="0" algn="r">
              <a:buNone/>
            </a:pPr>
            <a:r>
              <a:rPr lang="ru-RU" sz="1600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МАУ ДОЛКД «Юность» </a:t>
            </a:r>
          </a:p>
          <a:p>
            <a:pPr marL="0" indent="0" algn="r">
              <a:buNone/>
            </a:pPr>
            <a:r>
              <a:rPr lang="ru-RU" sz="1600" b="1" i="1" dirty="0" err="1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Затулякина</a:t>
            </a:r>
            <a:r>
              <a:rPr lang="ru-RU" sz="1600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Юлия Сергеевна.</a:t>
            </a:r>
          </a:p>
          <a:p>
            <a:pPr marL="0" indent="0">
              <a:buNone/>
            </a:pPr>
            <a:endParaRPr lang="ru-RU" sz="4000" b="1" i="1" dirty="0">
              <a:solidFill>
                <a:srgbClr val="9719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4000" b="1" i="1" dirty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b="1" i="1" dirty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i="1" dirty="0" smtClean="0">
              <a:solidFill>
                <a:srgbClr val="97194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16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Прокопьевский</a:t>
            </a:r>
            <a:r>
              <a:rPr lang="ru-RU" sz="1600" b="1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округ 2025 г.</a:t>
            </a:r>
            <a:endParaRPr lang="ru-R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082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2923" y="383598"/>
            <a:ext cx="10515600" cy="1325563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Семья: твой </a:t>
            </a:r>
            <a:r>
              <a:rPr lang="ru-RU" b="1" i="1" dirty="0" err="1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тим-лейн</a:t>
            </a:r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 твой </a:t>
            </a:r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тыл.</a:t>
            </a:r>
            <a:endParaRPr lang="ru-RU" b="1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838200" y="1476103"/>
            <a:ext cx="5181600" cy="4700860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это не только те, с кем ты живешь. Это твоя история.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связь поколений (бабушки, дедушки,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прадеды).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твои корни и твоя уникальная </a:t>
            </a: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история.</a:t>
            </a:r>
            <a:endParaRPr lang="ru-RU" b="1" i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ru-RU" b="1" i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b="1" i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команда, которая всегда поддержит.</a:t>
            </a:r>
          </a:p>
        </p:txBody>
      </p:sp>
      <p:pic>
        <p:nvPicPr>
          <p:cNvPr id="1028" name="Picture 4" descr="Picture background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1645" y="1825625"/>
            <a:ext cx="4562709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2350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5016" y="4770876"/>
            <a:ext cx="2295568" cy="202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251" y="4292743"/>
            <a:ext cx="872549" cy="838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251" y="2947301"/>
            <a:ext cx="898236" cy="898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Picture background"/>
          <p:cNvPicPr>
            <a:picLocks noGrp="1" noChangeAspect="1" noChangeArrowheads="1"/>
          </p:cNvPicPr>
          <p:nvPr>
            <p:ph sz="half"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9732" y="1635340"/>
            <a:ext cx="864755" cy="86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Главные семейные </a:t>
            </a:r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ценности.</a:t>
            </a:r>
            <a:b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Что скрепляет семью?</a:t>
            </a:r>
            <a:endParaRPr lang="ru-RU" b="1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096654" y="1789510"/>
            <a:ext cx="8876146" cy="4320639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0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Любовь и уважение. </a:t>
            </a: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Принятие друг друга со всеми      </a:t>
            </a:r>
          </a:p>
          <a:p>
            <a:pPr marL="0" indent="0">
              <a:buNone/>
            </a:pP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достоинствами и недостатками.</a:t>
            </a:r>
          </a:p>
          <a:p>
            <a:pPr marL="0" indent="0">
              <a:buNone/>
            </a:pPr>
            <a:endParaRPr lang="ru-RU" sz="3000" b="1" i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30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Доверие и честность. </a:t>
            </a: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быть собой и говорить правду</a:t>
            </a:r>
          </a:p>
          <a:p>
            <a:pPr marL="0" indent="0">
              <a:buNone/>
            </a:pPr>
            <a:r>
              <a:rPr lang="ru-RU" sz="3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без страха.</a:t>
            </a:r>
          </a:p>
          <a:p>
            <a:pPr marL="0" indent="0">
              <a:buNone/>
            </a:pPr>
            <a:endParaRPr lang="ru-RU" sz="3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30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Взаимопомощь и поддержка. </a:t>
            </a: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Вместе мы сила! Особенно</a:t>
            </a:r>
          </a:p>
          <a:p>
            <a:pPr marL="0" indent="0">
              <a:buNone/>
            </a:pPr>
            <a:r>
              <a:rPr lang="ru-RU" sz="3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трудную минуту.</a:t>
            </a:r>
          </a:p>
          <a:p>
            <a:pPr marL="0" indent="0">
              <a:buNone/>
            </a:pPr>
            <a:endParaRPr lang="ru-RU" sz="2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4360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664" y="902028"/>
            <a:ext cx="1113646" cy="968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161309" y="193964"/>
            <a:ext cx="9192490" cy="3131128"/>
          </a:xfrm>
        </p:spPr>
        <p:txBody>
          <a:bodyPr>
            <a:normAutofit/>
          </a:bodyPr>
          <a:lstStyle/>
          <a:p>
            <a: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i="1" u="sng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Ответственность</a:t>
            </a:r>
            <a:r>
              <a:rPr lang="ru-RU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Забота о младших, о домашних питомцах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b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по дому.     </a:t>
            </a:r>
            <a:b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Прощение:</a:t>
            </a:r>
            <a: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Умение мириться и давать второй шанс.</a:t>
            </a:r>
            <a:br>
              <a:rPr lang="ru-RU" sz="28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001" y="2078182"/>
            <a:ext cx="1240469" cy="101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762" y="3336058"/>
            <a:ext cx="864755" cy="864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2192469" y="2967335"/>
            <a:ext cx="9161329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i="1" u="sng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800" b="1" i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-Традиции и память: </a:t>
            </a:r>
            <a:r>
              <a:rPr lang="ru-RU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праздников и походов до историй о  предках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3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0232" y="4738255"/>
            <a:ext cx="2295568" cy="2027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35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6883" y="178941"/>
            <a:ext cx="9134389" cy="6422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Скругленный прямоугольник 9"/>
          <p:cNvSpPr/>
          <p:nvPr/>
        </p:nvSpPr>
        <p:spPr>
          <a:xfrm>
            <a:off x="170592" y="1690688"/>
            <a:ext cx="3389745" cy="339898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8622444" y="1682736"/>
            <a:ext cx="3376191" cy="332519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Спокойствие в бурном мире.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В мире, который постоянно меняется, семейные традиции и общие дела помогают сохранить связь и взаимопонимание. Это как якорь, который даёт стабильность и спокойствие, когда вокруг всё бурлит.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– почему это важно для нас сегодня?</a:t>
            </a:r>
            <a:endParaRPr lang="ru-RU" b="1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424873" y="1596193"/>
            <a:ext cx="3010090" cy="3126881"/>
          </a:xfrm>
        </p:spPr>
        <p:txBody>
          <a:bodyPr numCol="1">
            <a:noAutofit/>
          </a:bodyPr>
          <a:lstStyle/>
          <a:p>
            <a:pPr marL="0" indent="0">
              <a:buNone/>
            </a:pPr>
            <a:endParaRPr lang="ru-RU" sz="1800" b="1" dirty="0" smtClean="0"/>
          </a:p>
          <a:p>
            <a:pPr marL="0" indent="0">
              <a:buNone/>
            </a:pPr>
            <a:r>
              <a:rPr lang="ru-RU" sz="16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Твоя личная команда поддержки.</a:t>
            </a:r>
          </a:p>
          <a:p>
            <a:r>
              <a:rPr lang="ru-RU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Семья — это как твоя личная команда поддержки. Она даёт тебе место, где ты чувствуешь себя безопасно, где тебя любят и всегда ждут. Это основа для всех твоих будущих достижений и приключений.</a:t>
            </a:r>
          </a:p>
          <a:p>
            <a:endParaRPr lang="ru-RU" sz="1800" dirty="0">
              <a:solidFill>
                <a:schemeClr val="accent4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3879272" y="1825624"/>
            <a:ext cx="6147323" cy="2205687"/>
          </a:xfrm>
        </p:spPr>
        <p:txBody>
          <a:bodyPr numCol="2">
            <a:normAutofit/>
          </a:bodyPr>
          <a:lstStyle/>
          <a:p>
            <a:pPr marL="0" indent="0"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3646" y="3470350"/>
            <a:ext cx="3584864" cy="33608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i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      Кто ты и куда идёшь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Именно в семье ты учишься, что такое хорошо и плохо, как общаться с другими, как справляться с трудностями. Это помогает тебе понять себя и свои цели, стать тем, кем ты хочешь быть.</a:t>
            </a:r>
            <a:endParaRPr lang="ru-RU" sz="16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8264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1182" y="276153"/>
            <a:ext cx="10515600" cy="1325563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Семейные ценности: что именно передавать молодежи?</a:t>
            </a:r>
            <a:b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6" name="Овальная выноска 5"/>
          <p:cNvSpPr/>
          <p:nvPr/>
        </p:nvSpPr>
        <p:spPr>
          <a:xfrm>
            <a:off x="8296504" y="1001865"/>
            <a:ext cx="3788125" cy="2864568"/>
          </a:xfrm>
          <a:prstGeom prst="wedgeEllipseCallout">
            <a:avLst/>
          </a:prstGeom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Любовь и уважение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Когда в семье все любят и уважают друг друга по-настоящему, это как суперсила. Ты знаешь, что тебя всегда поймут и поддержат, даже если ты что-то натворил или просто грустишь. Это дарит уверенность и спокойствие.</a:t>
            </a:r>
            <a:endParaRPr lang="ru-RU" sz="1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Овальная выноска 7"/>
          <p:cNvSpPr/>
          <p:nvPr/>
        </p:nvSpPr>
        <p:spPr>
          <a:xfrm>
            <a:off x="2957886" y="1152939"/>
            <a:ext cx="3842388" cy="2843829"/>
          </a:xfrm>
          <a:prstGeom prst="wedgeEllipseCallout">
            <a:avLst/>
          </a:prstGeom>
          <a:ln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Взаимная поддержка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Знать, что в любой ситуации – будь то сложные уроки, проблемы с друзьями или просто плохое настроение – твоя семья или близкие тебя поддержат. Это чувство, когда ты не один, и тебе всегда помогут найти выход.</a:t>
            </a:r>
            <a:endParaRPr lang="ru-RU" sz="1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Овальная выноска 8"/>
          <p:cNvSpPr/>
          <p:nvPr/>
        </p:nvSpPr>
        <p:spPr>
          <a:xfrm>
            <a:off x="0" y="3212665"/>
            <a:ext cx="3811155" cy="2964298"/>
          </a:xfrm>
          <a:prstGeom prst="wedgeEllipseCallout">
            <a:avLst/>
          </a:prstGeom>
          <a:ln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Доброта и сострадание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Понимать, когда другу или родному человеку тяжело, и уметь его поддержать не только словами, но и делом — это и есть доброта и сострадание. Это помогает строить настоящие, крепкие отношения, ведь все знают, что могут на тебя положиться.</a:t>
            </a:r>
            <a:endParaRPr lang="ru-RU" sz="1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Овальная выноска 11"/>
          <p:cNvSpPr/>
          <p:nvPr/>
        </p:nvSpPr>
        <p:spPr>
          <a:xfrm>
            <a:off x="5516418" y="3365084"/>
            <a:ext cx="3937682" cy="3035788"/>
          </a:xfrm>
          <a:prstGeom prst="wedgeEllipseCallout">
            <a:avLst/>
          </a:prstGeom>
          <a:ln>
            <a:solidFill>
              <a:srgbClr val="5B9BD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Честность и ответственность</a:t>
            </a:r>
          </a:p>
          <a:p>
            <a:r>
              <a:rPr lang="ru-RU" sz="14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Быть честным – это не скрывать правду, даже если страшно. А быть ответственным – это выполнять обещания и доводить дела до конца, будь то учеба, помощь по дому или планы с друзьями. Так тебе доверяют, и ты сам чувствуешь себя круче.</a:t>
            </a:r>
            <a:endParaRPr lang="ru-RU" sz="1400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84296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семья сейчас — это не так, как раньше?</a:t>
            </a:r>
            <a:b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Текст 9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>
          <a:xfrm>
            <a:off x="6172200" y="1296063"/>
            <a:ext cx="5183188" cy="954156"/>
          </a:xfrm>
        </p:spPr>
        <p:txBody>
          <a:bodyPr>
            <a:normAutofit/>
          </a:bodyPr>
          <a:lstStyle/>
          <a:p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</a:t>
            </a:r>
            <a:r>
              <a:rPr lang="ru-RU" sz="3200" i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Раньше:</a:t>
            </a:r>
            <a:endParaRPr lang="ru-RU" sz="3200" i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6172200" y="2369489"/>
            <a:ext cx="5183188" cy="3820174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еобходимость для выживания;</a:t>
            </a:r>
          </a:p>
          <a:p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ч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еткое разделение ролей;</a:t>
            </a:r>
          </a:p>
          <a:p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э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кономические причины;</a:t>
            </a:r>
          </a:p>
          <a:p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м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ногопоколенные семьи;</a:t>
            </a:r>
          </a:p>
          <a:p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ж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ивое общение;</a:t>
            </a:r>
          </a:p>
          <a:p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емья как приоритет;</a:t>
            </a:r>
          </a:p>
          <a:p>
            <a:endParaRPr lang="ru-RU" b="1" dirty="0"/>
          </a:p>
        </p:txBody>
      </p:sp>
      <p:pic>
        <p:nvPicPr>
          <p:cNvPr id="717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408825" y="1681163"/>
            <a:ext cx="5588749" cy="4508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0093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семья сейчас — это не так, как раньше?</a:t>
            </a:r>
            <a:r>
              <a:rPr lang="ru-RU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 smtClean="0">
                <a:solidFill>
                  <a:srgbClr val="97194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124793"/>
            <a:ext cx="5183188" cy="736376"/>
          </a:xfrm>
        </p:spPr>
        <p:txBody>
          <a:bodyPr/>
          <a:lstStyle/>
          <a:p>
            <a:r>
              <a:rPr lang="ru-RU" dirty="0" smtClean="0"/>
              <a:t>                             </a:t>
            </a:r>
            <a:r>
              <a:rPr lang="ru-RU" sz="3200" i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Сейчас:</a:t>
            </a:r>
            <a:endParaRPr lang="ru-RU" sz="3200" i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1861169"/>
            <a:ext cx="5183188" cy="4328494"/>
          </a:xfrm>
        </p:spPr>
        <p:txBody>
          <a:bodyPr>
            <a:normAutofit fontScale="925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Сервисы заменили многие функции;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Оба партнера строят карьеру;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Эмоциональная несовместимость;</a:t>
            </a:r>
          </a:p>
          <a:p>
            <a:r>
              <a:rPr lang="ru-RU" b="1" dirty="0" err="1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Нуклеарные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 и альтернативные модели семьи;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Влияние технологий и </a:t>
            </a:r>
            <a:r>
              <a:rPr lang="ru-RU" b="1" dirty="0" err="1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соцсетей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;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Карьера и личная свобода;</a:t>
            </a:r>
          </a:p>
          <a:p>
            <a:endParaRPr lang="ru-RU" dirty="0"/>
          </a:p>
        </p:txBody>
      </p:sp>
      <p:pic>
        <p:nvPicPr>
          <p:cNvPr id="8194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35" y="1681163"/>
            <a:ext cx="5691636" cy="4565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832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4900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вызовы для семейных ценностей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927" y="1690688"/>
            <a:ext cx="2423006" cy="16578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206" y="1690688"/>
            <a:ext cx="2423006" cy="16578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485" y="1690688"/>
            <a:ext cx="2449972" cy="167629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7764" y="1690688"/>
            <a:ext cx="2452114" cy="1677762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392927" y="3721210"/>
            <a:ext cx="2423006" cy="26875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Изменение структуры </a:t>
            </a:r>
            <a:r>
              <a:rPr lang="ru-RU" sz="16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семьи.</a:t>
            </a:r>
            <a:endParaRPr lang="ru-RU" sz="1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Рост числа неполных семей и разводов оказывает значительное влияние на формирование представлений о семье у молодежи.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3261206" y="3721210"/>
            <a:ext cx="2423006" cy="26875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Карьерные </a:t>
            </a:r>
            <a:r>
              <a:rPr lang="ru-RU" sz="16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приоритеты.</a:t>
            </a:r>
            <a:endParaRPr lang="ru-RU" sz="1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Меняющаяся роль женщин в обществе и стремление к карьерному росту влияют на традиционные семейные модели.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6129485" y="3721209"/>
            <a:ext cx="2423006" cy="26875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Влияние </a:t>
            </a:r>
            <a:r>
              <a:rPr lang="ru-RU" sz="1600" b="1" dirty="0" err="1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цифровизации</a:t>
            </a:r>
            <a:r>
              <a:rPr lang="ru-RU" sz="16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  <a:endParaRPr lang="ru-RU" sz="1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Массовая культура и активное использование цифровых технологий меняют способы общения и проведения досуга, что может отдалять членов семьи.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8997764" y="3721208"/>
            <a:ext cx="2423006" cy="26875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Необходимость </a:t>
            </a:r>
            <a:r>
              <a:rPr lang="ru-RU" sz="16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адаптации.</a:t>
            </a:r>
            <a:endParaRPr lang="ru-RU" sz="1600" b="1" dirty="0">
              <a:solidFill>
                <a:srgbClr val="002060"/>
              </a:solidFill>
              <a:latin typeface="Comic Sans MS" panose="030F0702030302020204" pitchFamily="66" charset="0"/>
              <a:cs typeface="Times New Roman" panose="02020603050405020304" pitchFamily="18" charset="0"/>
            </a:endParaRPr>
          </a:p>
          <a:p>
            <a:r>
              <a:rPr lang="ru-RU" sz="16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Семейные ценности должны эволюционировать, чтобы оставаться актуальными и значимыми в условиях быстро меняющегося мира.</a:t>
            </a:r>
          </a:p>
        </p:txBody>
      </p:sp>
      <p:sp>
        <p:nvSpPr>
          <p:cNvPr id="16" name="Стрелка вниз 15"/>
          <p:cNvSpPr/>
          <p:nvPr/>
        </p:nvSpPr>
        <p:spPr>
          <a:xfrm>
            <a:off x="1461306" y="3417393"/>
            <a:ext cx="286247" cy="2349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низ 16"/>
          <p:cNvSpPr/>
          <p:nvPr/>
        </p:nvSpPr>
        <p:spPr>
          <a:xfrm>
            <a:off x="4329585" y="3417392"/>
            <a:ext cx="286247" cy="2349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7211347" y="3426618"/>
            <a:ext cx="286247" cy="2349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Стрелка вниз 19"/>
          <p:cNvSpPr/>
          <p:nvPr/>
        </p:nvSpPr>
        <p:spPr>
          <a:xfrm>
            <a:off x="10066143" y="3434567"/>
            <a:ext cx="286247" cy="23495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25725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Как подростки видят семейные ценности?</a:t>
            </a:r>
            <a:b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31520" y="1491670"/>
            <a:ext cx="3403158" cy="6679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1</a:t>
            </a:r>
            <a:endParaRPr lang="ru-RU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341081" y="1478942"/>
            <a:ext cx="3403158" cy="6679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2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950642" y="1491670"/>
            <a:ext cx="3403158" cy="66790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3</a:t>
            </a:r>
            <a:endParaRPr lang="ru-RU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731520" y="2254194"/>
            <a:ext cx="3403158" cy="38154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</a:rPr>
              <a:t>Своя крепкая 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команда</a:t>
            </a:r>
            <a:endParaRPr lang="ru-RU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Многие подростки мечтают о классной и дружной семье. Они видят в ней свою "базу", куда можно вернуться после любых приключений и где тебя всегда ждут.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950642" y="2294516"/>
            <a:ext cx="3403158" cy="38154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Наши </a:t>
            </a:r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</a:rPr>
              <a:t>семейные фишки</a:t>
            </a: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Подростки все больше ценят свои семейные традиции — например, собираться всем вместе на праздники, устраивать воскресные обеды или ежегодные пикники. Это помогает почувствовать себя частью чего-то большего и важного.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4394421" y="2294516"/>
            <a:ext cx="3403158" cy="38154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b="1" dirty="0" smtClean="0"/>
          </a:p>
          <a:p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Поддержка </a:t>
            </a:r>
            <a:r>
              <a:rPr lang="ru-RU" b="1" dirty="0">
                <a:solidFill>
                  <a:srgbClr val="002060"/>
                </a:solidFill>
                <a:latin typeface="Comic Sans MS" panose="030F0702030302020204" pitchFamily="66" charset="0"/>
              </a:rPr>
              <a:t>важнее </a:t>
            </a:r>
            <a:r>
              <a:rPr lang="ru-RU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всего</a:t>
            </a:r>
            <a:endParaRPr lang="ru-RU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dirty="0">
                <a:solidFill>
                  <a:srgbClr val="002060"/>
                </a:solidFill>
                <a:latin typeface="Comic Sans MS" panose="030F0702030302020204" pitchFamily="66" charset="0"/>
              </a:rPr>
              <a:t>Для подростков очень важно, чтобы в семье были понимание, уважение и возможность весело проводить время вместе. Это может быть что угодно: от совместных игр до общих поездок или просто уютных вечеров.</a:t>
            </a:r>
          </a:p>
        </p:txBody>
      </p:sp>
    </p:spTree>
    <p:extLst>
      <p:ext uri="{BB962C8B-B14F-4D97-AF65-F5344CB8AC3E}">
        <p14:creationId xmlns:p14="http://schemas.microsoft.com/office/powerpoint/2010/main" val="368499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Выноска-облако 6"/>
          <p:cNvSpPr/>
          <p:nvPr/>
        </p:nvSpPr>
        <p:spPr>
          <a:xfrm rot="19346825">
            <a:off x="561292" y="2371868"/>
            <a:ext cx="3898869" cy="3167327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100" b="1" dirty="0" smtClean="0">
              <a:solidFill>
                <a:schemeClr val="tx1"/>
              </a:solidFill>
            </a:endParaRPr>
          </a:p>
          <a:p>
            <a:r>
              <a:rPr lang="ru-RU" sz="11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Учителя </a:t>
            </a:r>
            <a:r>
              <a:rPr lang="ru-RU" sz="11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и взрослые </a:t>
            </a:r>
            <a:r>
              <a:rPr lang="ru-RU" sz="11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наставники</a:t>
            </a:r>
            <a:r>
              <a:rPr lang="ru-RU" sz="11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11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Твои учителя в школе и другие взрослые, которым ты доверяешь, часто делятся своими историями и опытом о том, что значит крепкая семья. Они помогают тебе понять, какие ценности важны для создания счастливых отношений.</a:t>
            </a:r>
          </a:p>
          <a:p>
            <a:r>
              <a:rPr lang="ru-RU" sz="1100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и </a:t>
            </a:r>
            <a:r>
              <a:rPr lang="ru-RU" sz="11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учителя в школе и другие взрослые, которым ты доверяешь, часто делятся своими историями и опытом о том, что значит крепкая семья. Они помогают тебе понять, какие ценности важны для создания счастливых отношений</a:t>
            </a:r>
            <a:r>
              <a:rPr lang="ru-RU" sz="1100" dirty="0">
                <a:solidFill>
                  <a:schemeClr val="tx1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Важные взрослые и школа: как они влияют на твои взгляды на </a:t>
            </a:r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семью.</a:t>
            </a:r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9955" y="4365267"/>
            <a:ext cx="2138902" cy="2138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-облако 3"/>
          <p:cNvSpPr/>
          <p:nvPr/>
        </p:nvSpPr>
        <p:spPr>
          <a:xfrm rot="1541860">
            <a:off x="7853586" y="2143310"/>
            <a:ext cx="3595254" cy="2993373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Поддержка для молодых семей</a:t>
            </a:r>
          </a:p>
          <a:p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Государство старается помочь молодым людям, когда они создают свои семьи, например, предлагая различные программы или льготы. Это нужно, чтобы у вас было больше возможностей и меньше забот, когда придёт время строить свою собственную семью.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4422682" y="1351722"/>
            <a:ext cx="3525941" cy="2879697"/>
          </a:xfrm>
          <a:prstGeom prst="cloudCallout">
            <a:avLst/>
          </a:prstGeom>
          <a:solidFill>
            <a:schemeClr val="accent1">
              <a:lumMod val="20000"/>
              <a:lumOff val="80000"/>
            </a:schemeClr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1200" b="1" dirty="0" smtClean="0">
              <a:solidFill>
                <a:schemeClr val="tx1"/>
              </a:solidFill>
            </a:endParaRPr>
          </a:p>
          <a:p>
            <a:r>
              <a:rPr lang="ru-RU" sz="1200" b="1" dirty="0" smtClean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Разговоры </a:t>
            </a:r>
            <a:r>
              <a:rPr lang="ru-RU" sz="1200" b="1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в школе и на кружках</a:t>
            </a:r>
          </a:p>
          <a:p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  <a:cs typeface="Times New Roman" panose="02020603050405020304" pitchFamily="18" charset="0"/>
              </a:rPr>
              <a:t>В школах и на дополнительных занятиях могут быть специальные уроки или проекты, где вы обсуждаете, как строить хорошие отношения в семье, почему важно уважать друг друга и как поддерживать своих близких.</a:t>
            </a:r>
          </a:p>
        </p:txBody>
      </p:sp>
    </p:spTree>
    <p:extLst>
      <p:ext uri="{BB962C8B-B14F-4D97-AF65-F5344CB8AC3E}">
        <p14:creationId xmlns:p14="http://schemas.microsoft.com/office/powerpoint/2010/main" val="3838815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Семья — это твоя команда! Как сделать её ещё круче?</a:t>
            </a:r>
            <a:b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56" y="3592787"/>
            <a:ext cx="2973789" cy="29737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Выноска-облако 3"/>
          <p:cNvSpPr/>
          <p:nvPr/>
        </p:nvSpPr>
        <p:spPr>
          <a:xfrm>
            <a:off x="1733384" y="1445066"/>
            <a:ext cx="3045349" cy="2393343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Думаешь</a:t>
            </a:r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, семья — это только правила и "надо"? А что если это твой главный ресурс и поддержка в </a:t>
            </a:r>
            <a:r>
              <a:rPr lang="ru-RU" sz="1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любой </a:t>
            </a:r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ситуации? Давай посмотрим, как можно прокачать отношения с родными, чтобы они стали настоящей командой!</a:t>
            </a:r>
          </a:p>
        </p:txBody>
      </p:sp>
      <p:sp>
        <p:nvSpPr>
          <p:cNvPr id="5" name="Стрелка вправо 4"/>
          <p:cNvSpPr/>
          <p:nvPr/>
        </p:nvSpPr>
        <p:spPr>
          <a:xfrm>
            <a:off x="4985468" y="1916264"/>
            <a:ext cx="1932167" cy="9700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Стрелка вправо 6"/>
          <p:cNvSpPr/>
          <p:nvPr/>
        </p:nvSpPr>
        <p:spPr>
          <a:xfrm>
            <a:off x="4985468" y="3452191"/>
            <a:ext cx="1932167" cy="9700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4985467" y="5169672"/>
            <a:ext cx="1932167" cy="97005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561687" y="1757237"/>
            <a:ext cx="4063117" cy="12881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Найди "общий </a:t>
            </a:r>
            <a:r>
              <a:rPr lang="ru-RU" sz="12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язык«.</a:t>
            </a:r>
            <a:endParaRPr lang="ru-RU" sz="12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Поговорите о том, что для вас важно. Может быть, это общие интересы, ценности или просто то, как вы проводите время вместе. Это не скучные лекции, а открытый диалог, где каждый может высказаться.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7561688" y="3452191"/>
            <a:ext cx="4063117" cy="12881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b="1" dirty="0">
                <a:solidFill>
                  <a:srgbClr val="002060"/>
                </a:solidFill>
                <a:latin typeface="Comic Sans MS" panose="030F0702030302020204" pitchFamily="66" charset="0"/>
              </a:rPr>
              <a:t>Создавайте свои </a:t>
            </a:r>
            <a:r>
              <a:rPr lang="ru-RU" sz="14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«фишки».</a:t>
            </a:r>
            <a:endParaRPr lang="ru-RU" sz="14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  <a:p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Не только праздники по календарю! Придумайте свои семейные "</a:t>
            </a:r>
            <a:r>
              <a:rPr lang="ru-RU" sz="1200" dirty="0" err="1">
                <a:solidFill>
                  <a:srgbClr val="002060"/>
                </a:solidFill>
                <a:latin typeface="Comic Sans MS" panose="030F0702030302020204" pitchFamily="66" charset="0"/>
              </a:rPr>
              <a:t>движухи</a:t>
            </a:r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": каждую пятницу киномарафон, летний выезд на природу или просто вечер </a:t>
            </a:r>
            <a:r>
              <a:rPr lang="ru-RU" sz="1200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настольных игр. </a:t>
            </a:r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Такие моменты делают вас ближе и создают крутые воспоминания.</a:t>
            </a: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7561687" y="5169672"/>
            <a:ext cx="4063117" cy="128811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200" b="1" dirty="0">
                <a:solidFill>
                  <a:srgbClr val="002060"/>
                </a:solidFill>
                <a:latin typeface="Comic Sans MS" panose="030F0702030302020204" pitchFamily="66" charset="0"/>
              </a:rPr>
              <a:t>Будь примером</a:t>
            </a:r>
          </a:p>
          <a:p>
            <a:r>
              <a:rPr lang="ru-RU" sz="1200" dirty="0">
                <a:solidFill>
                  <a:srgbClr val="002060"/>
                </a:solidFill>
                <a:latin typeface="Comic Sans MS" panose="030F0702030302020204" pitchFamily="66" charset="0"/>
              </a:rPr>
              <a:t>Родители не единственные, кто учит. Твое поведение тоже важно! Если ты проявляешь уважение, помогаешь и стараешься понять, это возвращается к тебе бумерангом. Покажи, как ты ценишь свою семью.</a:t>
            </a:r>
          </a:p>
        </p:txBody>
      </p:sp>
    </p:spTree>
    <p:extLst>
      <p:ext uri="{BB962C8B-B14F-4D97-AF65-F5344CB8AC3E}">
        <p14:creationId xmlns:p14="http://schemas.microsoft.com/office/powerpoint/2010/main" val="41252192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09402">
            <a:off x="9153616" y="5209041"/>
            <a:ext cx="2506511" cy="132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60908">
            <a:off x="6782920" y="3401736"/>
            <a:ext cx="2339533" cy="2339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ердце 3"/>
          <p:cNvSpPr/>
          <p:nvPr/>
        </p:nvSpPr>
        <p:spPr>
          <a:xfrm rot="20326239">
            <a:off x="225977" y="1334750"/>
            <a:ext cx="7112984" cy="5168667"/>
          </a:xfrm>
          <a:prstGeom prst="heart">
            <a:avLst/>
          </a:prstGeom>
          <a:solidFill>
            <a:srgbClr val="FF9999"/>
          </a:solidFill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200" dirty="0" smtClean="0"/>
          </a:p>
          <a:p>
            <a:pPr algn="ctr"/>
            <a:endParaRPr lang="ru-RU" sz="1200" dirty="0"/>
          </a:p>
          <a:p>
            <a:pPr lvl="1"/>
            <a:r>
              <a:rPr lang="ru-RU" sz="14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Думаешь</a:t>
            </a:r>
            <a:r>
              <a:rPr lang="ru-RU" sz="1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, что семейные дела — это скучно? На самом деле, </a:t>
            </a:r>
            <a:r>
              <a:rPr lang="ru-RU" sz="14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когда ты </a:t>
            </a:r>
            <a:r>
              <a:rPr lang="ru-RU" sz="1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делаешь что-то вместе с родителями, это не просто "помощь по дому" или "</a:t>
            </a:r>
            <a:r>
              <a:rPr lang="ru-RU" sz="1400" i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обязаловка</a:t>
            </a:r>
            <a:r>
              <a:rPr lang="ru-RU" sz="1400" i="1" dirty="0">
                <a:solidFill>
                  <a:srgbClr val="FF0000"/>
                </a:solidFill>
                <a:latin typeface="Comic Sans MS" panose="030F0702030302020204" pitchFamily="66" charset="0"/>
              </a:rPr>
              <a:t>". Это крутой способ стать ближе, понять друг друга и научиться важным вещам, которые пригодятся тебе во взрослой жизни! Будь то ежегодные поездки, совместные праздники или общие проекты, вроде ремонта комнаты или планирования летнего отпуска – все это помогает тебе лучше узнать себя и своих близких. Ты учишься ценить свой дом, понимать, почему важно уважать старших, и видишь, как здорово, когда вы поддерживаете друг друга. Все эти навыки — работа в команде, ответственность, умение договариваться — очень пригодятся тебе не только в семье, но и в школе, в общении с друзьями и в твоих будущих проектах. Семья — это твоя личная команда поддержки и место, где ты развиваешь свои суперсилы!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9612" y="333320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«Я и моя семья»: воспитание любви и уважения с </a:t>
            </a:r>
            <a:r>
              <a:rPr lang="ru-RU" b="1" i="1" dirty="0" smtClean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детства.</a:t>
            </a:r>
            <a: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i="1" dirty="0">
                <a:solidFill>
                  <a:srgbClr val="9719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i="1" dirty="0">
              <a:solidFill>
                <a:srgbClr val="9719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Picture background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6025">
            <a:off x="9053272" y="1690275"/>
            <a:ext cx="2431899" cy="2431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020600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1288</Words>
  <Application>Microsoft Office PowerPoint</Application>
  <PresentationFormat>Широкоэкранный</PresentationFormat>
  <Paragraphs>130</Paragraphs>
  <Slides>13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Times New Roman</vt:lpstr>
      <vt:lpstr>Wingdings</vt:lpstr>
      <vt:lpstr>Тема Office</vt:lpstr>
      <vt:lpstr>                                             МАУ «Детский оздоровительный лагерь круглогодичного действия «Юность».  </vt:lpstr>
      <vt:lpstr>Семья: твой тим-лейн и твой тыл.</vt:lpstr>
      <vt:lpstr>Главные семейные ценности. Что скрепляет семью?</vt:lpstr>
      <vt:lpstr>  - Ответственность: Забота о младших, о домашних питомцах,  помощь по дому.       - Прощение: Умение мириться и давать второй шанс. </vt:lpstr>
      <vt:lpstr>Семья – почему это важно для нас сегодня?</vt:lpstr>
      <vt:lpstr>Семейные ценности: что именно передавать молодежи? </vt:lpstr>
      <vt:lpstr>Почему семья сейчас — это не так, как раньше? </vt:lpstr>
      <vt:lpstr>Почему семья сейчас — это не так, как раньше? </vt:lpstr>
      <vt:lpstr>Современные вызовы для семейных ценностей </vt:lpstr>
      <vt:lpstr>Как подростки видят семейные ценности? </vt:lpstr>
      <vt:lpstr>Важные взрослые и школа: как они влияют на твои взгляды на семью. </vt:lpstr>
      <vt:lpstr>Семья — это твоя команда! Как сделать её ещё круче? </vt:lpstr>
      <vt:lpstr>Проект «Я и моя семья»: воспитание любви и уважения с детства.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Затулякин Иван</dc:creator>
  <cp:lastModifiedBy>Затулякин Иван</cp:lastModifiedBy>
  <cp:revision>32</cp:revision>
  <dcterms:created xsi:type="dcterms:W3CDTF">2025-11-24T06:24:12Z</dcterms:created>
  <dcterms:modified xsi:type="dcterms:W3CDTF">2025-12-01T04:26:44Z</dcterms:modified>
</cp:coreProperties>
</file>