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4968552"/>
          </a:xfrm>
        </p:spPr>
        <p:txBody>
          <a:bodyPr>
            <a:normAutofit/>
          </a:bodyPr>
          <a:lstStyle/>
          <a:p>
            <a:r>
              <a:rPr lang="en-US" sz="6000" i="1" dirty="0" smtClean="0"/>
              <a:t>My c</a:t>
            </a:r>
            <a:r>
              <a:rPr lang="en-US" sz="6000" i="1" dirty="0" smtClean="0">
                <a:solidFill>
                  <a:srgbClr val="FF0000"/>
                </a:solidFill>
              </a:rPr>
              <a:t>a</a:t>
            </a:r>
            <a:r>
              <a:rPr lang="en-US" sz="6000" i="1" dirty="0" smtClean="0"/>
              <a:t>t is bl</a:t>
            </a:r>
            <a:r>
              <a:rPr lang="en-US" sz="6000" i="1" dirty="0" smtClean="0">
                <a:solidFill>
                  <a:srgbClr val="FF0000"/>
                </a:solidFill>
              </a:rPr>
              <a:t>a</a:t>
            </a:r>
            <a:r>
              <a:rPr lang="en-US" sz="6000" i="1" dirty="0" smtClean="0"/>
              <a:t>ck,</a:t>
            </a:r>
            <a:br>
              <a:rPr lang="en-US" sz="6000" i="1" dirty="0" smtClean="0"/>
            </a:br>
            <a:r>
              <a:rPr lang="en-US" sz="6000" i="1" dirty="0" smtClean="0"/>
              <a:t>My c</a:t>
            </a:r>
            <a:r>
              <a:rPr lang="en-US" sz="6000" i="1" dirty="0" smtClean="0">
                <a:solidFill>
                  <a:srgbClr val="FF0000"/>
                </a:solidFill>
              </a:rPr>
              <a:t>a</a:t>
            </a:r>
            <a:r>
              <a:rPr lang="en-US" sz="6000" i="1" dirty="0" smtClean="0"/>
              <a:t>t is f</a:t>
            </a:r>
            <a:r>
              <a:rPr lang="en-US" sz="6000" i="1" dirty="0" smtClean="0">
                <a:solidFill>
                  <a:srgbClr val="FF0000"/>
                </a:solidFill>
              </a:rPr>
              <a:t>a</a:t>
            </a:r>
            <a:r>
              <a:rPr lang="en-US" sz="6000" i="1" dirty="0" smtClean="0"/>
              <a:t>t,</a:t>
            </a:r>
            <a:br>
              <a:rPr lang="en-US" sz="6000" i="1" dirty="0" smtClean="0"/>
            </a:br>
            <a:r>
              <a:rPr lang="en-US" sz="6000" i="1" dirty="0" smtClean="0"/>
              <a:t>I like my c</a:t>
            </a:r>
            <a:r>
              <a:rPr lang="en-US" sz="6000" i="1" dirty="0" smtClean="0">
                <a:solidFill>
                  <a:srgbClr val="FF0000"/>
                </a:solidFill>
              </a:rPr>
              <a:t>a</a:t>
            </a:r>
            <a:r>
              <a:rPr lang="en-US" sz="6000" i="1" dirty="0" smtClean="0"/>
              <a:t>t!</a:t>
            </a:r>
            <a:br>
              <a:rPr lang="en-US" sz="6000" i="1" dirty="0" smtClean="0"/>
            </a:br>
            <a:r>
              <a:rPr lang="en-US" sz="6000" i="1" dirty="0" smtClean="0"/>
              <a:t>It is my pet!</a:t>
            </a:r>
            <a:endParaRPr lang="ru-RU" sz="60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24744"/>
            <a:ext cx="1522512" cy="1143000"/>
          </a:xfrm>
        </p:spPr>
        <p:txBody>
          <a:bodyPr>
            <a:noAutofit/>
          </a:bodyPr>
          <a:lstStyle/>
          <a:p>
            <a:r>
              <a:rPr lang="en-US" sz="8000" dirty="0" smtClean="0">
                <a:solidFill>
                  <a:srgbClr val="FF0000"/>
                </a:solidFill>
              </a:rPr>
              <a:t>A </a:t>
            </a:r>
            <a:r>
              <a:rPr lang="en-US" sz="8000" dirty="0" err="1" smtClean="0">
                <a:solidFill>
                  <a:srgbClr val="FF0000"/>
                </a:solidFill>
              </a:rPr>
              <a:t>a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2267744" y="1484784"/>
            <a:ext cx="1296144" cy="639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3851920" y="1412776"/>
            <a:ext cx="4968552" cy="756394"/>
          </a:xfrm>
        </p:spPr>
        <p:txBody>
          <a:bodyPr>
            <a:noAutofit/>
          </a:bodyPr>
          <a:lstStyle/>
          <a:p>
            <a:pPr algn="just"/>
            <a:r>
              <a:rPr lang="en-US" sz="4400" dirty="0" smtClean="0">
                <a:solidFill>
                  <a:srgbClr val="FF0000"/>
                </a:solidFill>
              </a:rPr>
              <a:t>[</a:t>
            </a:r>
            <a:r>
              <a:rPr lang="ru-RU" sz="4400" dirty="0" smtClean="0">
                <a:solidFill>
                  <a:srgbClr val="FF0000"/>
                </a:solidFill>
              </a:rPr>
              <a:t>Э</a:t>
            </a:r>
            <a:r>
              <a:rPr lang="en-US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>
                <a:solidFill>
                  <a:srgbClr val="FF0000"/>
                </a:solidFill>
              </a:rPr>
              <a:t> </a:t>
            </a:r>
            <a:r>
              <a:rPr lang="ru-RU" sz="4400" dirty="0" smtClean="0"/>
              <a:t>– закрытый слог</a:t>
            </a:r>
            <a:endParaRPr lang="ru-RU" sz="4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74875"/>
            <a:ext cx="2458616" cy="111010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8800" dirty="0" smtClean="0"/>
              <a:t>fat</a:t>
            </a:r>
            <a:endParaRPr lang="ru-RU" sz="8800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1547664" y="3717032"/>
            <a:ext cx="2160240" cy="11521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8800" dirty="0" smtClean="0"/>
              <a:t>rat</a:t>
            </a:r>
            <a:endParaRPr lang="ru-RU" sz="8800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411760" y="177281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головок 1"/>
          <p:cNvSpPr txBox="1">
            <a:spLocks/>
          </p:cNvSpPr>
          <p:nvPr/>
        </p:nvSpPr>
        <p:spPr>
          <a:xfrm>
            <a:off x="3203848" y="5013176"/>
            <a:ext cx="22322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bad</a:t>
            </a:r>
            <a:endParaRPr kumimoji="0" lang="ru-RU" sz="8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Содержимое 3"/>
          <p:cNvSpPr txBox="1">
            <a:spLocks/>
          </p:cNvSpPr>
          <p:nvPr/>
        </p:nvSpPr>
        <p:spPr>
          <a:xfrm>
            <a:off x="5148064" y="3717032"/>
            <a:ext cx="2592288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sad</a:t>
            </a:r>
            <a:endParaRPr kumimoji="0" lang="ru-RU" sz="8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одержимое 5"/>
          <p:cNvSpPr txBox="1">
            <a:spLocks/>
          </p:cNvSpPr>
          <p:nvPr/>
        </p:nvSpPr>
        <p:spPr>
          <a:xfrm>
            <a:off x="6300192" y="2060848"/>
            <a:ext cx="2520279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dad</a:t>
            </a:r>
            <a:endParaRPr kumimoji="0" lang="ru-RU" sz="8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/>
      <p:bldP spid="5" grpId="0" build="p"/>
      <p:bldP spid="7" grpId="0" build="p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1143000"/>
          </a:xfrm>
        </p:spPr>
        <p:txBody>
          <a:bodyPr>
            <a:normAutofit fontScale="90000"/>
          </a:bodyPr>
          <a:lstStyle/>
          <a:p>
            <a:pPr algn="l">
              <a:buFont typeface="Arial" pitchFamily="34" charset="0"/>
              <a:buChar char="•"/>
            </a:pPr>
            <a:r>
              <a:rPr lang="ru-RU" dirty="0" smtClean="0"/>
              <a:t>научиться слушать звучащую речь;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611560" y="2492896"/>
            <a:ext cx="8147248" cy="1396751"/>
          </a:xfrm>
        </p:spPr>
        <p:txBody>
          <a:bodyPr>
            <a:noAutofit/>
          </a:bodyPr>
          <a:lstStyle/>
          <a:p>
            <a:r>
              <a:rPr lang="ru-RU" sz="4000" dirty="0" smtClean="0"/>
              <a:t>Научиться грамматически правильно строить предложения;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611560" y="3861048"/>
            <a:ext cx="7416824" cy="892696"/>
          </a:xfrm>
        </p:spPr>
        <p:txBody>
          <a:bodyPr>
            <a:noAutofit/>
          </a:bodyPr>
          <a:lstStyle/>
          <a:p>
            <a:r>
              <a:rPr lang="ru-RU" sz="4000" dirty="0" smtClean="0"/>
              <a:t>Выучить  новые слова;</a:t>
            </a:r>
            <a:endParaRPr lang="ru-RU" sz="4000" dirty="0"/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611560" y="5517232"/>
            <a:ext cx="7848872" cy="747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рассказать о своем</a:t>
            </a:r>
            <a:r>
              <a:rPr kumimoji="0" lang="ru-RU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питомце.</a:t>
            </a:r>
            <a:b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488" y="1076657"/>
            <a:ext cx="1594520" cy="1143000"/>
          </a:xfrm>
        </p:spPr>
        <p:txBody>
          <a:bodyPr/>
          <a:lstStyle/>
          <a:p>
            <a:r>
              <a:rPr lang="en-US" dirty="0" smtClean="0"/>
              <a:t>A cat </a:t>
            </a:r>
            <a:endParaRPr lang="ru-RU" dirty="0"/>
          </a:p>
        </p:txBody>
      </p:sp>
      <p:pic>
        <p:nvPicPr>
          <p:cNvPr id="1026" name="Picture 2" descr="C:\Users\Школа 52\Downloads\kot_britanets_foto_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389877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Школа 52\Downloads\poroda_bigl_sobak_foto_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788024" y="3861048"/>
            <a:ext cx="3657600" cy="260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Школа 52\Downloads\pes-vetka-zubyi-mord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76873"/>
            <a:ext cx="3744416" cy="27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Школа 52\Downloads\kotenok_belyy_krasivyy_72687_1920x10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2874" y="1087598"/>
            <a:ext cx="413944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4"/>
          <p:cNvSpPr txBox="1">
            <a:spLocks/>
          </p:cNvSpPr>
          <p:nvPr/>
        </p:nvSpPr>
        <p:spPr>
          <a:xfrm>
            <a:off x="5004048" y="1087892"/>
            <a:ext cx="2736304" cy="641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A </a:t>
            </a:r>
            <a:r>
              <a:rPr lang="en-US" sz="4800" dirty="0" smtClean="0">
                <a:solidFill>
                  <a:schemeClr val="bg1"/>
                </a:solidFill>
              </a:rPr>
              <a:t>kitten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10" name="Текст 5"/>
          <p:cNvSpPr txBox="1">
            <a:spLocks/>
          </p:cNvSpPr>
          <p:nvPr/>
        </p:nvSpPr>
        <p:spPr>
          <a:xfrm>
            <a:off x="2455524" y="3694920"/>
            <a:ext cx="1846548" cy="639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A dog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1" name="Текст 7"/>
          <p:cNvSpPr txBox="1">
            <a:spLocks/>
          </p:cNvSpPr>
          <p:nvPr/>
        </p:nvSpPr>
        <p:spPr>
          <a:xfrm>
            <a:off x="4824536" y="3704583"/>
            <a:ext cx="2663279" cy="6397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A puppy</a:t>
            </a:r>
            <a:endParaRPr lang="ru-RU" sz="4400" dirty="0">
              <a:solidFill>
                <a:schemeClr val="bg1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716770" y="1382898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923928" y="4014801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аголовок 1"/>
          <p:cNvSpPr txBox="1">
            <a:spLocks/>
          </p:cNvSpPr>
          <p:nvPr/>
        </p:nvSpPr>
        <p:spPr>
          <a:xfrm>
            <a:off x="2267744" y="1124744"/>
            <a:ext cx="14082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0" i="0" u="none" strike="noStrike" kern="1200" cap="none" spc="0" normalizeH="0" baseline="0" noProof="0" dirty="0" smtClean="0">
                <a:ln>
                  <a:noFill/>
                </a:ln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 cat</a:t>
            </a:r>
            <a:endParaRPr kumimoji="0" lang="ru-RU" sz="4300" b="0" i="0" u="none" strike="noStrike" kern="1200" cap="none" spc="0" normalizeH="0" baseline="0" noProof="0" dirty="0">
              <a:ln>
                <a:noFill/>
              </a:ln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52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851920" y="1124744"/>
            <a:ext cx="2242592" cy="868958"/>
          </a:xfrm>
        </p:spPr>
        <p:txBody>
          <a:bodyPr/>
          <a:lstStyle/>
          <a:p>
            <a:r>
              <a:rPr lang="en-US" dirty="0" smtClean="0"/>
              <a:t>feed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6228184" y="1196752"/>
            <a:ext cx="2242592" cy="639762"/>
          </a:xfrm>
        </p:spPr>
        <p:txBody>
          <a:bodyPr>
            <a:noAutofit/>
          </a:bodyPr>
          <a:lstStyle/>
          <a:p>
            <a:r>
              <a:rPr lang="ru-RU" sz="3600" b="0" dirty="0" smtClean="0"/>
              <a:t>кормить</a:t>
            </a:r>
            <a:endParaRPr lang="ru-RU" sz="3600" b="0" dirty="0"/>
          </a:p>
        </p:txBody>
      </p:sp>
      <p:sp>
        <p:nvSpPr>
          <p:cNvPr id="17" name="Текст 2"/>
          <p:cNvSpPr>
            <a:spLocks noGrp="1"/>
          </p:cNvSpPr>
          <p:nvPr>
            <p:ph type="body" sz="half" idx="3"/>
          </p:nvPr>
        </p:nvSpPr>
        <p:spPr>
          <a:xfrm>
            <a:off x="6444208" y="2996952"/>
            <a:ext cx="2242592" cy="639762"/>
          </a:xfrm>
        </p:spPr>
        <p:txBody>
          <a:bodyPr>
            <a:noAutofit/>
          </a:bodyPr>
          <a:lstStyle/>
          <a:p>
            <a:r>
              <a:rPr lang="ru-RU" sz="3600" b="0" dirty="0" smtClean="0"/>
              <a:t>обнимать</a:t>
            </a:r>
            <a:endParaRPr lang="ru-RU" sz="3600" b="0" dirty="0"/>
          </a:p>
        </p:txBody>
      </p:sp>
      <p:pic>
        <p:nvPicPr>
          <p:cNvPr id="2050" name="Picture 2" descr="C:\Users\Школа 52\Downloads\zhivotnye-nashi-druzya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3237756" cy="192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Школа 52\Downloads\071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3034680" cy="185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7020273" y="5559425"/>
            <a:ext cx="1944216" cy="6397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0" dirty="0" smtClean="0"/>
              <a:t>гладить</a:t>
            </a:r>
            <a:endParaRPr lang="ru-RU" sz="3600" b="0" dirty="0"/>
          </a:p>
        </p:txBody>
      </p:sp>
      <p:pic>
        <p:nvPicPr>
          <p:cNvPr id="2052" name="Picture 4" descr="C:\Users\Школа 52\Downloads\69046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4632" y="4581128"/>
            <a:ext cx="2827288" cy="2086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4283968" y="2996952"/>
            <a:ext cx="1872208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hug</a:t>
            </a:r>
            <a:endParaRPr lang="ru-RU" dirty="0"/>
          </a:p>
        </p:txBody>
      </p:sp>
      <p:sp>
        <p:nvSpPr>
          <p:cNvPr id="18" name="Объект 3"/>
          <p:cNvSpPr txBox="1">
            <a:spLocks/>
          </p:cNvSpPr>
          <p:nvPr/>
        </p:nvSpPr>
        <p:spPr>
          <a:xfrm>
            <a:off x="4630096" y="5548625"/>
            <a:ext cx="1670096" cy="606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4400" dirty="0" smtClean="0"/>
              <a:t>stroke</a:t>
            </a:r>
            <a:endParaRPr lang="ru-RU" sz="4400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995936" y="162880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508104" y="1556792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139952" y="3277989"/>
            <a:ext cx="35745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5868144" y="3277989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139952" y="6021288"/>
            <a:ext cx="35745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300192" y="594928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3287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/>
      <p:bldP spid="17" grpId="0" build="p"/>
      <p:bldP spid="19" grpId="0" build="p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42594"/>
          </a:xfrm>
        </p:spPr>
        <p:txBody>
          <a:bodyPr>
            <a:normAutofit/>
          </a:bodyPr>
          <a:lstStyle/>
          <a:p>
            <a:r>
              <a:rPr lang="en-US" sz="6600" dirty="0" smtClean="0"/>
              <a:t>Feed - </a:t>
            </a:r>
            <a:r>
              <a:rPr lang="ru-RU" sz="6600" dirty="0" smtClean="0"/>
              <a:t> кормить</a:t>
            </a:r>
            <a:br>
              <a:rPr lang="ru-RU" sz="6600" dirty="0" smtClean="0"/>
            </a:br>
            <a:r>
              <a:rPr lang="en-US" sz="6600" dirty="0" smtClean="0"/>
              <a:t>hug </a:t>
            </a:r>
            <a:r>
              <a:rPr lang="ru-RU" sz="6600" dirty="0" smtClean="0"/>
              <a:t>– обнимать</a:t>
            </a:r>
            <a:br>
              <a:rPr lang="ru-RU" sz="6600" dirty="0" smtClean="0"/>
            </a:br>
            <a:r>
              <a:rPr lang="en-US" sz="6600" dirty="0" smtClean="0"/>
              <a:t>stroke - </a:t>
            </a:r>
            <a:r>
              <a:rPr lang="ru-RU" sz="6600" dirty="0" smtClean="0"/>
              <a:t> гладить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xmlns="" val="402001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08220442"/>
              </p:ext>
            </p:extLst>
          </p:nvPr>
        </p:nvGraphicFramePr>
        <p:xfrm>
          <a:off x="1475655" y="836712"/>
          <a:ext cx="6552729" cy="5616624"/>
        </p:xfrm>
        <a:graphic>
          <a:graphicData uri="http://schemas.openxmlformats.org/presentationml/2006/ole">
            <p:oleObj spid="_x0000_s3081" name="Документ" r:id="rId3" imgW="5934816" imgH="9381396" progId="Word.Document.12">
              <p:embed/>
            </p:oleObj>
          </a:graphicData>
        </a:graphic>
      </p:graphicFrame>
      <p:cxnSp>
        <p:nvCxnSpPr>
          <p:cNvPr id="7" name="Прямая со стрелкой 6"/>
          <p:cNvCxnSpPr/>
          <p:nvPr/>
        </p:nvCxnSpPr>
        <p:spPr>
          <a:xfrm>
            <a:off x="2771800" y="1124744"/>
            <a:ext cx="252028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915816" y="1747276"/>
            <a:ext cx="2520280" cy="4536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2699792" y="1340768"/>
            <a:ext cx="252028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915816" y="3501008"/>
            <a:ext cx="252028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915816" y="2996952"/>
            <a:ext cx="252028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987824" y="5157192"/>
            <a:ext cx="237626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987824" y="3789040"/>
            <a:ext cx="2376264" cy="230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5929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3"/>
          <p:cNvSpPr>
            <a:spLocks noGrp="1"/>
          </p:cNvSpPr>
          <p:nvPr>
            <p:ph type="title"/>
          </p:nvPr>
        </p:nvSpPr>
        <p:spPr>
          <a:xfrm>
            <a:off x="2843808" y="4594533"/>
            <a:ext cx="1522512" cy="634082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stroke</a:t>
            </a:r>
            <a:endParaRPr lang="ru-RU" sz="3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064896" cy="568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Текст 4"/>
          <p:cNvSpPr txBox="1">
            <a:spLocks/>
          </p:cNvSpPr>
          <p:nvPr/>
        </p:nvSpPr>
        <p:spPr>
          <a:xfrm>
            <a:off x="1619672" y="2924944"/>
            <a:ext cx="802432" cy="639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cat</a:t>
            </a:r>
            <a:endParaRPr lang="ru-RU" dirty="0"/>
          </a:p>
        </p:txBody>
      </p:sp>
      <p:sp>
        <p:nvSpPr>
          <p:cNvPr id="6" name="Текст 6"/>
          <p:cNvSpPr txBox="1">
            <a:spLocks/>
          </p:cNvSpPr>
          <p:nvPr/>
        </p:nvSpPr>
        <p:spPr>
          <a:xfrm>
            <a:off x="5508104" y="2924944"/>
            <a:ext cx="1367135" cy="6397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black</a:t>
            </a:r>
            <a:endParaRPr lang="ru-RU" dirty="0"/>
          </a:p>
        </p:txBody>
      </p:sp>
      <p:sp>
        <p:nvSpPr>
          <p:cNvPr id="7" name="Объект 7"/>
          <p:cNvSpPr txBox="1">
            <a:spLocks/>
          </p:cNvSpPr>
          <p:nvPr/>
        </p:nvSpPr>
        <p:spPr>
          <a:xfrm>
            <a:off x="539552" y="4653136"/>
            <a:ext cx="1079103" cy="4620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feed</a:t>
            </a:r>
            <a:endParaRPr lang="ru-RU" dirty="0"/>
          </a:p>
        </p:txBody>
      </p:sp>
      <p:sp>
        <p:nvSpPr>
          <p:cNvPr id="8" name="Объект 5"/>
          <p:cNvSpPr txBox="1">
            <a:spLocks/>
          </p:cNvSpPr>
          <p:nvPr/>
        </p:nvSpPr>
        <p:spPr>
          <a:xfrm>
            <a:off x="6084168" y="4680556"/>
            <a:ext cx="1234480" cy="4620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hug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745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I have got a pet. </a:t>
            </a:r>
            <a:br>
              <a:rPr lang="en-US" dirty="0" smtClean="0"/>
            </a:br>
            <a:r>
              <a:rPr lang="en-US" dirty="0" smtClean="0"/>
              <a:t>It is……….. </a:t>
            </a:r>
            <a:br>
              <a:rPr lang="en-US" dirty="0" smtClean="0"/>
            </a:br>
            <a:r>
              <a:rPr lang="en-US" dirty="0" smtClean="0"/>
              <a:t>It is ……… (</a:t>
            </a:r>
            <a:r>
              <a:rPr lang="ru-RU" dirty="0" smtClean="0"/>
              <a:t>цвет)</a:t>
            </a:r>
            <a:r>
              <a:rPr lang="en-US" dirty="0" smtClean="0"/>
              <a:t>. </a:t>
            </a:r>
            <a:br>
              <a:rPr lang="en-US" dirty="0" smtClean="0"/>
            </a:br>
            <a:r>
              <a:rPr lang="en-US" dirty="0" smtClean="0"/>
              <a:t>I….. ,………. </a:t>
            </a:r>
            <a:r>
              <a:rPr lang="en-US" dirty="0"/>
              <a:t>a</a:t>
            </a:r>
            <a:r>
              <a:rPr lang="en-US" dirty="0" smtClean="0"/>
              <a:t>nd …….. my pet.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4901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1143000"/>
          </a:xfrm>
        </p:spPr>
        <p:txBody>
          <a:bodyPr>
            <a:normAutofit fontScale="90000"/>
          </a:bodyPr>
          <a:lstStyle/>
          <a:p>
            <a:pPr algn="l">
              <a:buFont typeface="Arial" pitchFamily="34" charset="0"/>
              <a:buChar char="•"/>
            </a:pPr>
            <a:r>
              <a:rPr lang="ru-RU" dirty="0" smtClean="0"/>
              <a:t>развитие умения слушать звучащую речь;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611560" y="2492896"/>
            <a:ext cx="8147248" cy="1396751"/>
          </a:xfrm>
        </p:spPr>
        <p:txBody>
          <a:bodyPr>
            <a:noAutofit/>
          </a:bodyPr>
          <a:lstStyle/>
          <a:p>
            <a:r>
              <a:rPr lang="ru-RU" sz="4000" dirty="0" smtClean="0"/>
              <a:t>развитие умения грамматически правильно строить предложения;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611560" y="3861048"/>
            <a:ext cx="7416824" cy="892696"/>
          </a:xfrm>
        </p:spPr>
        <p:txBody>
          <a:bodyPr>
            <a:noAutofit/>
          </a:bodyPr>
          <a:lstStyle/>
          <a:p>
            <a:r>
              <a:rPr lang="ru-RU" sz="4000" dirty="0" smtClean="0"/>
              <a:t>изучение новых слов;</a:t>
            </a:r>
            <a:endParaRPr lang="ru-RU" sz="4000" dirty="0"/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611560" y="4797152"/>
            <a:ext cx="7848872" cy="14675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умение рассказать о своем</a:t>
            </a:r>
            <a:r>
              <a:rPr kumimoji="0" lang="ru-RU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питомце.</a:t>
            </a:r>
            <a:b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Плюс 1"/>
          <p:cNvSpPr/>
          <p:nvPr/>
        </p:nvSpPr>
        <p:spPr>
          <a:xfrm>
            <a:off x="1979712" y="1675656"/>
            <a:ext cx="792088" cy="6732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3" name="Плюс 2"/>
          <p:cNvSpPr/>
          <p:nvPr/>
        </p:nvSpPr>
        <p:spPr>
          <a:xfrm>
            <a:off x="8411171" y="3176972"/>
            <a:ext cx="648072" cy="6480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люс 3"/>
          <p:cNvSpPr/>
          <p:nvPr/>
        </p:nvSpPr>
        <p:spPr>
          <a:xfrm>
            <a:off x="6012160" y="3875647"/>
            <a:ext cx="720080" cy="70548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люс 7"/>
          <p:cNvSpPr/>
          <p:nvPr/>
        </p:nvSpPr>
        <p:spPr>
          <a:xfrm>
            <a:off x="2915816" y="5328964"/>
            <a:ext cx="720080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396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 build="p"/>
      <p:bldP spid="9" grpId="0"/>
      <p:bldP spid="2" grpId="0" animBg="1"/>
      <p:bldP spid="3" grpId="0" animBg="1"/>
      <p:bldP spid="4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268</TotalTime>
  <Words>92</Words>
  <Application>Microsoft Office PowerPoint</Application>
  <PresentationFormat>Экран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Солнцестояние</vt:lpstr>
      <vt:lpstr>Документ</vt:lpstr>
      <vt:lpstr>My cat is black, My cat is fat, I like my cat! It is my pet!</vt:lpstr>
      <vt:lpstr>A a</vt:lpstr>
      <vt:lpstr>научиться слушать звучащую речь;</vt:lpstr>
      <vt:lpstr>A cat </vt:lpstr>
      <vt:lpstr>feed</vt:lpstr>
      <vt:lpstr>Feed -  кормить hug – обнимать stroke -  гладить </vt:lpstr>
      <vt:lpstr>Слайд 7</vt:lpstr>
      <vt:lpstr>stroke</vt:lpstr>
      <vt:lpstr>I have got a pet.  It is………..  It is ……… (цвет).  I….. ,………. and …….. my pet.</vt:lpstr>
      <vt:lpstr>развитие умения слушать звучащую речь;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- развитие умения слушать звучащую речь;  - развитие умения грамматически правильно строить предложения;  - изучение новых слов;  - умение рассказывать о своем питомце. </dc:title>
  <dc:creator>Учитель</dc:creator>
  <cp:lastModifiedBy>Константин</cp:lastModifiedBy>
  <cp:revision>22</cp:revision>
  <dcterms:created xsi:type="dcterms:W3CDTF">2017-10-17T02:59:42Z</dcterms:created>
  <dcterms:modified xsi:type="dcterms:W3CDTF">2017-11-15T16:53:07Z</dcterms:modified>
</cp:coreProperties>
</file>