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8" r:id="rId3"/>
    <p:sldId id="291" r:id="rId4"/>
    <p:sldId id="322" r:id="rId5"/>
    <p:sldId id="307" r:id="rId6"/>
    <p:sldId id="310" r:id="rId7"/>
    <p:sldId id="311" r:id="rId8"/>
    <p:sldId id="312" r:id="rId9"/>
    <p:sldId id="313" r:id="rId10"/>
    <p:sldId id="314" r:id="rId11"/>
    <p:sldId id="315" r:id="rId12"/>
    <p:sldId id="317" r:id="rId13"/>
    <p:sldId id="318" r:id="rId14"/>
    <p:sldId id="320" r:id="rId15"/>
    <p:sldId id="316" r:id="rId16"/>
    <p:sldId id="319" r:id="rId17"/>
    <p:sldId id="308" r:id="rId18"/>
    <p:sldId id="321" r:id="rId19"/>
    <p:sldId id="305" r:id="rId20"/>
    <p:sldId id="309" r:id="rId21"/>
    <p:sldId id="306" r:id="rId22"/>
    <p:sldId id="323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5" d="100"/>
          <a:sy n="55" d="100"/>
        </p:scale>
        <p:origin x="294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29.04.2026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29.04.2026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29.04.2026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29.04.2026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12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9.tif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1520" y="1124744"/>
            <a:ext cx="8496944" cy="1266280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ru-RU" sz="6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Бессмертный полк </a:t>
            </a:r>
          </a:p>
          <a:p>
            <a:pPr>
              <a:spcBef>
                <a:spcPts val="0"/>
              </a:spcBef>
            </a:pPr>
            <a:r>
              <a:rPr lang="ru-RU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ГПОУ </a:t>
            </a:r>
            <a:r>
              <a:rPr lang="ru-RU" sz="28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ТТГТиСО</a:t>
            </a:r>
            <a:endParaRPr lang="ru-RU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spcBef>
                <a:spcPts val="0"/>
              </a:spcBef>
            </a:pPr>
            <a:endParaRPr lang="ru-RU" sz="2400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 rot="10800000" flipV="1">
            <a:off x="755576" y="3861048"/>
            <a:ext cx="7560840" cy="864096"/>
          </a:xfrm>
        </p:spPr>
        <p:txBody>
          <a:bodyPr>
            <a:normAutofit fontScale="9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49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Мы помним!</a:t>
            </a:r>
            <a:br>
              <a:rPr lang="ru-RU" sz="49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Проектно</a:t>
            </a:r>
            <a:r>
              <a:rPr lang="ru-RU" sz="27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– исследовательская работа</a:t>
            </a:r>
            <a:endParaRPr lang="ru-RU" sz="27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2420888"/>
            <a:ext cx="1430062" cy="1401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35511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A4BC3617-A67C-4201-9DD2-58B01DAF55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7544" y="105273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3600" dirty="0">
                <a:solidFill>
                  <a:srgbClr val="C00000"/>
                </a:solidFill>
              </a:rPr>
              <a:t/>
            </a:r>
            <a:br>
              <a:rPr lang="ru-RU" sz="3600" dirty="0">
                <a:solidFill>
                  <a:srgbClr val="C00000"/>
                </a:solidFill>
              </a:rPr>
            </a:br>
            <a:r>
              <a:rPr lang="ru-RU" sz="31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Актуальность</a:t>
            </a:r>
            <a:r>
              <a:rPr lang="ru-RU" sz="3100" dirty="0"/>
              <a:t/>
            </a:r>
            <a:br>
              <a:rPr lang="ru-RU" sz="3100" dirty="0"/>
            </a:br>
            <a:endParaRPr lang="ru-RU" sz="2700" dirty="0"/>
          </a:p>
        </p:txBody>
      </p:sp>
      <p:sp>
        <p:nvSpPr>
          <p:cNvPr id="10" name="Объект 9">
            <a:extLst>
              <a:ext uri="{FF2B5EF4-FFF2-40B4-BE49-F238E27FC236}">
                <a16:creationId xmlns:a16="http://schemas.microsoft.com/office/drawing/2014/main" id="{DA214245-0163-4C9B-BB66-599599915C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1560" y="2492896"/>
            <a:ext cx="8229600" cy="4525963"/>
          </a:xfrm>
        </p:spPr>
        <p:txBody>
          <a:bodyPr>
            <a:normAutofit/>
          </a:bodyPr>
          <a:lstStyle/>
          <a:p>
            <a:r>
              <a:rPr lang="ru-RU" sz="2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Приходит поколение ребят, которое, к огромному сожалению, станет последним поколением, успевшим увидеть ветеранов Великой Отечественной войны. Пройдут годы, и </a:t>
            </a:r>
            <a:r>
              <a:rPr lang="ru-RU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всё </a:t>
            </a:r>
            <a:r>
              <a:rPr lang="ru-RU" sz="2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больше людей станет забывать своих героев, станет забывать подвиг советских солдат и не только солдат. Мы, потомки, должны знать свою историю, историю своей Родины, своей семьи. 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12" y="260648"/>
            <a:ext cx="1214038" cy="1190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03666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A4BC3617-A67C-4201-9DD2-58B01DAF55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1560" y="1700808"/>
            <a:ext cx="8229600" cy="1440160"/>
          </a:xfrm>
        </p:spPr>
        <p:txBody>
          <a:bodyPr>
            <a:normAutofit fontScale="90000"/>
          </a:bodyPr>
          <a:lstStyle/>
          <a:p>
            <a:pPr algn="l"/>
            <a:r>
              <a:rPr lang="ru-RU" sz="3600" dirty="0">
                <a:solidFill>
                  <a:srgbClr val="C00000"/>
                </a:solidFill>
              </a:rPr>
              <a:t/>
            </a:r>
            <a:br>
              <a:rPr lang="ru-RU" sz="3600" dirty="0">
                <a:solidFill>
                  <a:srgbClr val="C00000"/>
                </a:solidFill>
              </a:rPr>
            </a:br>
            <a:r>
              <a:rPr lang="ru-RU" sz="3600" dirty="0" smtClean="0">
                <a:solidFill>
                  <a:srgbClr val="C00000"/>
                </a:solidFill>
              </a:rPr>
              <a:t/>
            </a:r>
            <a:br>
              <a:rPr lang="ru-RU" sz="3600" dirty="0" smtClean="0">
                <a:solidFill>
                  <a:srgbClr val="C00000"/>
                </a:solidFill>
              </a:rPr>
            </a:br>
            <a:r>
              <a:rPr lang="ru-RU" sz="27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Цель</a:t>
            </a:r>
            <a:r>
              <a:rPr lang="ru-RU" sz="27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r>
              <a:rPr lang="ru-RU" sz="27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7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Больше узнать о защитниках Отечества </a:t>
            </a:r>
            <a:r>
              <a:rPr lang="ru-RU" sz="27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- работниках </a:t>
            </a:r>
            <a:r>
              <a:rPr lang="ru-RU" sz="27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Государственного </a:t>
            </a:r>
            <a:r>
              <a:rPr lang="ru-RU" sz="27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профессионального образовательного учреждения </a:t>
            </a:r>
            <a:r>
              <a:rPr lang="ru-RU" sz="27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Таштагольский техникум горных технологий и сферы обслуживания «ГПОУ </a:t>
            </a:r>
            <a:r>
              <a:rPr lang="ru-RU" sz="2700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ТТГТиСО</a:t>
            </a:r>
            <a:r>
              <a:rPr lang="ru-RU" sz="27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» Министерства образования </a:t>
            </a:r>
            <a:r>
              <a:rPr lang="ru-RU" sz="27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</a:t>
            </a:r>
            <a:r>
              <a:rPr lang="ru-RU" sz="27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узбасса, для </a:t>
            </a:r>
            <a:r>
              <a:rPr lang="ru-RU" sz="27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сохранения истории</a:t>
            </a:r>
            <a:r>
              <a:rPr lang="ru-RU" sz="27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27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7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27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27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Объект 9">
            <a:extLst>
              <a:ext uri="{FF2B5EF4-FFF2-40B4-BE49-F238E27FC236}">
                <a16:creationId xmlns:a16="http://schemas.microsoft.com/office/drawing/2014/main" id="{DA214245-0163-4C9B-BB66-599599915C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1560" y="3501008"/>
            <a:ext cx="7848872" cy="3085803"/>
          </a:xfrm>
        </p:spPr>
        <p:txBody>
          <a:bodyPr>
            <a:normAutofit/>
          </a:bodyPr>
          <a:lstStyle/>
          <a:p>
            <a:pPr marL="0" lvl="0" indent="0" defTabSz="457200" eaLnBrk="0" fontAlgn="base" hangingPunct="0">
              <a:spcAft>
                <a:spcPts val="600"/>
              </a:spcAft>
              <a:buClr>
                <a:srgbClr val="FFFFFF"/>
              </a:buClr>
              <a:buNone/>
              <a:defRPr/>
            </a:pP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Задачи</a:t>
            </a:r>
            <a: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 fontAlgn="base"/>
            <a:r>
              <a:rPr lang="ru-RU" sz="2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Знакомство с историей и правилами акции </a:t>
            </a:r>
            <a:r>
              <a:rPr lang="ru-RU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МИПОД «Бессмертный </a:t>
            </a:r>
            <a:r>
              <a:rPr lang="ru-RU" sz="2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полк»</a:t>
            </a:r>
          </a:p>
          <a:p>
            <a:pPr fontAlgn="base"/>
            <a:r>
              <a:rPr lang="ru-RU" sz="2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Изучение боевого прошлого семьи</a:t>
            </a:r>
          </a:p>
          <a:p>
            <a:pPr fontAlgn="base"/>
            <a:r>
              <a:rPr lang="ru-RU" sz="2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Пробудить чувство уважения к боевым традициям старших поколений, любовь к родному Отечеству.</a:t>
            </a:r>
          </a:p>
          <a:p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904" y="188640"/>
            <a:ext cx="1430062" cy="1401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73979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8" name="Picture 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6170" y="4614"/>
            <a:ext cx="5542113" cy="169619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5733082"/>
            <a:ext cx="8563713" cy="1124918"/>
          </a:xfrm>
          <a:prstGeom prst="rect">
            <a:avLst/>
          </a:prstGeom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3861048"/>
            <a:ext cx="1098248" cy="16347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3861048"/>
            <a:ext cx="1128117" cy="16500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3861048"/>
            <a:ext cx="1122349" cy="15921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3861048"/>
            <a:ext cx="1100517" cy="1656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772816"/>
            <a:ext cx="1408113" cy="1993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1772816"/>
            <a:ext cx="1358900" cy="2005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9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916832"/>
            <a:ext cx="1055608" cy="1656184"/>
          </a:xfrm>
          <a:prstGeom prst="rect">
            <a:avLst/>
          </a:prstGeom>
          <a:ln w="127000" cap="sq">
            <a:solidFill>
              <a:schemeClr val="bg1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7" name="Picture 10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1916832"/>
            <a:ext cx="1060376" cy="1656184"/>
          </a:xfrm>
          <a:prstGeom prst="rect">
            <a:avLst/>
          </a:prstGeom>
          <a:ln w="127000" cap="sq">
            <a:solidFill>
              <a:schemeClr val="bg1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8" name="Picture 12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916832"/>
            <a:ext cx="1041897" cy="1656184"/>
          </a:xfrm>
          <a:prstGeom prst="rect">
            <a:avLst/>
          </a:prstGeom>
          <a:ln w="127000" cap="sq">
            <a:solidFill>
              <a:schemeClr val="bg1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1136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1484784"/>
            <a:ext cx="7704856" cy="5360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2250"/>
              </a:spcAft>
            </a:pPr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Times New Roman" panose="02020603050405020304" pitchFamily="18" charset="0"/>
              </a:rPr>
              <a:t>	</a:t>
            </a:r>
            <a:r>
              <a:rPr lang="ru-RU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Times New Roman" panose="02020603050405020304" pitchFamily="18" charset="0"/>
              </a:rPr>
              <a:t>Межрегиональное </a:t>
            </a:r>
            <a:r>
              <a:rPr lang="ru-RU" sz="2000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Times New Roman" panose="02020603050405020304" pitchFamily="18" charset="0"/>
              </a:rPr>
              <a:t>историко</a:t>
            </a:r>
            <a:r>
              <a:rPr lang="ru-RU" sz="2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Times New Roman" panose="02020603050405020304" pitchFamily="18" charset="0"/>
              </a:rPr>
              <a:t> патриотическое общественное движение «Бессмертный полк</a:t>
            </a:r>
            <a:r>
              <a:rPr lang="ru-RU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Times New Roman" panose="02020603050405020304" pitchFamily="18" charset="0"/>
              </a:rPr>
              <a:t>»(МИПОД</a:t>
            </a:r>
            <a:r>
              <a:rPr lang="ru-RU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Times New Roman" panose="02020603050405020304" pitchFamily="18" charset="0"/>
              </a:rPr>
              <a:t>) </a:t>
            </a:r>
            <a:r>
              <a:rPr lang="ru-RU" sz="2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Times New Roman" panose="02020603050405020304" pitchFamily="18" charset="0"/>
              </a:rPr>
              <a:t>существует с 2012 года. </a:t>
            </a:r>
            <a:endParaRPr lang="ru-RU" sz="20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Times New Roman" panose="02020603050405020304" pitchFamily="18" charset="0"/>
            </a:endParaRPr>
          </a:p>
          <a:p>
            <a:pPr>
              <a:spcAft>
                <a:spcPts val="2250"/>
              </a:spcAft>
            </a:pPr>
            <a:r>
              <a:rPr lang="ru-RU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Times New Roman" panose="02020603050405020304" pitchFamily="18" charset="0"/>
              </a:rPr>
              <a:t>Он </a:t>
            </a:r>
            <a:r>
              <a:rPr lang="ru-RU" sz="2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Times New Roman" panose="02020603050405020304" pitchFamily="18" charset="0"/>
              </a:rPr>
              <a:t>был создан в Томске в 2012 году по инициативе граждан. 9 мая шесть тысяч </a:t>
            </a:r>
            <a:r>
              <a:rPr lang="ru-RU" sz="2000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Times New Roman" panose="02020603050405020304" pitchFamily="18" charset="0"/>
              </a:rPr>
              <a:t>томичей</a:t>
            </a:r>
            <a:r>
              <a:rPr lang="ru-RU" sz="2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Times New Roman" panose="02020603050405020304" pitchFamily="18" charset="0"/>
              </a:rPr>
              <a:t> пронесли почти три тысячи портретов своих родных - солдат Великой Отечественной войны - по улицам города к Вечному огню</a:t>
            </a:r>
            <a:r>
              <a:rPr lang="ru-RU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Times New Roman" panose="02020603050405020304" pitchFamily="18" charset="0"/>
              </a:rPr>
              <a:t>.</a:t>
            </a:r>
            <a:br>
              <a:rPr lang="ru-RU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Times New Roman" panose="02020603050405020304" pitchFamily="18" charset="0"/>
              </a:rPr>
            </a:br>
            <a:r>
              <a:rPr lang="ru-RU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Times New Roman" panose="02020603050405020304" pitchFamily="18" charset="0"/>
              </a:rPr>
              <a:t>	</a:t>
            </a:r>
            <a:r>
              <a:rPr lang="ru-RU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Стать </a:t>
            </a:r>
            <a:r>
              <a:rPr lang="ru-RU" sz="2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в его ряды может каждый гражданин, чтобы 9 Мая пронести фотографию (транспарант) своего близкого - ветерана армии и флота, труженика тыла, партизана, узника фашистского лагеря, блокадника, бойца </a:t>
            </a:r>
            <a:r>
              <a:rPr lang="ru-RU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сопротивления, участника локальной войны, бойца СВО, </a:t>
            </a:r>
            <a:r>
              <a:rPr lang="ru-RU" sz="2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который уже никогда сам не сможет пройти на параде. Личная память - это важнейший смысл «Бессмертного полка</a:t>
            </a:r>
            <a:r>
              <a:rPr lang="ru-RU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». Его девиз: «Они должны идти победным строем в любые времена»</a:t>
            </a:r>
            <a:endParaRPr lang="ru-RU" sz="20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>
              <a:spcAft>
                <a:spcPts val="2250"/>
              </a:spcAft>
            </a:pPr>
            <a:endParaRPr lang="ru-RU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88" y="44624"/>
            <a:ext cx="1430062" cy="1401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72217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675" y="2348880"/>
            <a:ext cx="8784976" cy="123143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528" y="4077072"/>
            <a:ext cx="8598946" cy="105289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260648"/>
            <a:ext cx="5542113" cy="1696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12978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:\Общая\70 лет НПО\Из истори ТМТ\Директора\Хорошилов\Хорошилов .t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412776"/>
            <a:ext cx="2494280" cy="33102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179512" y="4869160"/>
            <a:ext cx="254845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01295" marR="201295" indent="180340" algn="ctr">
              <a:spcAft>
                <a:spcPts val="0"/>
              </a:spcAft>
            </a:pPr>
            <a:r>
              <a:rPr lang="ru-RU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Хорошилов</a:t>
            </a:r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Павел </a:t>
            </a:r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Васильевич</a:t>
            </a:r>
            <a:endParaRPr lang="ru-RU" sz="12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131840" y="1052736"/>
            <a:ext cx="5832648" cy="48494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91465">
              <a:lnSpc>
                <a:spcPct val="150000"/>
              </a:lnSpc>
              <a:spcAft>
                <a:spcPts val="0"/>
              </a:spcAft>
            </a:pPr>
            <a:r>
              <a:rPr lang="ru-RU" sz="16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Родился 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15.06.1911 года в селе </a:t>
            </a:r>
            <a:r>
              <a:rPr lang="ru-RU" sz="16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Верхала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16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Шипуновского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района, Алтайского края. </a:t>
            </a:r>
            <a:r>
              <a:rPr lang="ru-RU" sz="16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ru-RU" sz="16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6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 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РККА с 1941 года. Призван </a:t>
            </a:r>
            <a:r>
              <a:rPr lang="ru-RU" sz="16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Ширинским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РВК Хакасской АО. Место службы 16 </a:t>
            </a:r>
            <a:r>
              <a:rPr lang="ru-RU" sz="16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гв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мех. </a:t>
            </a:r>
            <a:r>
              <a:rPr lang="ru-RU" sz="16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бр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6 </a:t>
            </a:r>
            <a:r>
              <a:rPr lang="ru-RU" sz="16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гв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мех. корпуса Брянского фронта. </a:t>
            </a:r>
            <a:r>
              <a:rPr lang="ru-RU" sz="16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Гв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Ст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сержант- телефонист взвода Управления артдивизиона. </a:t>
            </a:r>
            <a:b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 январе 1943 г. вступил в партию. День победы встретил в Праге. Награждён Орденом Красной звезды, медалью «За оборону Города Москвы» До ухода на фронт работал на </a:t>
            </a:r>
            <a:r>
              <a:rPr lang="ru-RU" sz="16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Таштагольском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руднике бурильщиком.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1600" b="1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Первый директор школы ФЗО, возглавлял ФЗО с 1946 по 1956 годы</a:t>
            </a:r>
            <a:br>
              <a:rPr lang="ru-RU" sz="1600" b="1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600" b="1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r>
              <a:rPr lang="ru-RU" sz="16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Умер 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23.03.1977 года</a:t>
            </a:r>
            <a:endParaRPr lang="ru-RU" sz="1600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16632"/>
            <a:ext cx="1214038" cy="1190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24628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Documents and Settings\user\Мои документы\бессмертный полк\Новая папка (2)\Новая папкаас\описание_026.jpg"/>
          <p:cNvPicPr/>
          <p:nvPr/>
        </p:nvPicPr>
        <p:blipFill>
          <a:blip r:embed="rId2" cstate="print"/>
          <a:srcRect l="10204" t="2312" r="14508" b="16763"/>
          <a:stretch>
            <a:fillRect/>
          </a:stretch>
        </p:blipFill>
        <p:spPr bwMode="auto">
          <a:xfrm>
            <a:off x="395536" y="1628800"/>
            <a:ext cx="2488565" cy="359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3131840" y="188640"/>
            <a:ext cx="5832648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01295" marR="201295" indent="180340">
              <a:spcAft>
                <a:spcPts val="0"/>
              </a:spcAft>
            </a:pPr>
            <a:r>
              <a:rPr lang="ru-RU" sz="1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r>
              <a:rPr lang="ru-RU" sz="16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Родился 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28 декабря 1918 года в селе Верхний </a:t>
            </a:r>
            <a:r>
              <a:rPr lang="ru-RU" sz="16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Коурак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Тогучинского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района Новосибирской области. Призван на срочную службу в 1939 году </a:t>
            </a:r>
            <a:r>
              <a:rPr lang="ru-RU" sz="16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Тогучинским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РВК. На фронте в составе 854 ап 286 </a:t>
            </a:r>
            <a:r>
              <a:rPr lang="ru-RU" sz="16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сд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Ленинградского фронта с 18 ноября 1941 года по 15 марта 1945 года. Член партии с 1942 года. Участвовал в боях на </a:t>
            </a:r>
            <a:r>
              <a:rPr lang="ru-RU" sz="16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Волховском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Ленинградском, </a:t>
            </a:r>
            <a:r>
              <a:rPr lang="en-US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Украинском фронтах. Был ранен, дважды, контужен. Окончил войну в звании капитана. Военно-учётная специальность №0206. Демобилизован 13.03. 1943г. после лечения в госпитале.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01295" marR="201295" indent="180340" algn="just">
              <a:spcAft>
                <a:spcPts val="0"/>
              </a:spcAft>
            </a:pPr>
            <a:r>
              <a:rPr lang="ru-RU" sz="16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	Награждён 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многими правительственными наградами: двумя орденами Красной Звезды, медалями «За оборону Ленинграда», «За победу над Германией», «За солидарность в борьбе против фашизма» (Чехословакия).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01295" marR="201295" indent="180340" algn="just">
              <a:spcAft>
                <a:spcPts val="0"/>
              </a:spcAft>
            </a:pPr>
            <a:r>
              <a:rPr lang="ru-RU" sz="16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	После 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войны: разнорабочий Алтайского прииска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треста «</a:t>
            </a:r>
            <a:r>
              <a:rPr lang="ru-RU" sz="16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Запсибзолото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» пос. Спасск </a:t>
            </a:r>
            <a:r>
              <a:rPr lang="ru-RU" sz="16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Таштагольского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района, рабочий ШСУ-2 Закончил </a:t>
            </a:r>
            <a:r>
              <a:rPr lang="ru-RU" sz="16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Таштагольский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горно-металлургический техникум в 1971 году по специальности плановик. Трудовой стаж 47 лет.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201295" indent="201295">
              <a:spcAft>
                <a:spcPts val="0"/>
              </a:spcAft>
            </a:pPr>
            <a:r>
              <a:rPr lang="ru-RU" sz="1600" b="1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 05.05.1971 года по 15.09.1973 года работал в СПТУ-39 замполитом.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Умер 23.08.2005 года.</a:t>
            </a:r>
            <a:endParaRPr lang="ru-RU" sz="16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79512" y="5301208"/>
            <a:ext cx="257435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01295" marR="201295" indent="180340" algn="ctr">
              <a:spcAft>
                <a:spcPts val="0"/>
              </a:spcAft>
            </a:pPr>
            <a:r>
              <a:rPr lang="ru-RU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Девятияров</a:t>
            </a:r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Василий </a:t>
            </a:r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Петрович</a:t>
            </a:r>
            <a:endParaRPr lang="ru-RU" sz="12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7" y="188640"/>
            <a:ext cx="1322111" cy="1296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00095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-1" t="7153" r="73277"/>
          <a:stretch/>
        </p:blipFill>
        <p:spPr>
          <a:xfrm>
            <a:off x="179512" y="1700808"/>
            <a:ext cx="2974212" cy="4031044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3419872" y="404664"/>
            <a:ext cx="547260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01295" marR="201295" indent="180340" algn="ctr">
              <a:spcAft>
                <a:spcPts val="0"/>
              </a:spcAft>
            </a:pPr>
            <a:r>
              <a:rPr lang="ru-RU" b="1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Ковалкин</a:t>
            </a:r>
            <a:r>
              <a:rPr lang="ru-RU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Пётр</a:t>
            </a:r>
            <a:r>
              <a:rPr lang="ru-RU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Михайлович</a:t>
            </a:r>
            <a:endParaRPr lang="ru-RU" sz="1200" dirty="0">
              <a:solidFill>
                <a:srgbClr val="C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201295">
              <a:spcAft>
                <a:spcPts val="0"/>
              </a:spcAft>
            </a:pP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01295" marR="201295" indent="180340" algn="just">
              <a:spcAft>
                <a:spcPts val="0"/>
              </a:spcAft>
            </a:pPr>
            <a:r>
              <a:rPr lang="ru-RU" sz="15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Родился 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18.02.1924 года в селе Нижне-</a:t>
            </a:r>
            <a:r>
              <a:rPr lang="ru-RU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Черемошиное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Краснозёрского района Новосибирской области. в РККА с 12.1941 года Место призыва: </a:t>
            </a:r>
            <a:r>
              <a:rPr lang="ru-RU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Краснозерский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РВК, Алтайский край. Воевал на Западном, Белорусском фронтах.681 </a:t>
            </a:r>
            <a:r>
              <a:rPr lang="ru-RU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сп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133 </a:t>
            </a:r>
            <a:r>
              <a:rPr lang="ru-RU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сд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Командир роты.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Окончил войну в звании старшего лейтенанта. Военно-учётная специальность №0410. Боевые награды: орден «Отечественной войны» I ст., медаль «За отвагу». Закончил Новосибирский </a:t>
            </a:r>
            <a:r>
              <a:rPr lang="ru-RU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электротехникум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связи в 1966 году по специальности техник связи. Трудился долгое время начальником в </a:t>
            </a:r>
            <a:r>
              <a:rPr lang="ru-RU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Таштагольском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узле связи. Общий стаж работы 20 лет. Проживал по адресу ул. Ленина 50-44.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Работал в СПТУ-39 мастером производственного обучения с 1978 по 1986 год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Умер 21.01.2001 года.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7" y="188640"/>
            <a:ext cx="1322111" cy="1296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3870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Documents and Settings\user\Мои документы\бессмертный полк\Новая папка (2)\Новая папкаас\Закревский.jpg"/>
          <p:cNvPicPr/>
          <p:nvPr/>
        </p:nvPicPr>
        <p:blipFill>
          <a:blip r:embed="rId2" cstate="print"/>
          <a:srcRect l="10375" t="2030" r="11470" b="30711"/>
          <a:stretch>
            <a:fillRect/>
          </a:stretch>
        </p:blipFill>
        <p:spPr bwMode="auto">
          <a:xfrm>
            <a:off x="6084168" y="1628800"/>
            <a:ext cx="2776215" cy="36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467544" y="1556792"/>
            <a:ext cx="4572000" cy="3477875"/>
          </a:xfrm>
          <a:prstGeom prst="rect">
            <a:avLst/>
          </a:prstGeom>
        </p:spPr>
        <p:txBody>
          <a:bodyPr>
            <a:spAutoFit/>
          </a:bodyPr>
          <a:lstStyle/>
          <a:p>
            <a:pPr marL="200025" indent="-20638">
              <a:spcAft>
                <a:spcPts val="0"/>
              </a:spcAft>
            </a:pP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Родился </a:t>
            </a: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 1920 году. В селе </a:t>
            </a:r>
            <a:r>
              <a:rPr lang="ru-RU" sz="20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Рубань</a:t>
            </a: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Немировского</a:t>
            </a: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района </a:t>
            </a:r>
            <a:r>
              <a:rPr lang="ru-RU" sz="20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ВинницкойОбласти</a:t>
            </a: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Украинской ССР. Призван </a:t>
            </a:r>
            <a:r>
              <a:rPr lang="ru-RU" sz="20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Таштагольским</a:t>
            </a: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РВК Новосибирской области в 1941г.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00025" marR="201295" indent="-20638">
              <a:spcAft>
                <a:spcPts val="0"/>
              </a:spcAft>
            </a:pP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Рядовой.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00025" marR="201295" indent="-20638">
              <a:spcAft>
                <a:spcPts val="0"/>
              </a:spcAft>
            </a:pP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Награждён орденом Отечественной войны.</a:t>
            </a:r>
            <a:b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2000" b="1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Работал в училище столяром с 19.07.1990 по 14.12.1992 </a:t>
            </a:r>
            <a:r>
              <a:rPr lang="ru-RU" sz="2000" b="1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годы.</a:t>
            </a: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Умер </a:t>
            </a: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4 мая1996 года.</a:t>
            </a:r>
            <a:endParaRPr lang="ru-RU" sz="20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292080" y="5445224"/>
            <a:ext cx="399593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01295" marR="201295" indent="180340" algn="ctr">
              <a:spcAft>
                <a:spcPts val="0"/>
              </a:spcAft>
            </a:pPr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Закревский </a:t>
            </a:r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Емельян </a:t>
            </a:r>
            <a:r>
              <a:rPr lang="ru-RU" b="1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Арефьевич</a:t>
            </a:r>
            <a:endParaRPr lang="ru-RU" dirty="0">
              <a:solidFill>
                <a:srgbClr val="C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201295">
              <a:spcAft>
                <a:spcPts val="0"/>
              </a:spcAft>
            </a:pP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116632"/>
            <a:ext cx="1322111" cy="1296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70550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Documents and Settings\user\Мои документы\бессмертный полк\Новая папка (2)\Новая папкаас\Белкин.jpg"/>
          <p:cNvPicPr/>
          <p:nvPr/>
        </p:nvPicPr>
        <p:blipFill>
          <a:blip r:embed="rId2" cstate="print"/>
          <a:srcRect l="10935" t="1364" r="9945" b="27908"/>
          <a:stretch>
            <a:fillRect/>
          </a:stretch>
        </p:blipFill>
        <p:spPr bwMode="auto">
          <a:xfrm>
            <a:off x="179512" y="1484784"/>
            <a:ext cx="2592288" cy="3537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2771800" y="0"/>
            <a:ext cx="6228184" cy="66787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01295" marR="201295" indent="180340">
              <a:spcAft>
                <a:spcPts val="0"/>
              </a:spcAft>
            </a:pP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ru-RU" sz="1600" b="1" dirty="0" smtClean="0">
                <a:solidFill>
                  <a:srgbClr val="002060"/>
                </a:solidFill>
                <a:latin typeface="+mj-lt"/>
                <a:ea typeface="Times New Roman" panose="02020603050405020304" pitchFamily="18" charset="0"/>
              </a:rPr>
              <a:t>Родился </a:t>
            </a:r>
            <a:r>
              <a:rPr lang="ru-RU" sz="1600" b="1" dirty="0">
                <a:solidFill>
                  <a:srgbClr val="002060"/>
                </a:solidFill>
                <a:latin typeface="+mj-lt"/>
                <a:ea typeface="Times New Roman" panose="02020603050405020304" pitchFamily="18" charset="0"/>
              </a:rPr>
              <a:t>15 мая 1926 года в селе </a:t>
            </a:r>
            <a:r>
              <a:rPr lang="ru-RU" sz="1600" b="1" dirty="0" err="1">
                <a:solidFill>
                  <a:srgbClr val="002060"/>
                </a:solidFill>
                <a:latin typeface="+mj-lt"/>
                <a:ea typeface="Times New Roman" panose="02020603050405020304" pitchFamily="18" charset="0"/>
              </a:rPr>
              <a:t>Кубня</a:t>
            </a:r>
            <a:r>
              <a:rPr lang="ru-RU" sz="1600" b="1" dirty="0">
                <a:solidFill>
                  <a:srgbClr val="002060"/>
                </a:solidFill>
                <a:latin typeface="+mj-lt"/>
                <a:ea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rgbClr val="002060"/>
                </a:solidFill>
                <a:latin typeface="+mj-lt"/>
                <a:ea typeface="Times New Roman" panose="02020603050405020304" pitchFamily="18" charset="0"/>
              </a:rPr>
              <a:t>Солтонского</a:t>
            </a:r>
            <a:r>
              <a:rPr lang="ru-RU" sz="1600" b="1" dirty="0">
                <a:solidFill>
                  <a:srgbClr val="002060"/>
                </a:solidFill>
                <a:latin typeface="+mj-lt"/>
                <a:ea typeface="Times New Roman" panose="02020603050405020304" pitchFamily="18" charset="0"/>
              </a:rPr>
              <a:t> района Алтайского края. До призыва на фронт работал с 1941 по 1942 год в Алма-Атинской области в Геологической партии рабочим маркшейдерской группы. В сентябре 1943 </a:t>
            </a:r>
            <a:r>
              <a:rPr lang="ru-RU" sz="1600" b="1" dirty="0" smtClean="0">
                <a:solidFill>
                  <a:srgbClr val="002060"/>
                </a:solidFill>
                <a:latin typeface="+mj-lt"/>
                <a:ea typeface="Times New Roman" panose="02020603050405020304" pitchFamily="18" charset="0"/>
              </a:rPr>
              <a:t>г. </a:t>
            </a:r>
            <a:r>
              <a:rPr lang="ru-RU" sz="1600" b="1" dirty="0">
                <a:solidFill>
                  <a:srgbClr val="002060"/>
                </a:solidFill>
                <a:latin typeface="+mj-lt"/>
                <a:ea typeface="Times New Roman" panose="02020603050405020304" pitchFamily="18" charset="0"/>
              </a:rPr>
              <a:t>призван </a:t>
            </a:r>
            <a:r>
              <a:rPr lang="ru-RU" sz="1600" b="1" dirty="0" err="1">
                <a:solidFill>
                  <a:srgbClr val="002060"/>
                </a:solidFill>
                <a:latin typeface="+mj-lt"/>
                <a:ea typeface="Times New Roman" panose="02020603050405020304" pitchFamily="18" charset="0"/>
              </a:rPr>
              <a:t>Алма</a:t>
            </a:r>
            <a:r>
              <a:rPr lang="ru-RU" sz="1600" b="1" dirty="0">
                <a:solidFill>
                  <a:srgbClr val="002060"/>
                </a:solidFill>
                <a:latin typeface="+mj-lt"/>
                <a:ea typeface="Times New Roman" panose="02020603050405020304" pitchFamily="18" charset="0"/>
              </a:rPr>
              <a:t> - </a:t>
            </a:r>
            <a:r>
              <a:rPr lang="ru-RU" sz="1600" b="1" dirty="0" err="1">
                <a:solidFill>
                  <a:srgbClr val="002060"/>
                </a:solidFill>
                <a:latin typeface="+mj-lt"/>
                <a:ea typeface="Times New Roman" panose="02020603050405020304" pitchFamily="18" charset="0"/>
              </a:rPr>
              <a:t>Атинским</a:t>
            </a:r>
            <a:r>
              <a:rPr lang="ru-RU" sz="1600" b="1" dirty="0">
                <a:solidFill>
                  <a:srgbClr val="002060"/>
                </a:solidFill>
                <a:latin typeface="+mj-lt"/>
                <a:ea typeface="Times New Roman" panose="02020603050405020304" pitchFamily="18" charset="0"/>
              </a:rPr>
              <a:t> ГВК Казахская АССР</a:t>
            </a:r>
            <a:r>
              <a:rPr lang="ru-RU" sz="16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</a:rPr>
              <a:t> </a:t>
            </a:r>
            <a:r>
              <a:rPr lang="ru-RU" sz="1600" b="1" dirty="0">
                <a:solidFill>
                  <a:srgbClr val="002060"/>
                </a:solidFill>
                <a:latin typeface="+mj-lt"/>
                <a:ea typeface="Times New Roman" panose="02020603050405020304" pitchFamily="18" charset="0"/>
              </a:rPr>
              <a:t>в Советскую армию. Был зачислен в 118 запасной стрелковый полк в звании рядового, готовил боевые самолёты к вылетам. С апреля по сентябрь 1944 года проходил обучение во 2-м учебно-тренировочном отряде «Курсант» города Алма-Ата. С сентября 1944 по апрель 1945 года учился в Киевской авиатехнической школе на авиатехника.</a:t>
            </a:r>
            <a:endParaRPr lang="ru-RU" sz="1600" dirty="0">
              <a:latin typeface="+mj-lt"/>
              <a:ea typeface="Times New Roman" panose="02020603050405020304" pitchFamily="18" charset="0"/>
            </a:endParaRPr>
          </a:p>
          <a:p>
            <a:pPr marL="201295">
              <a:spcAft>
                <a:spcPts val="0"/>
              </a:spcAft>
            </a:pPr>
            <a:r>
              <a:rPr lang="ru-RU" sz="1600" b="1" dirty="0">
                <a:solidFill>
                  <a:srgbClr val="002060"/>
                </a:solidFill>
                <a:latin typeface="+mj-lt"/>
                <a:ea typeface="Times New Roman" panose="02020603050405020304" pitchFamily="18" charset="0"/>
              </a:rPr>
              <a:t>С апреля 1945 по январь 1946 года проходил службу в 211 авиаотряде.</a:t>
            </a:r>
            <a:endParaRPr lang="ru-RU" sz="1600" dirty="0">
              <a:latin typeface="+mj-lt"/>
              <a:ea typeface="Times New Roman" panose="02020603050405020304" pitchFamily="18" charset="0"/>
            </a:endParaRPr>
          </a:p>
          <a:p>
            <a:pPr marL="201295">
              <a:spcAft>
                <a:spcPts val="0"/>
              </a:spcAft>
            </a:pPr>
            <a:r>
              <a:rPr lang="ru-RU" sz="1600" b="1" dirty="0">
                <a:solidFill>
                  <a:srgbClr val="002060"/>
                </a:solidFill>
                <a:latin typeface="+mj-lt"/>
                <a:ea typeface="Times New Roman" panose="02020603050405020304" pitchFamily="18" charset="0"/>
              </a:rPr>
              <a:t>С января 1946 по август 1947 года в воинской части 27803 - механиком.</a:t>
            </a:r>
            <a:endParaRPr lang="ru-RU" sz="1600" dirty="0">
              <a:latin typeface="+mj-lt"/>
              <a:ea typeface="Times New Roman" panose="02020603050405020304" pitchFamily="18" charset="0"/>
            </a:endParaRPr>
          </a:p>
          <a:p>
            <a:pPr marL="201295" lvl="0"/>
            <a:r>
              <a:rPr lang="ru-RU" sz="1600" b="1" dirty="0">
                <a:solidFill>
                  <a:srgbClr val="002060"/>
                </a:solidFill>
                <a:latin typeface="+mj-lt"/>
                <a:ea typeface="Times New Roman" panose="02020603050405020304" pitchFamily="18" charset="0"/>
              </a:rPr>
              <a:t>С сентября 1947 по апрель 1949 года - в воинской части № 41119 - механиком. С августа 1949 по сентябрь 1950 года - в воинской части № 49690 механиком. 28.09.1950 г уволен в запас</a:t>
            </a:r>
            <a:r>
              <a:rPr lang="ru-RU" sz="1600" b="1" dirty="0" smtClean="0">
                <a:solidFill>
                  <a:srgbClr val="002060"/>
                </a:solidFill>
                <a:latin typeface="+mj-lt"/>
                <a:ea typeface="Times New Roman" panose="02020603050405020304" pitchFamily="18" charset="0"/>
              </a:rPr>
              <a:t>.</a:t>
            </a:r>
            <a:r>
              <a:rPr lang="ru-RU" sz="1600" b="1" dirty="0">
                <a:solidFill>
                  <a:srgbClr val="002060"/>
                </a:solidFill>
                <a:latin typeface="+mj-lt"/>
                <a:ea typeface="Times New Roman" panose="02020603050405020304" pitchFamily="18" charset="0"/>
              </a:rPr>
              <a:t> Награды: медали – «За Победу над Германией»; «За победу над Японией»; юбилейные - 20, 30, 40, 50, 60 лет Советской Армии и флота; 25, 30,40 лет – Победы над Германией.</a:t>
            </a:r>
            <a:endParaRPr lang="ru-RU" sz="1600" dirty="0">
              <a:solidFill>
                <a:prstClr val="black"/>
              </a:solidFill>
              <a:latin typeface="+mj-lt"/>
              <a:ea typeface="Times New Roman" panose="02020603050405020304" pitchFamily="18" charset="0"/>
            </a:endParaRPr>
          </a:p>
          <a:p>
            <a:pPr marL="201295" lvl="0"/>
            <a:r>
              <a:rPr lang="ru-RU" sz="1600" b="1" dirty="0">
                <a:solidFill>
                  <a:srgbClr val="002060"/>
                </a:solidFill>
                <a:latin typeface="+mj-lt"/>
                <a:ea typeface="Times New Roman" panose="02020603050405020304" pitchFamily="18" charset="0"/>
              </a:rPr>
              <a:t>02.01.1951 принят на участок вентиляции </a:t>
            </a:r>
            <a:r>
              <a:rPr lang="ru-RU" sz="1600" b="1" dirty="0" err="1">
                <a:solidFill>
                  <a:srgbClr val="002060"/>
                </a:solidFill>
                <a:latin typeface="+mj-lt"/>
                <a:ea typeface="Times New Roman" panose="02020603050405020304" pitchFamily="18" charset="0"/>
              </a:rPr>
              <a:t>Таштагольского</a:t>
            </a:r>
            <a:r>
              <a:rPr lang="ru-RU" sz="1600" b="1" dirty="0">
                <a:solidFill>
                  <a:srgbClr val="002060"/>
                </a:solidFill>
                <a:latin typeface="+mj-lt"/>
                <a:ea typeface="Times New Roman" panose="02020603050405020304" pitchFamily="18" charset="0"/>
              </a:rPr>
              <a:t> рудника.</a:t>
            </a:r>
            <a:endParaRPr lang="ru-RU" sz="1600" dirty="0">
              <a:solidFill>
                <a:prstClr val="black"/>
              </a:solidFill>
              <a:latin typeface="+mj-lt"/>
              <a:ea typeface="Times New Roman" panose="02020603050405020304" pitchFamily="18" charset="0"/>
            </a:endParaRPr>
          </a:p>
          <a:p>
            <a:pPr lvl="0"/>
            <a:r>
              <a:rPr lang="ru-RU" sz="1600" b="1" i="1" dirty="0">
                <a:solidFill>
                  <a:srgbClr val="002060"/>
                </a:solidFill>
                <a:latin typeface="+mj-lt"/>
                <a:ea typeface="Times New Roman" panose="02020603050405020304" pitchFamily="18" charset="0"/>
              </a:rPr>
              <a:t>С 1979 по 1994 год работал в училище электриком.</a:t>
            </a:r>
            <a:endParaRPr lang="ru-RU" sz="1600" dirty="0">
              <a:solidFill>
                <a:prstClr val="black"/>
              </a:solidFill>
              <a:latin typeface="+mj-lt"/>
            </a:endParaRPr>
          </a:p>
          <a:p>
            <a:pPr marL="201295">
              <a:spcAft>
                <a:spcPts val="0"/>
              </a:spcAft>
            </a:pPr>
            <a:endParaRPr lang="ru-RU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-36511" y="5085184"/>
            <a:ext cx="302433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01295" marR="201295" indent="180340" algn="ctr">
              <a:spcAft>
                <a:spcPts val="0"/>
              </a:spcAft>
            </a:pPr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Белкин </a:t>
            </a:r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Александр </a:t>
            </a:r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Афанасьевич</a:t>
            </a:r>
            <a:endParaRPr lang="ru-RU" sz="1200" dirty="0">
              <a:solidFill>
                <a:srgbClr val="C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16632"/>
            <a:ext cx="1322111" cy="1296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35566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Наталия Захарова\Desktop\бессмертный полк\теребов П.Н\improved_photo (71)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95536" y="1628800"/>
            <a:ext cx="2304256" cy="3290699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Прямоугольник 3"/>
          <p:cNvSpPr/>
          <p:nvPr/>
        </p:nvSpPr>
        <p:spPr>
          <a:xfrm>
            <a:off x="2987824" y="548680"/>
            <a:ext cx="5976664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01295" marR="201295" indent="180340" algn="ctr">
              <a:spcAft>
                <a:spcPts val="0"/>
              </a:spcAft>
            </a:pPr>
            <a:r>
              <a:rPr lang="ru-RU" sz="1600" b="1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Теребов</a:t>
            </a:r>
            <a:r>
              <a:rPr lang="ru-RU" sz="16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Пётр Николаевич</a:t>
            </a:r>
            <a:r>
              <a:rPr lang="ru-RU" sz="16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ru-RU" sz="16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01295" marR="201295" indent="180340">
              <a:spcAft>
                <a:spcPts val="0"/>
              </a:spcAft>
            </a:pPr>
            <a:r>
              <a:rPr lang="ru-RU" sz="16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	Родился 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12.07.1924 года в с. </a:t>
            </a:r>
            <a:r>
              <a:rPr lang="ru-RU" sz="16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Чапша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Старобардинского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района Алтайского края. В РККА с августа 1942 года, призван </a:t>
            </a:r>
            <a:r>
              <a:rPr lang="ru-RU" sz="16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Кузедеевским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РВК. Прошёл войну в составе 194-</a:t>
            </a:r>
            <a:r>
              <a:rPr lang="en-US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й стрелковой Краснознамённой </a:t>
            </a:r>
            <a:r>
              <a:rPr lang="ru-RU" sz="16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Речицкой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дивизии. Принимал участие в боях за освобождение стран Восточной Европы. Закончил войну в звании старшего сержанта. Был начальником радиостанции у начальника штаба 194 </a:t>
            </a:r>
            <a:r>
              <a:rPr lang="ru-RU" sz="16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Речицкой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дивизии. </a:t>
            </a:r>
            <a:b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Награждён Орденами: «Красной звезды», «Отечественной войны </a:t>
            </a:r>
            <a:r>
              <a:rPr lang="en-US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II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степени», «Шахтёрская слава» з-х степеней, «Знак почёта», медалями : «100лет В.И. Ленину», «За победу над Германией» и другими.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01295" marR="201295" indent="90170">
              <a:spcAft>
                <a:spcPts val="0"/>
              </a:spcAft>
            </a:pPr>
            <a:r>
              <a:rPr lang="ru-RU" sz="1600" b="1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 училище трудился мастером производственного обучения, курировал практику обучающихся на рудниках </a:t>
            </a:r>
            <a:r>
              <a:rPr lang="ru-RU" sz="16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Каз</a:t>
            </a:r>
            <a:r>
              <a:rPr lang="ru-RU" sz="1600" b="1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и Темир-Тау.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16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	Умер 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19 апреля 2006 </a:t>
            </a:r>
            <a:r>
              <a:rPr lang="ru-RU" sz="16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года. Похоронен в г. Ижевск</a:t>
            </a:r>
            <a:endParaRPr lang="ru-RU" sz="16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88640"/>
            <a:ext cx="1322111" cy="1296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79422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Documents and Settings\user\Мои документы\бессмертный полк\Новая папка (2)\Новая папкаас\тельгереков.jpg"/>
          <p:cNvPicPr/>
          <p:nvPr/>
        </p:nvPicPr>
        <p:blipFill>
          <a:blip r:embed="rId2" cstate="print"/>
          <a:srcRect l="12244" t="2036" r="9972" b="24427"/>
          <a:stretch>
            <a:fillRect/>
          </a:stretch>
        </p:blipFill>
        <p:spPr bwMode="auto">
          <a:xfrm>
            <a:off x="6300192" y="1556792"/>
            <a:ext cx="2583051" cy="36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6516216" y="5229200"/>
            <a:ext cx="235058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Тельгереков</a:t>
            </a:r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Виктор </a:t>
            </a:r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Трофимович</a:t>
            </a:r>
            <a:endParaRPr lang="ru-RU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0" y="116632"/>
            <a:ext cx="6161487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01295" marR="201295" indent="180340">
              <a:spcAft>
                <a:spcPts val="0"/>
              </a:spcAft>
            </a:pP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Родился 01.01.1924 года в с. </a:t>
            </a:r>
            <a:r>
              <a:rPr lang="ru-RU" sz="16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Сыркаш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Мысковского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района. Участник ВОВ: награждён орденами: «Отечественной войны», «Славы </a:t>
            </a:r>
            <a:r>
              <a:rPr lang="en-US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III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степени», медалью «За Победу над фашисткой Германией».</a:t>
            </a:r>
            <a:b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Работал с 1958 по 1963 год мастером-геодезистом;</a:t>
            </a:r>
            <a:endParaRPr lang="ru-RU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01295" marR="201295">
              <a:spcAft>
                <a:spcPts val="0"/>
              </a:spcAft>
            </a:pP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 1964 по1968 год - в Геофизической экспедиции техником-топографом;</a:t>
            </a:r>
            <a:endParaRPr lang="ru-RU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01295" marR="201295">
              <a:spcAft>
                <a:spcPts val="0"/>
              </a:spcAft>
            </a:pP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 1968 по1971 год - в ШСУ-4 мастером 2-го участка; с 1971 по 1974 год - в подразделении п/я 30/15 мастером </a:t>
            </a:r>
            <a:r>
              <a:rPr lang="ru-RU" sz="16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стройчасти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а затем в Южно-географической партии рабочим 3 разряда.</a:t>
            </a:r>
            <a:b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 период с 1978 по январь 1979 года трудился мастером участка №6 ШСУ-4; с апреля 1979 по октябрь 1981 года - в ККП мастером благоустройства; с декабря 1981 по апрель 1982 года - в Леспромхозе слесарем, исполняющим обязанности начальника участка;</a:t>
            </a:r>
            <a:endParaRPr lang="ru-RU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01295" marR="201295">
              <a:spcAft>
                <a:spcPts val="0"/>
              </a:spcAft>
            </a:pP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 февраля 1983 по январь 1985 года возглавлял бригаду плотников ССХУ, а затем был назначен мастером 1-го участка. До февраля 1989 года трудился лесорубом 4-го разряда.</a:t>
            </a:r>
            <a:endParaRPr lang="ru-RU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76213"/>
            <a:r>
              <a:rPr lang="ru-RU" sz="1600" b="1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	С </a:t>
            </a:r>
            <a:r>
              <a:rPr lang="ru-RU" sz="1600" b="1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02.02.1989 г. – 02.09.1993 гг. работал в СПТУ-39 техником-смотрителем, занимался укреплением материально-технической базы, принимал активное участие в ремонте училища.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Умер 05.01.2004 г.</a:t>
            </a:r>
            <a:endParaRPr lang="ru-RU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116632"/>
            <a:ext cx="1322111" cy="1296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578039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:\Общая\Зинович И.И.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6300192" y="1628800"/>
            <a:ext cx="2504326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107504" y="116632"/>
            <a:ext cx="6120680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01295" marR="201295" indent="180340">
              <a:spcAft>
                <a:spcPts val="0"/>
              </a:spcAft>
            </a:pPr>
            <a:r>
              <a:rPr lang="ru-RU" sz="16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	Родился 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 1923 году в г Керчь Крымской АССР. В РККА с марта.1942 года. Призван Керченским ГВК Крымской АССР. На фронте в составе 318 стрелковой дивизии </a:t>
            </a:r>
            <a:r>
              <a:rPr lang="ru-RU" sz="16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Северо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Кавказского фронта при топографической службе дивизии работал в должности писаря - чертёжника: производил оформление разработанных и вычисленных особых графиков для артиллерийских стрельб, дающих возможность заменить сложные вычисления при подготовке данных. Выполнял отлично и своевременно боевую графическую документацию в сложной обстановке боя. Обеспечивал своевременно графическое оформление решений командира, согласно боевых приказов и распоряжений. Награждён орденом Отечественной войны </a:t>
            </a:r>
            <a:r>
              <a:rPr lang="en-US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II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степени, медалями: «За боевые заслуги», «За оборону Кавказа» и другими. Войну закончил в звании старшины.</a:t>
            </a:r>
            <a:b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6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	После 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войны: художник– оформитель в ДК, затем учитель физики и черчения в школе №1 в 50-х-70-х годах. </a:t>
            </a:r>
            <a:r>
              <a:rPr lang="ru-RU" sz="1600" b="1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 апреля 1969 года принят преподавателем черчения и физики в ТВГМТ. 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Учитель от Бога, неистощимый выдумщик и талантливый педагог. Все его выпускники при поступлении в технические ВУЗы не имели проблем по уровню подготовки, знаний. Стаж работы 38 </a:t>
            </a:r>
            <a:r>
              <a:rPr lang="ru-RU" sz="16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лет.</a:t>
            </a: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6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Умер в 1990 году. Похоронен на Тургеневском кладбище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868144" y="5517232"/>
            <a:ext cx="346825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01295" marR="201295" indent="180340" algn="ctr">
              <a:spcAft>
                <a:spcPts val="0"/>
              </a:spcAft>
            </a:pPr>
            <a:r>
              <a:rPr lang="ru-RU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Зинович</a:t>
            </a:r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Игорь Иванович</a:t>
            </a:r>
            <a:endParaRPr lang="ru-RU" sz="12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240" y="188640"/>
            <a:ext cx="1322111" cy="1296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493704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D:\Общая\70 лет НПО\Из истори ТМТ\Сотруд ФЗО,ветераны войны\нескубо.tif.jpg"/>
          <p:cNvPicPr/>
          <p:nvPr/>
        </p:nvPicPr>
        <p:blipFill>
          <a:blip r:embed="rId2" cstate="print"/>
          <a:srcRect l="21649" t="2463" r="18169" b="35796"/>
          <a:stretch>
            <a:fillRect/>
          </a:stretch>
        </p:blipFill>
        <p:spPr bwMode="auto">
          <a:xfrm>
            <a:off x="251520" y="1700808"/>
            <a:ext cx="2286000" cy="323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107504" y="5085184"/>
            <a:ext cx="25202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01295" marR="201295" indent="180340" algn="ctr">
              <a:spcAft>
                <a:spcPts val="0"/>
              </a:spcAft>
            </a:pPr>
            <a:r>
              <a:rPr lang="ru-RU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Нескубо</a:t>
            </a:r>
            <a:r>
              <a:rPr lang="ru-RU" sz="1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ru-RU" sz="1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Иван </a:t>
            </a:r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Павлович</a:t>
            </a:r>
            <a:endParaRPr lang="ru-RU" sz="12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627784" y="332656"/>
            <a:ext cx="6390456" cy="54168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01295" marR="201295" indent="180340" algn="just">
              <a:spcAft>
                <a:spcPts val="0"/>
              </a:spcAft>
            </a:pPr>
            <a:r>
              <a:rPr lang="ru-RU" sz="16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	Родился 22.10.1921г. 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Призван на фронт </a:t>
            </a:r>
            <a:r>
              <a:rPr lang="ru-RU" sz="16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Таштагольским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РВК 29.04.1941 года. В действующей Армии с 22.06.1941 года в составе 13 </a:t>
            </a:r>
            <a:r>
              <a:rPr lang="ru-RU" sz="16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инженерной 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сапёрной бригады. 10 </a:t>
            </a:r>
            <a:r>
              <a:rPr lang="ru-RU" sz="16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гв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Армии, </a:t>
            </a:r>
            <a:r>
              <a:rPr lang="en-US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II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-ом Прибалтийском фронте командиром отделения. В </a:t>
            </a:r>
            <a:r>
              <a:rPr lang="ru-RU" sz="16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августе 1944 г. 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один из его подвигов подробно описан в газете «Боевое знамя</a:t>
            </a:r>
            <a:r>
              <a:rPr lang="ru-RU" sz="16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». Когда </a:t>
            </a:r>
            <a:r>
              <a:rPr lang="ru-RU" b="1" dirty="0">
                <a:solidFill>
                  <a:srgbClr val="002060"/>
                </a:solidFill>
              </a:rPr>
              <a:t>р</a:t>
            </a:r>
            <a:r>
              <a:rPr lang="ru-RU" b="1" dirty="0" smtClean="0">
                <a:solidFill>
                  <a:srgbClr val="002060"/>
                </a:solidFill>
              </a:rPr>
              <a:t>азведка была произведена </a:t>
            </a:r>
            <a:r>
              <a:rPr lang="ru-RU" b="1" dirty="0">
                <a:solidFill>
                  <a:srgbClr val="002060"/>
                </a:solidFill>
              </a:rPr>
              <a:t>на глубину 4 километров в тыл противника. </a:t>
            </a:r>
            <a:r>
              <a:rPr lang="ru-RU" b="1" dirty="0" smtClean="0">
                <a:solidFill>
                  <a:srgbClr val="002060"/>
                </a:solidFill>
              </a:rPr>
              <a:t>Вся </a:t>
            </a:r>
            <a:r>
              <a:rPr lang="ru-RU" b="1" dirty="0">
                <a:solidFill>
                  <a:srgbClr val="002060"/>
                </a:solidFill>
              </a:rPr>
              <a:t>группа без потерь вернулась и кроме выполнения основной задачи принесла ценные сведения о расположении артиллерии и </a:t>
            </a:r>
            <a:r>
              <a:rPr lang="ru-RU" b="1" dirty="0" smtClean="0">
                <a:solidFill>
                  <a:srgbClr val="002060"/>
                </a:solidFill>
              </a:rPr>
              <a:t>миномётов. </a:t>
            </a:r>
            <a:r>
              <a:rPr lang="ru-RU" sz="16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За 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эту операцию старший сержант И.П. </a:t>
            </a:r>
            <a:r>
              <a:rPr lang="ru-RU" sz="16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Нескубо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награждён орденом Отечественной войны </a:t>
            </a:r>
            <a:r>
              <a:rPr lang="en-US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степени. В боях с фашистами бесстрашный разведчик отличался не </a:t>
            </a:r>
            <a:r>
              <a:rPr lang="ru-RU" sz="16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раз, 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за что награждён орденами «Красной Звезды», «Славы </a:t>
            </a:r>
            <a:r>
              <a:rPr lang="en-US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III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степени».</a:t>
            </a:r>
            <a:endParaRPr lang="ru-RU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01295" marR="201295" indent="180340" algn="just">
              <a:spcAft>
                <a:spcPts val="0"/>
              </a:spcAft>
            </a:pPr>
            <a:r>
              <a:rPr lang="ru-RU" sz="16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	После 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окончания ВОВ трудился </a:t>
            </a:r>
            <a:r>
              <a:rPr lang="ru-RU" sz="16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учителем 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 школе п. Чугунаш, заведующим промышленно - транспортного отдела </a:t>
            </a:r>
            <a:r>
              <a:rPr lang="ru-RU" sz="16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Таштагольского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райсполкома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народным судьей </a:t>
            </a:r>
            <a:r>
              <a:rPr lang="ru-RU" sz="16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Таштагольского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народного суда, мастером подземного участка </a:t>
            </a:r>
            <a:r>
              <a:rPr lang="ru-RU" sz="1600" b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Таштагольского</a:t>
            </a:r>
            <a:r>
              <a:rPr lang="ru-RU" sz="16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рудника, 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где был удостоен </a:t>
            </a:r>
            <a:r>
              <a:rPr lang="ru-RU" sz="16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орденом 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«Знак Почёта». С</a:t>
            </a:r>
            <a:r>
              <a:rPr lang="ru-RU" sz="16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таж 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работы 33 года. Умер 15.09.1978г</a:t>
            </a:r>
            <a:endParaRPr lang="ru-RU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01295" marR="201295" indent="180340">
              <a:spcAft>
                <a:spcPts val="0"/>
              </a:spcAft>
            </a:pPr>
            <a:r>
              <a:rPr lang="ru-RU" sz="1600" b="1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 училище трудился мастером производственного обучения</a:t>
            </a:r>
            <a:endParaRPr lang="ru-RU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88640"/>
            <a:ext cx="1322111" cy="1296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421226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79512" y="4725144"/>
            <a:ext cx="3215304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ase">
              <a:lnSpc>
                <a:spcPts val="1500"/>
              </a:lnSpc>
              <a:spcAft>
                <a:spcPts val="750"/>
              </a:spcAft>
            </a:pPr>
            <a:r>
              <a:rPr lang="ru-RU" sz="1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Одинцов </a:t>
            </a:r>
            <a:r>
              <a:rPr lang="ru-RU" sz="1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Иван </a:t>
            </a:r>
            <a:r>
              <a:rPr lang="ru-RU" sz="16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Филипович</a:t>
            </a:r>
            <a:r>
              <a:rPr lang="ru-RU" sz="1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(Филиппович)</a:t>
            </a:r>
            <a:endParaRPr lang="ru-RU" sz="16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491880" y="548680"/>
            <a:ext cx="5472608" cy="40549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t">
              <a:lnSpc>
                <a:spcPct val="150000"/>
              </a:lnSpc>
              <a:spcAft>
                <a:spcPts val="600"/>
              </a:spcAft>
            </a:pPr>
            <a:r>
              <a:rPr lang="ru-RU" sz="1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Дата </a:t>
            </a:r>
            <a:r>
              <a:rPr lang="ru-RU" sz="1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рождения: 28.05.1927</a:t>
            </a:r>
            <a:endParaRPr lang="ru-RU" sz="1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t">
              <a:lnSpc>
                <a:spcPct val="150000"/>
              </a:lnSpc>
              <a:spcAft>
                <a:spcPts val="600"/>
              </a:spcAft>
            </a:pPr>
            <a:r>
              <a:rPr lang="ru-RU" sz="1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Место рождения</a:t>
            </a:r>
            <a:endParaRPr lang="ru-RU" sz="1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sz="1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Красноярский </a:t>
            </a:r>
            <a:r>
              <a:rPr lang="ru-RU" sz="1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край, </a:t>
            </a:r>
            <a:r>
              <a:rPr lang="ru-RU" sz="16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Боготольский</a:t>
            </a:r>
            <a:r>
              <a:rPr lang="ru-RU" sz="1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р-н, д. </a:t>
            </a:r>
            <a:r>
              <a:rPr lang="ru-RU" sz="16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Дуровка</a:t>
            </a:r>
            <a:endParaRPr lang="ru-RU" sz="1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50000"/>
              </a:lnSpc>
              <a:spcAft>
                <a:spcPts val="300"/>
              </a:spcAft>
            </a:pPr>
            <a:r>
              <a:rPr lang="ru-RU" sz="1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Дата поступления на </a:t>
            </a:r>
            <a:r>
              <a:rPr lang="ru-RU" sz="1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службу: 12.10.1944</a:t>
            </a:r>
            <a:br>
              <a:rPr lang="ru-RU" sz="1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Times New Roman" panose="02020603050405020304" pitchFamily="18" charset="0"/>
                <a:cs typeface="Helvetica" panose="020B0604020202020204" pitchFamily="34" charset="0"/>
              </a:rPr>
              <a:t>Наименование военкомата: </a:t>
            </a:r>
            <a:r>
              <a:rPr lang="ru-RU" sz="16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Times New Roman" panose="02020603050405020304" pitchFamily="18" charset="0"/>
                <a:cs typeface="Helvetica" panose="020B0604020202020204" pitchFamily="34" charset="0"/>
              </a:rPr>
              <a:t>Таштагольский</a:t>
            </a:r>
            <a:r>
              <a:rPr lang="ru-RU" sz="1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Times New Roman" panose="02020603050405020304" pitchFamily="18" charset="0"/>
                <a:cs typeface="Helvetica" panose="020B0604020202020204" pitchFamily="34" charset="0"/>
              </a:rPr>
              <a:t> </a:t>
            </a:r>
            <a:r>
              <a:rPr lang="ru-RU" sz="1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Times New Roman" panose="02020603050405020304" pitchFamily="18" charset="0"/>
                <a:cs typeface="Helvetica" panose="020B0604020202020204" pitchFamily="34" charset="0"/>
              </a:rPr>
              <a:t>РВК, Кемеровская обл., </a:t>
            </a:r>
            <a:r>
              <a:rPr lang="ru-RU" sz="16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Times New Roman" panose="02020603050405020304" pitchFamily="18" charset="0"/>
                <a:cs typeface="Helvetica" panose="020B0604020202020204" pitchFamily="34" charset="0"/>
              </a:rPr>
              <a:t>Таштагольский</a:t>
            </a:r>
            <a:r>
              <a:rPr lang="ru-RU" sz="1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Times New Roman" panose="02020603050405020304" pitchFamily="18" charset="0"/>
                <a:cs typeface="Helvetica" panose="020B0604020202020204" pitchFamily="34" charset="0"/>
              </a:rPr>
              <a:t> </a:t>
            </a:r>
            <a:r>
              <a:rPr lang="ru-RU" sz="1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Times New Roman" panose="02020603050405020304" pitchFamily="18" charset="0"/>
                <a:cs typeface="Helvetica" panose="020B0604020202020204" pitchFamily="34" charset="0"/>
              </a:rPr>
              <a:t>р-н</a:t>
            </a:r>
            <a:endParaRPr lang="ru-RU" sz="1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sz="1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Воинское звание: старшина </a:t>
            </a:r>
            <a:r>
              <a:rPr lang="ru-RU" sz="1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ru-RU" sz="1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статьи</a:t>
            </a:r>
            <a:endParaRPr lang="ru-RU" sz="1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t">
              <a:lnSpc>
                <a:spcPct val="150000"/>
              </a:lnSpc>
              <a:spcAft>
                <a:spcPts val="600"/>
              </a:spcAft>
            </a:pPr>
            <a:r>
              <a:rPr lang="ru-RU" sz="1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Воинская </a:t>
            </a:r>
            <a:r>
              <a:rPr lang="ru-RU" sz="1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часть: </a:t>
            </a:r>
            <a:r>
              <a:rPr lang="ru-RU" sz="1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Times New Roman" panose="02020603050405020304" pitchFamily="18" charset="0"/>
              </a:rPr>
              <a:t>УО </a:t>
            </a:r>
            <a:r>
              <a:rPr lang="ru-RU" sz="1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Times New Roman" panose="02020603050405020304" pitchFamily="18" charset="0"/>
              </a:rPr>
              <a:t>ТОФ; НВМБ </a:t>
            </a:r>
            <a:r>
              <a:rPr lang="ru-RU" sz="1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Зм</a:t>
            </a:r>
            <a:r>
              <a:rPr lang="ru-RU" sz="1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ru-RU" sz="16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Гижига</a:t>
            </a:r>
            <a:r>
              <a:rPr lang="ru-RU" sz="1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" СТОФ</a:t>
            </a:r>
            <a:endParaRPr lang="ru-RU" sz="1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50000"/>
              </a:lnSpc>
              <a:spcAft>
                <a:spcPts val="300"/>
              </a:spcAft>
            </a:pPr>
            <a:r>
              <a:rPr lang="ru-RU" sz="1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Times New Roman" panose="02020603050405020304" pitchFamily="18" charset="0"/>
                <a:cs typeface="Helvetica" panose="020B0604020202020204" pitchFamily="34" charset="0"/>
              </a:rPr>
              <a:t>Дата окончания службы: __.__.</a:t>
            </a:r>
            <a:r>
              <a:rPr lang="ru-RU" sz="1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Times New Roman" panose="02020603050405020304" pitchFamily="18" charset="0"/>
                <a:cs typeface="Helvetica" panose="020B0604020202020204" pitchFamily="34" charset="0"/>
              </a:rPr>
              <a:t>1948</a:t>
            </a:r>
            <a:r>
              <a:rPr lang="ru-RU" sz="1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Награждён: Орден </a:t>
            </a:r>
            <a:r>
              <a:rPr lang="ru-RU" sz="1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Отечественной войны II степени</a:t>
            </a:r>
          </a:p>
        </p:txBody>
      </p:sp>
      <p:pic>
        <p:nvPicPr>
          <p:cNvPr id="6" name="Рисунок 5" descr="https://pamyat-naroda.ru/local/templates/pn/img/awards/new/Orden_Otechestvennoj_vojny_2st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4797152"/>
            <a:ext cx="1689551" cy="1658312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260648"/>
            <a:ext cx="1322111" cy="1296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78550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pamyat-naroda.ru/local/templates/pn/img/awards/new/Orden_Otechestvennoj_vojny_2st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4797152"/>
            <a:ext cx="1689551" cy="1658312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395536" y="5085184"/>
            <a:ext cx="34041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Жданов Владимир </a:t>
            </a:r>
            <a:r>
              <a:rPr lang="ru-RU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Ерофеевич</a:t>
            </a:r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671392" y="17802"/>
            <a:ext cx="5472608" cy="51629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t">
              <a:lnSpc>
                <a:spcPct val="150000"/>
              </a:lnSpc>
            </a:pPr>
            <a:r>
              <a:rPr lang="ru-RU" sz="1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 panose="02020603050405020304" pitchFamily="18" charset="0"/>
                <a:cs typeface="Times New Roman" panose="02020603050405020304" pitchFamily="18" charset="0"/>
              </a:rPr>
              <a:t>Дата рождения: </a:t>
            </a:r>
            <a:r>
              <a:rPr lang="ru-RU" sz="1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25.06.1924</a:t>
            </a:r>
          </a:p>
          <a:p>
            <a:pPr lvl="0" fontAlgn="t">
              <a:lnSpc>
                <a:spcPct val="150000"/>
              </a:lnSpc>
              <a:spcAft>
                <a:spcPts val="600"/>
              </a:spcAft>
            </a:pPr>
            <a:r>
              <a:rPr lang="ru-RU" sz="1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 panose="02020603050405020304" pitchFamily="18" charset="0"/>
                <a:cs typeface="Times New Roman" panose="02020603050405020304" pitchFamily="18" charset="0"/>
              </a:rPr>
              <a:t>Место рождения: </a:t>
            </a:r>
            <a:r>
              <a:rPr lang="ru-RU" sz="1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Алтайский </a:t>
            </a:r>
            <a:r>
              <a:rPr lang="ru-RU" sz="1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край, </a:t>
            </a:r>
            <a:r>
              <a:rPr lang="ru-RU" sz="16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Тюменцевский</a:t>
            </a:r>
            <a:r>
              <a:rPr lang="ru-RU" sz="1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р-н</a:t>
            </a:r>
            <a:r>
              <a:rPr lang="ru-RU" sz="1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</a:t>
            </a:r>
          </a:p>
          <a:p>
            <a:pPr lvl="0" fontAlgn="t">
              <a:lnSpc>
                <a:spcPct val="150000"/>
              </a:lnSpc>
              <a:spcAft>
                <a:spcPts val="600"/>
              </a:spcAft>
            </a:pPr>
            <a:r>
              <a:rPr lang="ru-RU" sz="1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1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с. Грязново ; Алтайский край, </a:t>
            </a:r>
            <a:r>
              <a:rPr lang="ru-RU" sz="16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Тюменцевский</a:t>
            </a:r>
            <a:r>
              <a:rPr lang="ru-RU" sz="1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р-н, с. </a:t>
            </a:r>
            <a:r>
              <a:rPr lang="ru-RU" sz="16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Трезвоново</a:t>
            </a:r>
            <a:endParaRPr lang="ru-RU" sz="1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fontAlgn="base">
              <a:lnSpc>
                <a:spcPct val="150000"/>
              </a:lnSpc>
              <a:spcAft>
                <a:spcPts val="300"/>
              </a:spcAft>
            </a:pPr>
            <a:r>
              <a:rPr lang="ru-RU" sz="1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 panose="02020603050405020304" pitchFamily="18" charset="0"/>
                <a:cs typeface="Times New Roman" panose="02020603050405020304" pitchFamily="18" charset="0"/>
              </a:rPr>
              <a:t>Дата </a:t>
            </a:r>
            <a:r>
              <a:rPr lang="ru-RU" sz="1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 panose="02020603050405020304" pitchFamily="18" charset="0"/>
                <a:cs typeface="Times New Roman" panose="02020603050405020304" pitchFamily="18" charset="0"/>
              </a:rPr>
              <a:t>поступления на службу: </a:t>
            </a:r>
            <a:r>
              <a:rPr lang="ru-RU" sz="1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28.09.1942</a:t>
            </a:r>
            <a:r>
              <a:rPr lang="ru-RU" sz="1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 panose="02020603050405020304" pitchFamily="18" charset="0"/>
                <a:cs typeface="Helvetica" panose="020B0604020202020204" pitchFamily="34" charset="0"/>
              </a:rPr>
              <a:t>Наименование военкомата: </a:t>
            </a:r>
            <a:r>
              <a:rPr lang="ru-RU" sz="1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Комсомольский РВК, Хабаровский край, Комсомольский р-н</a:t>
            </a:r>
          </a:p>
          <a:p>
            <a:pPr fontAlgn="t">
              <a:lnSpc>
                <a:spcPct val="150000"/>
              </a:lnSpc>
            </a:pPr>
            <a:r>
              <a:rPr lang="ru-RU" sz="1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 panose="02020603050405020304" pitchFamily="18" charset="0"/>
                <a:cs typeface="Times New Roman" panose="02020603050405020304" pitchFamily="18" charset="0"/>
              </a:rPr>
              <a:t>Воинское </a:t>
            </a:r>
            <a:r>
              <a:rPr lang="ru-RU" sz="1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 panose="02020603050405020304" pitchFamily="18" charset="0"/>
                <a:cs typeface="Times New Roman" panose="02020603050405020304" pitchFamily="18" charset="0"/>
              </a:rPr>
              <a:t>звание: </a:t>
            </a:r>
            <a:r>
              <a:rPr lang="ru-RU" sz="1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старшина 1 статьи</a:t>
            </a:r>
          </a:p>
          <a:p>
            <a:pPr lvl="0" fontAlgn="t">
              <a:lnSpc>
                <a:spcPct val="150000"/>
              </a:lnSpc>
              <a:spcAft>
                <a:spcPts val="600"/>
              </a:spcAft>
            </a:pPr>
            <a:r>
              <a:rPr lang="ru-RU" sz="1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 panose="02020603050405020304" pitchFamily="18" charset="0"/>
                <a:cs typeface="Times New Roman" panose="02020603050405020304" pitchFamily="18" charset="0"/>
              </a:rPr>
              <a:t>Воинская </a:t>
            </a:r>
            <a:r>
              <a:rPr lang="ru-RU" sz="1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 panose="02020603050405020304" pitchFamily="18" charset="0"/>
                <a:cs typeface="Times New Roman" panose="02020603050405020304" pitchFamily="18" charset="0"/>
              </a:rPr>
              <a:t>часть: </a:t>
            </a:r>
            <a:r>
              <a:rPr lang="ru-RU" sz="1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 panose="02020603050405020304" pitchFamily="18" charset="0"/>
              </a:rPr>
              <a:t>УО </a:t>
            </a:r>
            <a:r>
              <a:rPr lang="ru-RU" sz="1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 panose="02020603050405020304" pitchFamily="18" charset="0"/>
              </a:rPr>
              <a:t>ТОФ</a:t>
            </a:r>
            <a:endParaRPr lang="ru-RU" sz="1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50000"/>
              </a:lnSpc>
              <a:spcAft>
                <a:spcPts val="300"/>
              </a:spcAft>
            </a:pPr>
            <a:r>
              <a:rPr lang="ru-RU" sz="1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 panose="02020603050405020304" pitchFamily="18" charset="0"/>
                <a:cs typeface="Helvetica" panose="020B0604020202020204" pitchFamily="34" charset="0"/>
              </a:rPr>
              <a:t>Дата окончания службы: </a:t>
            </a:r>
            <a:r>
              <a:rPr lang="ru-RU" sz="1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14.05.1948</a:t>
            </a:r>
            <a:r>
              <a:rPr lang="ru-RU" sz="1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Times New Roman" panose="02020603050405020304" pitchFamily="18" charset="0"/>
              </a:rPr>
              <a:t>Награждён: Орден Отечественной войны II </a:t>
            </a:r>
            <a:r>
              <a:rPr lang="ru-RU" sz="1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Times New Roman" panose="02020603050405020304" pitchFamily="18" charset="0"/>
              </a:rPr>
              <a:t>степени</a:t>
            </a:r>
            <a:br>
              <a:rPr lang="ru-RU" sz="1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Times New Roman" panose="02020603050405020304" pitchFamily="18" charset="0"/>
              </a:rPr>
              <a:t>место работы: </a:t>
            </a:r>
            <a:r>
              <a:rPr lang="ru-RU" sz="1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 </a:t>
            </a:r>
            <a:r>
              <a:rPr lang="ru-RU" sz="1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сентября 1948 года по 1949 года </a:t>
            </a:r>
            <a:r>
              <a:rPr lang="ru-RU" sz="1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работал зам </a:t>
            </a:r>
            <a:r>
              <a:rPr lang="ru-RU" sz="16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дир</a:t>
            </a:r>
            <a:r>
              <a:rPr lang="ru-RU" sz="1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по УВР, после </a:t>
            </a:r>
            <a:r>
              <a:rPr lang="ru-RU" sz="1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работал </a:t>
            </a:r>
            <a:r>
              <a:rPr lang="ru-RU" sz="1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директором ФЗО</a:t>
            </a:r>
            <a:r>
              <a:rPr lang="ru-RU" sz="1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ru-RU" sz="1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88640"/>
            <a:ext cx="1322111" cy="1296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27814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67744" y="2060848"/>
            <a:ext cx="4572000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Перечеркнуть стремится Запад</a:t>
            </a:r>
            <a:br>
              <a:rPr lang="ru-RU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Политый кровью подвиг Ваш.</a:t>
            </a:r>
            <a:br>
              <a:rPr lang="ru-RU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Забыли там, что значит драпать,</a:t>
            </a:r>
            <a:br>
              <a:rPr lang="ru-RU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Что значит дух российский наш.</a:t>
            </a:r>
            <a:br>
              <a:rPr lang="ru-RU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ru-RU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И пусть беснуется проклятый</a:t>
            </a:r>
            <a:br>
              <a:rPr lang="ru-RU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Мир в своей зависти слепой.</a:t>
            </a:r>
            <a:endParaRPr lang="ru-RU" sz="1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ru-RU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Мы не дадим всем супостатам</a:t>
            </a:r>
            <a:endParaRPr lang="ru-RU" sz="1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ru-RU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Ваш подвиг вычеркнуть святой!</a:t>
            </a:r>
            <a:br>
              <a:rPr lang="ru-RU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ru-RU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Клянёмся Вам, что не забудем</a:t>
            </a:r>
            <a:br>
              <a:rPr lang="ru-RU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Мы Ваши слёзы и мечты!</a:t>
            </a:r>
            <a:br>
              <a:rPr lang="ru-RU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Всегда Россия вольной будет,</a:t>
            </a:r>
            <a:br>
              <a:rPr lang="ru-RU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А устремления чисты!</a:t>
            </a:r>
            <a:endParaRPr lang="ru-RU" sz="1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8563713" cy="792088"/>
          </a:xfrm>
          <a:prstGeom prst="rect">
            <a:avLst/>
          </a:prstGeom>
        </p:spPr>
      </p:pic>
      <p:pic>
        <p:nvPicPr>
          <p:cNvPr id="5" name="Рисунок 4" descr="C:\Documents and Settings\user\Мои документы\Мои рисунки\Logotip_BPR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692696"/>
            <a:ext cx="1368152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00588320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F720A57A-CC1D-41C3-9C28-0A2E3B59493D}"/>
              </a:ext>
            </a:extLst>
          </p:cNvPr>
          <p:cNvSpPr/>
          <p:nvPr/>
        </p:nvSpPr>
        <p:spPr>
          <a:xfrm>
            <a:off x="395536" y="1484784"/>
            <a:ext cx="8496944" cy="49244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Заключение</a:t>
            </a:r>
            <a:endParaRPr 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</a:t>
            </a:r>
            <a:r>
              <a:rPr lang="ru-RU" sz="2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Мы считаем, что человек, который не знает истории своей страны, не    интересуется жизнью своих </a:t>
            </a:r>
            <a:r>
              <a:rPr lang="ru-RU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предков - </a:t>
            </a:r>
            <a:r>
              <a:rPr lang="ru-RU" sz="2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­ это невежественный и неблагодарный человек. Каждый из нас должен уважать своих предков и преклоняться перед ними.</a:t>
            </a:r>
            <a:endParaRPr lang="ru-RU" sz="20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spcAft>
                <a:spcPts val="0"/>
              </a:spcAft>
            </a:pPr>
            <a:r>
              <a:rPr lang="ru-RU" sz="2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Идут года, меняются поколения людей, но дело защиты Отчизны навсегда останется благородным. Нам нельзя забывать о тех, кто боролся за мир в годы Великой Отечественной войны, погиб на фронте или вернулся живым. Мы будем вечно помнить об их подвиге. Мы уважаем и ценим тех, </a:t>
            </a:r>
            <a:r>
              <a:rPr lang="ru-RU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кто служил </a:t>
            </a:r>
            <a:r>
              <a:rPr lang="ru-RU" sz="2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 служит в армии, кто выбрал для себя профессию военного, а также тех, кто готов в любую минуту встать на защиту своей Родины. Нужно знать и помнить свои истоки, корни, передавая память из поколения в поколение, быть более внимательным к окружающим </a:t>
            </a:r>
            <a:r>
              <a:rPr lang="ru-RU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и к старшему поколению. </a:t>
            </a:r>
            <a:r>
              <a:rPr lang="ru-RU" sz="2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Наш священный долг - достойно воспитать молодое поколение.</a:t>
            </a:r>
          </a:p>
          <a:p>
            <a:pPr indent="449580" algn="just">
              <a:spcAft>
                <a:spcPts val="0"/>
              </a:spcAft>
            </a:pPr>
            <a:endParaRPr lang="ru-RU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Рисунок 2" descr="C:\Documents and Settings\user\Мои документы\Мои рисунки\Logotip_BPR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1920" y="116632"/>
            <a:ext cx="1368152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6661424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569" y="116632"/>
            <a:ext cx="8928992" cy="4499375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403648" y="4869160"/>
            <a:ext cx="630019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Мы будем вечно гордиться вами-</a:t>
            </a:r>
            <a:b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работниками техникума-фронтовиками!</a:t>
            </a:r>
            <a:endParaRPr 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pic>
        <p:nvPicPr>
          <p:cNvPr id="4" name="Рисунок 3" descr="C:\Documents and Settings\user\Мои документы\Мои рисунки\Logotip_BPR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88640"/>
            <a:ext cx="1152128" cy="108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3616063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>
            <a:extLst>
              <a:ext uri="{FF2B5EF4-FFF2-40B4-BE49-F238E27FC236}">
                <a16:creationId xmlns:a16="http://schemas.microsoft.com/office/drawing/2014/main" id="{15416495-7272-492C-A5DB-0881AB584C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7536" y="2996952"/>
            <a:ext cx="4176464" cy="1143000"/>
          </a:xfrm>
        </p:spPr>
        <p:txBody>
          <a:bodyPr>
            <a:noAutofit/>
          </a:bodyPr>
          <a:lstStyle/>
          <a:p>
            <a:r>
              <a:rPr lang="ru-RU" sz="3200" dirty="0">
                <a:solidFill>
                  <a:srgbClr val="002060"/>
                </a:solidFill>
              </a:rPr>
              <a:t>Работу </a:t>
            </a:r>
            <a:r>
              <a:rPr lang="ru-RU" sz="3200" dirty="0" smtClean="0">
                <a:solidFill>
                  <a:srgbClr val="002060"/>
                </a:solidFill>
              </a:rPr>
              <a:t>выполнил:</a:t>
            </a:r>
            <a:br>
              <a:rPr lang="ru-RU" sz="3200" dirty="0" smtClean="0">
                <a:solidFill>
                  <a:srgbClr val="002060"/>
                </a:solidFill>
              </a:rPr>
            </a:br>
            <a:r>
              <a:rPr lang="ru-RU" sz="3200" dirty="0" smtClean="0">
                <a:solidFill>
                  <a:srgbClr val="002060"/>
                </a:solidFill>
              </a:rPr>
              <a:t> преподаватель </a:t>
            </a:r>
            <a:br>
              <a:rPr lang="ru-RU" sz="3200" dirty="0" smtClean="0">
                <a:solidFill>
                  <a:srgbClr val="002060"/>
                </a:solidFill>
              </a:rPr>
            </a:br>
            <a:r>
              <a:rPr lang="ru-RU" sz="3200" dirty="0" smtClean="0">
                <a:solidFill>
                  <a:srgbClr val="002060"/>
                </a:solidFill>
              </a:rPr>
              <a:t>ГПОУ </a:t>
            </a:r>
            <a:r>
              <a:rPr lang="ru-RU" sz="3200" dirty="0" err="1" smtClean="0">
                <a:solidFill>
                  <a:srgbClr val="002060"/>
                </a:solidFill>
              </a:rPr>
              <a:t>ТТГТиСО</a:t>
            </a:r>
            <a:r>
              <a:rPr lang="ru-RU" sz="3200" dirty="0" smtClean="0">
                <a:solidFill>
                  <a:srgbClr val="002060"/>
                </a:solidFill>
              </a:rPr>
              <a:t>,</a:t>
            </a:r>
            <a:br>
              <a:rPr lang="ru-RU" sz="3200" dirty="0" smtClean="0">
                <a:solidFill>
                  <a:srgbClr val="002060"/>
                </a:solidFill>
              </a:rPr>
            </a:br>
            <a:r>
              <a:rPr lang="ru-RU" sz="3200" dirty="0" smtClean="0">
                <a:solidFill>
                  <a:srgbClr val="002060"/>
                </a:solidFill>
              </a:rPr>
              <a:t>координатор МИПОД «Бессмертный полк» </a:t>
            </a:r>
            <a:br>
              <a:rPr lang="ru-RU" sz="3200" dirty="0" smtClean="0">
                <a:solidFill>
                  <a:srgbClr val="002060"/>
                </a:solidFill>
              </a:rPr>
            </a:br>
            <a:r>
              <a:rPr lang="ru-RU" sz="3200" dirty="0" smtClean="0">
                <a:solidFill>
                  <a:srgbClr val="002060"/>
                </a:solidFill>
              </a:rPr>
              <a:t>г. Таштагол Кемеровской области, Кузбасса</a:t>
            </a:r>
            <a:r>
              <a:rPr lang="ru-RU" sz="3200" dirty="0" smtClean="0">
                <a:solidFill>
                  <a:srgbClr val="002060"/>
                </a:solidFill>
              </a:rPr>
              <a:t/>
            </a:r>
            <a:br>
              <a:rPr lang="ru-RU" sz="3200" dirty="0" smtClean="0">
                <a:solidFill>
                  <a:srgbClr val="002060"/>
                </a:solidFill>
              </a:rPr>
            </a:br>
            <a:r>
              <a:rPr lang="ru-RU" sz="3200" b="1" dirty="0" smtClean="0">
                <a:solidFill>
                  <a:srgbClr val="002060"/>
                </a:solidFill>
              </a:rPr>
              <a:t>Волкова </a:t>
            </a:r>
            <a:br>
              <a:rPr lang="ru-RU" sz="3200" b="1" dirty="0" smtClean="0">
                <a:solidFill>
                  <a:srgbClr val="002060"/>
                </a:solidFill>
              </a:rPr>
            </a:br>
            <a:r>
              <a:rPr lang="ru-RU" sz="3200" b="1" dirty="0" smtClean="0">
                <a:solidFill>
                  <a:srgbClr val="002060"/>
                </a:solidFill>
              </a:rPr>
              <a:t>Наталия Ивановна</a:t>
            </a:r>
            <a:endParaRPr lang="ru-RU" sz="3200" b="1" dirty="0">
              <a:solidFill>
                <a:srgbClr val="00206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8563713" cy="792088"/>
          </a:xfrm>
          <a:prstGeom prst="rect">
            <a:avLst/>
          </a:prstGeom>
        </p:spPr>
      </p:pic>
      <p:pic>
        <p:nvPicPr>
          <p:cNvPr id="5" name="Рисунок 4" descr="C:\Documents and Settings\user\Мои документы\Мои рисунки\Logotip_BPR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1920" y="764704"/>
            <a:ext cx="1368152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980728"/>
            <a:ext cx="3198728" cy="4941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35071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123728" y="2636912"/>
            <a:ext cx="5400517" cy="67832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Благодарим за внимание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8563713" cy="792088"/>
          </a:xfrm>
          <a:prstGeom prst="rect">
            <a:avLst/>
          </a:prstGeom>
        </p:spPr>
      </p:pic>
      <p:pic>
        <p:nvPicPr>
          <p:cNvPr id="5" name="Рисунок 4" descr="C:\Documents and Settings\user\Мои документы\Мои рисунки\Logotip_BPR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908720"/>
            <a:ext cx="1368152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06587113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Другая 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7A0000"/>
      </a:hlink>
      <a:folHlink>
        <a:srgbClr val="FAC08F"/>
      </a:folHlink>
    </a:clrScheme>
    <a:fontScheme name="Другая 1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840</TotalTime>
  <Words>402</Words>
  <Application>Microsoft Office PowerPoint</Application>
  <PresentationFormat>Экран (4:3)</PresentationFormat>
  <Paragraphs>79</Paragraphs>
  <Slides>22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7" baseType="lpstr">
      <vt:lpstr>Arial</vt:lpstr>
      <vt:lpstr>Calibri</vt:lpstr>
      <vt:lpstr>Helvetica</vt:lpstr>
      <vt:lpstr>Times New Roman</vt:lpstr>
      <vt:lpstr>Тема Office</vt:lpstr>
      <vt:lpstr>Мы помним! Проектно – исследовательская работа</vt:lpstr>
      <vt:lpstr> Актуальность </vt:lpstr>
      <vt:lpstr>  Цель: Больше узнать о защитниках Отечества - работниках Государственного профессионального образовательного учреждения Таштагольский техникум горных технологий и сферы обслуживания «ГПОУ ТТГТиСО» Министерства образования Кузбасса, для сохранения истории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Работу выполнил:  преподаватель  ГПОУ ТТГТиСО, координатор МИПОД «Бессмертный полк»  г. Таштагол Кемеровской области, Кузбасса Волкова  Наталия Ивановна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Нам дороги эти позабыть нельзя!</dc:title>
  <dc:creator>Ранько Елена</dc:creator>
  <cp:lastModifiedBy>Наталия Захарова</cp:lastModifiedBy>
  <cp:revision>81</cp:revision>
  <dcterms:created xsi:type="dcterms:W3CDTF">2015-04-19T15:51:03Z</dcterms:created>
  <dcterms:modified xsi:type="dcterms:W3CDTF">2026-04-29T14:49:22Z</dcterms:modified>
</cp:coreProperties>
</file>