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1C146C-A7ED-4420-A468-5EB3CA7F80EC}" v="9" dt="2020-03-01T18:00:17.5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01" autoAdjust="0"/>
    <p:restoredTop sz="94660"/>
  </p:normalViewPr>
  <p:slideViewPr>
    <p:cSldViewPr snapToGrid="0">
      <p:cViewPr varScale="1">
        <p:scale>
          <a:sx n="72" d="100"/>
          <a:sy n="72" d="100"/>
        </p:scale>
        <p:origin x="8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svg"/><Relationship Id="rId1" Type="http://schemas.openxmlformats.org/officeDocument/2006/relationships/image" Target="../media/image28.png"/><Relationship Id="rId4" Type="http://schemas.openxmlformats.org/officeDocument/2006/relationships/image" Target="../media/image3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C58098-DE82-497A-833D-35659B7C2D9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0DFF8BA1-62CB-4943-9025-8AD58685D75A}">
      <dgm:prSet custT="1"/>
      <dgm:spPr/>
      <dgm:t>
        <a:bodyPr/>
        <a:lstStyle/>
        <a:p>
          <a:pPr>
            <a:defRPr cap="all"/>
          </a:pPr>
          <a:r>
            <a:rPr lang="ru-RU" sz="2800" b="1" dirty="0">
              <a:solidFill>
                <a:schemeClr val="tx1"/>
              </a:solidFill>
            </a:rPr>
            <a:t>Найдите (придумайте) нестандартные задачи на нахождение объемов тел.</a:t>
          </a:r>
          <a:endParaRPr lang="en-US" sz="2800" b="1" dirty="0">
            <a:solidFill>
              <a:schemeClr val="tx1"/>
            </a:solidFill>
          </a:endParaRPr>
        </a:p>
      </dgm:t>
    </dgm:pt>
    <dgm:pt modelId="{EE160CEC-4AFA-4495-AF67-DAC7E5F695B2}" type="parTrans" cxnId="{C9F1A8F0-1C2A-495A-9773-BD0405D62FE5}">
      <dgm:prSet/>
      <dgm:spPr/>
      <dgm:t>
        <a:bodyPr/>
        <a:lstStyle/>
        <a:p>
          <a:endParaRPr lang="en-US"/>
        </a:p>
      </dgm:t>
    </dgm:pt>
    <dgm:pt modelId="{01A9E2FE-99E7-49F6-BAC9-E036E89F86ED}" type="sibTrans" cxnId="{C9F1A8F0-1C2A-495A-9773-BD0405D62FE5}">
      <dgm:prSet/>
      <dgm:spPr/>
      <dgm:t>
        <a:bodyPr/>
        <a:lstStyle/>
        <a:p>
          <a:endParaRPr lang="en-US"/>
        </a:p>
      </dgm:t>
    </dgm:pt>
    <dgm:pt modelId="{1415209A-B2B1-4456-A8AC-50F0CE70C58B}">
      <dgm:prSet custT="1"/>
      <dgm:spPr/>
      <dgm:t>
        <a:bodyPr/>
        <a:lstStyle/>
        <a:p>
          <a:pPr>
            <a:defRPr cap="all"/>
          </a:pPr>
          <a:r>
            <a:rPr lang="ru-RU" sz="2800" b="1" dirty="0">
              <a:solidFill>
                <a:schemeClr val="tx1"/>
              </a:solidFill>
            </a:rPr>
            <a:t>Д/з на платформе </a:t>
          </a:r>
          <a:r>
            <a:rPr lang="ru-RU" sz="2800" b="1" dirty="0" err="1">
              <a:solidFill>
                <a:schemeClr val="tx1"/>
              </a:solidFill>
            </a:rPr>
            <a:t>Якласс</a:t>
          </a:r>
          <a:endParaRPr lang="en-US" sz="2800" b="1" dirty="0">
            <a:solidFill>
              <a:schemeClr val="tx1"/>
            </a:solidFill>
          </a:endParaRPr>
        </a:p>
      </dgm:t>
    </dgm:pt>
    <dgm:pt modelId="{0B5CCD7F-9ACC-48E1-87E4-F7B230A2D8B4}" type="parTrans" cxnId="{89CB4C05-0E42-4D4A-A495-484BAE8FFD86}">
      <dgm:prSet/>
      <dgm:spPr/>
      <dgm:t>
        <a:bodyPr/>
        <a:lstStyle/>
        <a:p>
          <a:endParaRPr lang="en-US"/>
        </a:p>
      </dgm:t>
    </dgm:pt>
    <dgm:pt modelId="{DB3ED75E-4589-446E-B22D-B4B928733492}" type="sibTrans" cxnId="{89CB4C05-0E42-4D4A-A495-484BAE8FFD86}">
      <dgm:prSet/>
      <dgm:spPr/>
      <dgm:t>
        <a:bodyPr/>
        <a:lstStyle/>
        <a:p>
          <a:endParaRPr lang="en-US"/>
        </a:p>
      </dgm:t>
    </dgm:pt>
    <dgm:pt modelId="{7D89FFCB-433A-4256-B59E-DEFCCEBE23C8}" type="pres">
      <dgm:prSet presAssocID="{19C58098-DE82-497A-833D-35659B7C2D98}" presName="root" presStyleCnt="0">
        <dgm:presLayoutVars>
          <dgm:dir/>
          <dgm:resizeHandles val="exact"/>
        </dgm:presLayoutVars>
      </dgm:prSet>
      <dgm:spPr/>
    </dgm:pt>
    <dgm:pt modelId="{322FD8F2-1FA5-462A-A71E-BE29480EED6E}" type="pres">
      <dgm:prSet presAssocID="{0DFF8BA1-62CB-4943-9025-8AD58685D75A}" presName="compNode" presStyleCnt="0"/>
      <dgm:spPr/>
    </dgm:pt>
    <dgm:pt modelId="{845D759A-4B57-451A-BA4E-A1518D50564C}" type="pres">
      <dgm:prSet presAssocID="{0DFF8BA1-62CB-4943-9025-8AD58685D75A}" presName="iconBgRect" presStyleLbl="bgShp" presStyleIdx="0" presStyleCnt="2"/>
      <dgm:spPr/>
    </dgm:pt>
    <dgm:pt modelId="{6E470C98-42C4-4218-B495-0CA574882581}" type="pres">
      <dgm:prSet presAssocID="{0DFF8BA1-62CB-4943-9025-8AD58685D75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150F2FB-3A00-4DA3-AEC4-CC19ABE1643B}" type="pres">
      <dgm:prSet presAssocID="{0DFF8BA1-62CB-4943-9025-8AD58685D75A}" presName="spaceRect" presStyleCnt="0"/>
      <dgm:spPr/>
    </dgm:pt>
    <dgm:pt modelId="{B58B176C-B6C0-4E46-A17A-166C6837F76F}" type="pres">
      <dgm:prSet presAssocID="{0DFF8BA1-62CB-4943-9025-8AD58685D75A}" presName="textRect" presStyleLbl="revTx" presStyleIdx="0" presStyleCnt="2" custScaleX="149427">
        <dgm:presLayoutVars>
          <dgm:chMax val="1"/>
          <dgm:chPref val="1"/>
        </dgm:presLayoutVars>
      </dgm:prSet>
      <dgm:spPr/>
    </dgm:pt>
    <dgm:pt modelId="{C8C333FC-194D-443F-B550-CDE21BF5C536}" type="pres">
      <dgm:prSet presAssocID="{01A9E2FE-99E7-49F6-BAC9-E036E89F86ED}" presName="sibTrans" presStyleCnt="0"/>
      <dgm:spPr/>
    </dgm:pt>
    <dgm:pt modelId="{9EFA8874-98F0-4AA1-8BB6-846B26F6DB98}" type="pres">
      <dgm:prSet presAssocID="{1415209A-B2B1-4456-A8AC-50F0CE70C58B}" presName="compNode" presStyleCnt="0"/>
      <dgm:spPr/>
    </dgm:pt>
    <dgm:pt modelId="{9EFFDD67-1A67-4CF6-993F-4753A32C5BB2}" type="pres">
      <dgm:prSet presAssocID="{1415209A-B2B1-4456-A8AC-50F0CE70C58B}" presName="iconBgRect" presStyleLbl="bgShp" presStyleIdx="1" presStyleCnt="2"/>
      <dgm:spPr/>
    </dgm:pt>
    <dgm:pt modelId="{14620F8E-C31C-4AE5-B625-459A73C6B0A7}" type="pres">
      <dgm:prSet presAssocID="{1415209A-B2B1-4456-A8AC-50F0CE70C58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BDF6E8C8-6EB0-4459-B0B2-14273F4D0294}" type="pres">
      <dgm:prSet presAssocID="{1415209A-B2B1-4456-A8AC-50F0CE70C58B}" presName="spaceRect" presStyleCnt="0"/>
      <dgm:spPr/>
    </dgm:pt>
    <dgm:pt modelId="{426A0238-0F6E-4BFC-A99C-5B015937A0C3}" type="pres">
      <dgm:prSet presAssocID="{1415209A-B2B1-4456-A8AC-50F0CE70C58B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89CB4C05-0E42-4D4A-A495-484BAE8FFD86}" srcId="{19C58098-DE82-497A-833D-35659B7C2D98}" destId="{1415209A-B2B1-4456-A8AC-50F0CE70C58B}" srcOrd="1" destOrd="0" parTransId="{0B5CCD7F-9ACC-48E1-87E4-F7B230A2D8B4}" sibTransId="{DB3ED75E-4589-446E-B22D-B4B928733492}"/>
    <dgm:cxn modelId="{C7C43052-DDD7-42BE-8684-FAA53E7AE700}" type="presOf" srcId="{0DFF8BA1-62CB-4943-9025-8AD58685D75A}" destId="{B58B176C-B6C0-4E46-A17A-166C6837F76F}" srcOrd="0" destOrd="0" presId="urn:microsoft.com/office/officeart/2018/5/layout/IconCircleLabelList"/>
    <dgm:cxn modelId="{A7333B77-17B2-4176-8F43-E865A5713725}" type="presOf" srcId="{1415209A-B2B1-4456-A8AC-50F0CE70C58B}" destId="{426A0238-0F6E-4BFC-A99C-5B015937A0C3}" srcOrd="0" destOrd="0" presId="urn:microsoft.com/office/officeart/2018/5/layout/IconCircleLabelList"/>
    <dgm:cxn modelId="{C9F1A8F0-1C2A-495A-9773-BD0405D62FE5}" srcId="{19C58098-DE82-497A-833D-35659B7C2D98}" destId="{0DFF8BA1-62CB-4943-9025-8AD58685D75A}" srcOrd="0" destOrd="0" parTransId="{EE160CEC-4AFA-4495-AF67-DAC7E5F695B2}" sibTransId="{01A9E2FE-99E7-49F6-BAC9-E036E89F86ED}"/>
    <dgm:cxn modelId="{2EB1F3FC-BE62-419C-829D-76D854CEF459}" type="presOf" srcId="{19C58098-DE82-497A-833D-35659B7C2D98}" destId="{7D89FFCB-433A-4256-B59E-DEFCCEBE23C8}" srcOrd="0" destOrd="0" presId="urn:microsoft.com/office/officeart/2018/5/layout/IconCircleLabelList"/>
    <dgm:cxn modelId="{32F03840-8E9C-4810-98B2-DEB95FD376C2}" type="presParOf" srcId="{7D89FFCB-433A-4256-B59E-DEFCCEBE23C8}" destId="{322FD8F2-1FA5-462A-A71E-BE29480EED6E}" srcOrd="0" destOrd="0" presId="urn:microsoft.com/office/officeart/2018/5/layout/IconCircleLabelList"/>
    <dgm:cxn modelId="{99561AC5-81A0-44F5-86C6-0BA682BE21D5}" type="presParOf" srcId="{322FD8F2-1FA5-462A-A71E-BE29480EED6E}" destId="{845D759A-4B57-451A-BA4E-A1518D50564C}" srcOrd="0" destOrd="0" presId="urn:microsoft.com/office/officeart/2018/5/layout/IconCircleLabelList"/>
    <dgm:cxn modelId="{7434E71B-0F06-4C03-8EFC-6E622759AB00}" type="presParOf" srcId="{322FD8F2-1FA5-462A-A71E-BE29480EED6E}" destId="{6E470C98-42C4-4218-B495-0CA574882581}" srcOrd="1" destOrd="0" presId="urn:microsoft.com/office/officeart/2018/5/layout/IconCircleLabelList"/>
    <dgm:cxn modelId="{8F053B51-6E78-4A14-8860-CD1FC7C92883}" type="presParOf" srcId="{322FD8F2-1FA5-462A-A71E-BE29480EED6E}" destId="{4150F2FB-3A00-4DA3-AEC4-CC19ABE1643B}" srcOrd="2" destOrd="0" presId="urn:microsoft.com/office/officeart/2018/5/layout/IconCircleLabelList"/>
    <dgm:cxn modelId="{A10FF6DC-AD57-4A75-BC5A-4104111E70E6}" type="presParOf" srcId="{322FD8F2-1FA5-462A-A71E-BE29480EED6E}" destId="{B58B176C-B6C0-4E46-A17A-166C6837F76F}" srcOrd="3" destOrd="0" presId="urn:microsoft.com/office/officeart/2018/5/layout/IconCircleLabelList"/>
    <dgm:cxn modelId="{D8D32184-4F11-44BE-B1EB-04A810D46396}" type="presParOf" srcId="{7D89FFCB-433A-4256-B59E-DEFCCEBE23C8}" destId="{C8C333FC-194D-443F-B550-CDE21BF5C536}" srcOrd="1" destOrd="0" presId="urn:microsoft.com/office/officeart/2018/5/layout/IconCircleLabelList"/>
    <dgm:cxn modelId="{4BCED57E-DF09-4D26-90E3-D610DEF6D94E}" type="presParOf" srcId="{7D89FFCB-433A-4256-B59E-DEFCCEBE23C8}" destId="{9EFA8874-98F0-4AA1-8BB6-846B26F6DB98}" srcOrd="2" destOrd="0" presId="urn:microsoft.com/office/officeart/2018/5/layout/IconCircleLabelList"/>
    <dgm:cxn modelId="{41B78080-09C5-4119-9394-803681891C70}" type="presParOf" srcId="{9EFA8874-98F0-4AA1-8BB6-846B26F6DB98}" destId="{9EFFDD67-1A67-4CF6-993F-4753A32C5BB2}" srcOrd="0" destOrd="0" presId="urn:microsoft.com/office/officeart/2018/5/layout/IconCircleLabelList"/>
    <dgm:cxn modelId="{2BB5E33A-4741-48F0-9A70-4C185C03AED7}" type="presParOf" srcId="{9EFA8874-98F0-4AA1-8BB6-846B26F6DB98}" destId="{14620F8E-C31C-4AE5-B625-459A73C6B0A7}" srcOrd="1" destOrd="0" presId="urn:microsoft.com/office/officeart/2018/5/layout/IconCircleLabelList"/>
    <dgm:cxn modelId="{D74C029A-A072-4D8A-9146-16E69AC40C64}" type="presParOf" srcId="{9EFA8874-98F0-4AA1-8BB6-846B26F6DB98}" destId="{BDF6E8C8-6EB0-4459-B0B2-14273F4D0294}" srcOrd="2" destOrd="0" presId="urn:microsoft.com/office/officeart/2018/5/layout/IconCircleLabelList"/>
    <dgm:cxn modelId="{F311683B-22B3-42AA-9F11-A1925D3FEA84}" type="presParOf" srcId="{9EFA8874-98F0-4AA1-8BB6-846B26F6DB98}" destId="{426A0238-0F6E-4BFC-A99C-5B015937A0C3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5D759A-4B57-451A-BA4E-A1518D50564C}">
      <dsp:nvSpPr>
        <dsp:cNvPr id="0" name=""/>
        <dsp:cNvSpPr/>
      </dsp:nvSpPr>
      <dsp:spPr>
        <a:xfrm>
          <a:off x="2210191" y="45541"/>
          <a:ext cx="2058750" cy="205875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470C98-42C4-4218-B495-0CA574882581}">
      <dsp:nvSpPr>
        <dsp:cNvPr id="0" name=""/>
        <dsp:cNvSpPr/>
      </dsp:nvSpPr>
      <dsp:spPr>
        <a:xfrm>
          <a:off x="2648941" y="484291"/>
          <a:ext cx="1181250" cy="1181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8B176C-B6C0-4E46-A17A-166C6837F76F}">
      <dsp:nvSpPr>
        <dsp:cNvPr id="0" name=""/>
        <dsp:cNvSpPr/>
      </dsp:nvSpPr>
      <dsp:spPr>
        <a:xfrm>
          <a:off x="717985" y="2745541"/>
          <a:ext cx="5043161" cy="1197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2800" b="1" kern="1200" dirty="0">
              <a:solidFill>
                <a:schemeClr val="tx1"/>
              </a:solidFill>
            </a:rPr>
            <a:t>Найдите (придумайте) нестандартные задачи на нахождение объемов тел.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717985" y="2745541"/>
        <a:ext cx="5043161" cy="1197821"/>
      </dsp:txXfrm>
    </dsp:sp>
    <dsp:sp modelId="{9EFFDD67-1A67-4CF6-993F-4753A32C5BB2}">
      <dsp:nvSpPr>
        <dsp:cNvPr id="0" name=""/>
        <dsp:cNvSpPr/>
      </dsp:nvSpPr>
      <dsp:spPr>
        <a:xfrm>
          <a:off x="7009897" y="45541"/>
          <a:ext cx="2058750" cy="205875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620F8E-C31C-4AE5-B625-459A73C6B0A7}">
      <dsp:nvSpPr>
        <dsp:cNvPr id="0" name=""/>
        <dsp:cNvSpPr/>
      </dsp:nvSpPr>
      <dsp:spPr>
        <a:xfrm>
          <a:off x="7448647" y="484291"/>
          <a:ext cx="1181250" cy="1181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6A0238-0F6E-4BFC-A99C-5B015937A0C3}">
      <dsp:nvSpPr>
        <dsp:cNvPr id="0" name=""/>
        <dsp:cNvSpPr/>
      </dsp:nvSpPr>
      <dsp:spPr>
        <a:xfrm>
          <a:off x="6351772" y="2745541"/>
          <a:ext cx="3375000" cy="1197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2800" b="1" kern="1200" dirty="0">
              <a:solidFill>
                <a:schemeClr val="tx1"/>
              </a:solidFill>
            </a:rPr>
            <a:t>Д/з на платформе </a:t>
          </a:r>
          <a:r>
            <a:rPr lang="ru-RU" sz="2800" b="1" kern="1200" dirty="0" err="1">
              <a:solidFill>
                <a:schemeClr val="tx1"/>
              </a:solidFill>
            </a:rPr>
            <a:t>Якласс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6351772" y="2745541"/>
        <a:ext cx="3375000" cy="11978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C283ED-57C2-4FEF-BD6A-5A8AE6B59E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7598EA0-0519-4AD7-97F6-2AA7FBBD95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5D58A6-D17F-4BFF-BB8A-B6B2015DD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9FF74D-2C8C-4846-ADD1-7999C5610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C18185-5C48-47DC-A7A0-F913BC01B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94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504CBC-8AEC-48D1-85BF-4520B4A9D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D7847A-8C21-479E-92F7-4A0535E4B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6243C48-930E-4E19-95AF-A1476F570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C30794-8593-4376-92A6-F9F1FBD7E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B6CB9A-6C94-45F2-89CD-F921CDFDB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855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4BE6A7-F73D-4ABE-813A-C537F5AAF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AB9191-BE1B-4850-997E-6EF27B82B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05E27D-E7A4-4A50-BBA2-8AA22A23A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8564FF-B6BB-48D0-AA8A-33471D3D3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B19AAA-A2DE-4DD0-B8F0-B30F06B8E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046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6217B7-BF0B-46B2-A278-0DA305FEC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B9F040-E3C7-4BE3-9D1A-A7098C24F3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1D5DE2F-01A0-464A-B5BF-BA9B30FD0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BD6DDE7-543B-4E49-98EF-E3ABEC10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1B646A2-DBF2-4D4D-9E33-85E9276A8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B70CF87-37B2-4404-BE29-5618B01FB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563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221C24-7C87-437A-AA1A-34C98DB2E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889D34-4104-472A-8FE5-C1E3D7A571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18D7657-69F1-4878-87B4-6368809DDF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DF4D100-4C48-4D33-97B8-8485C5581F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55E6155-40DB-4394-98FF-D32893D10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E87E69D-85D8-4040-9F47-4C619B400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0E88FE3-38AB-49AE-94B6-2C6C0252F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213D4E6-EFB2-49B8-BB03-24A01F72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246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F8D674-56BA-48D0-A9EF-A5EEE8D55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0C8A8A8-5732-4CEC-A07B-3DB93A9B0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CB854FE-A472-44E2-8390-989EE17DA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3EB5D0D-B155-4395-8011-3A8A37545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256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7FA04D-3ACD-4A3C-B423-59CF995BB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96B85A4-9103-4250-B441-7301725F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FA6E9E3-9ED2-438B-B4BF-862CA13F7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539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7E2D2B-6801-484A-9674-03A1458E2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02F90E-1469-4EE7-9E67-92B741F442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EFDD19-A24E-4FA0-9B9D-ABDC071BE4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62952B9-FF8B-46E4-8032-A74D8FB9A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6E1CF3-8366-40D4-8E86-D4A7CF1AA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3E9BD8-A23B-430E-B44A-BEAE7302D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7348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DC0D97-92D8-42C8-98C3-4BE43DEEE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408C67E-77D8-4FEE-94EE-1182C667D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B4B6714-C40B-4073-A21F-91D0BADC0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AA7A10-B06B-4118-A5F8-D66443E02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918A62C-F357-4EFE-96A9-79307BAF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9BCE631-182B-49C8-B75A-28D191027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384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46B6DF-1EDC-4156-8B2C-0B18D8C8C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426171-5B65-4952-BB0C-7F448799BE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84BB04-3F72-4F6B-A32C-585986718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627612-3759-4E38-BE02-9CA0B1282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A59B2C-2A88-4EE9-B557-01029E57C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12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E212830-B8C1-40F5-B556-39F7C8CC8F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0FD0E64-B64F-4FA2-97B4-2FF4DA6F5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C21F32-7D88-465A-9F78-2D1A0189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0ABF84-7F04-4586-BEF8-16F2BA032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961316-A901-4FF2-B43A-5BBA95E6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612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39B202-A125-41E4-BDF0-6316376D0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19FF83-D12D-4B66-A404-C61338D29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45A0D2-B5AC-4944-B8A0-55D0732153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EFEC7-8250-4712-94AD-86E5DAD05404}" type="datetimeFigureOut">
              <a:rPr lang="ru-RU" smtClean="0"/>
              <a:pPr/>
              <a:t>22.05.2022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26F511-C466-420E-B228-831551A449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A3C01E-54AA-49CF-B9CE-71F0A07A57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C4E38-FC81-4592-B73B-181DF85284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19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206FC43-9482-4A07-8A7A-4EE7909628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26587" y="2019632"/>
            <a:ext cx="5640126" cy="3928386"/>
          </a:xfrm>
        </p:spPr>
        <p:txBody>
          <a:bodyPr anchor="t">
            <a:normAutofit/>
          </a:bodyPr>
          <a:lstStyle/>
          <a:p>
            <a:pPr algn="l"/>
            <a:r>
              <a:rPr lang="ru-RU" sz="3600" dirty="0"/>
              <a:t>«Наука без практики похожа на стоячую воду, а ум человека, не находя себе применения, чахнет» </a:t>
            </a:r>
          </a:p>
          <a:p>
            <a:pPr algn="l"/>
            <a:endParaRPr lang="ru-RU" dirty="0"/>
          </a:p>
          <a:p>
            <a:pPr algn="r"/>
            <a:r>
              <a:rPr lang="ru-RU" dirty="0"/>
              <a:t>«трактат о живописи» </a:t>
            </a:r>
          </a:p>
          <a:p>
            <a:pPr algn="r"/>
            <a:r>
              <a:rPr lang="ru-RU" dirty="0"/>
              <a:t>Леонардо да Винчи</a:t>
            </a:r>
          </a:p>
        </p:txBody>
      </p:sp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Картинки по запросу &quot;леонардо да винчи автопортрет&quot;">
            <a:extLst>
              <a:ext uri="{FF2B5EF4-FFF2-40B4-BE49-F238E27FC236}">
                <a16:creationId xmlns:a16="http://schemas.microsoft.com/office/drawing/2014/main" id="{119FB3D2-BD7A-466B-96EA-CE2614A2FD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26"/>
          <a:stretch/>
        </p:blipFill>
        <p:spPr bwMode="auto"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6321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ectangle 16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68" name="Picture 20" descr="Формула объема куба">
            <a:extLst>
              <a:ext uri="{FF2B5EF4-FFF2-40B4-BE49-F238E27FC236}">
                <a16:creationId xmlns:a16="http://schemas.microsoft.com/office/drawing/2014/main" id="{08F9A990-E4BF-4D69-A1EA-E0AD5D3A12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695" y="1802818"/>
            <a:ext cx="1642786" cy="7725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Рисунок куба, ребро">
            <a:extLst>
              <a:ext uri="{FF2B5EF4-FFF2-40B4-BE49-F238E27FC236}">
                <a16:creationId xmlns:a16="http://schemas.microsoft.com/office/drawing/2014/main" id="{19161092-CD09-4D4B-8165-C62FFDEB6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191" y="2340600"/>
            <a:ext cx="2046288" cy="20462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Изображение параллелепипеда">
            <a:extLst>
              <a:ext uri="{FF2B5EF4-FFF2-40B4-BE49-F238E27FC236}">
                <a16:creationId xmlns:a16="http://schemas.microsoft.com/office/drawing/2014/main" id="{84052DDB-8460-46B7-AA7A-B1825E7A5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126" y="335152"/>
            <a:ext cx="2046288" cy="20462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Формула объема прямоугольного параллелепипеда">
            <a:extLst>
              <a:ext uri="{FF2B5EF4-FFF2-40B4-BE49-F238E27FC236}">
                <a16:creationId xmlns:a16="http://schemas.microsoft.com/office/drawing/2014/main" id="{C67476F2-AB18-4819-8700-3CA0CBB3D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960" y="2721252"/>
            <a:ext cx="1795962" cy="78942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Рисунок шара, сферы">
            <a:extLst>
              <a:ext uri="{FF2B5EF4-FFF2-40B4-BE49-F238E27FC236}">
                <a16:creationId xmlns:a16="http://schemas.microsoft.com/office/drawing/2014/main" id="{CAABA9F0-58C4-47AB-A51E-F242074FE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843" y="728420"/>
            <a:ext cx="1642786" cy="164278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Формула для расчета объема шара, сферы">
            <a:extLst>
              <a:ext uri="{FF2B5EF4-FFF2-40B4-BE49-F238E27FC236}">
                <a16:creationId xmlns:a16="http://schemas.microsoft.com/office/drawing/2014/main" id="{0086A041-20AB-4E85-8365-D2A7EC46A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1603" y="3683625"/>
            <a:ext cx="1877559" cy="7032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Цилиндр радиус высота">
            <a:extLst>
              <a:ext uri="{FF2B5EF4-FFF2-40B4-BE49-F238E27FC236}">
                <a16:creationId xmlns:a16="http://schemas.microsoft.com/office/drawing/2014/main" id="{045CAF30-2437-44DF-BAB3-007DA4093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349" y="4035256"/>
            <a:ext cx="1904146" cy="190414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формула объема цилиндра">
            <a:extLst>
              <a:ext uri="{FF2B5EF4-FFF2-40B4-BE49-F238E27FC236}">
                <a16:creationId xmlns:a16="http://schemas.microsoft.com/office/drawing/2014/main" id="{75865000-14AA-45D5-973C-FDA0DF603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528" y="953668"/>
            <a:ext cx="2259232" cy="70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конус радиус основания высота">
            <a:extLst>
              <a:ext uri="{FF2B5EF4-FFF2-40B4-BE49-F238E27FC236}">
                <a16:creationId xmlns:a16="http://schemas.microsoft.com/office/drawing/2014/main" id="{47B09E65-F2F0-456B-931A-3CA3421BC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872" y="3971918"/>
            <a:ext cx="1755575" cy="175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Формула объема конуса">
            <a:extLst>
              <a:ext uri="{FF2B5EF4-FFF2-40B4-BE49-F238E27FC236}">
                <a16:creationId xmlns:a16="http://schemas.microsoft.com/office/drawing/2014/main" id="{446FE78A-EB9E-4010-BA5D-BF8D9172C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6019" y="4573683"/>
            <a:ext cx="2000250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Расчет объема пирамиды">
            <a:extLst>
              <a:ext uri="{FF2B5EF4-FFF2-40B4-BE49-F238E27FC236}">
                <a16:creationId xmlns:a16="http://schemas.microsoft.com/office/drawing/2014/main" id="{1313352E-C277-4F1D-989B-4EB0E7894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2" y="1926329"/>
            <a:ext cx="2202477" cy="220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 descr="Формула объема пирамиды">
            <a:extLst>
              <a:ext uri="{FF2B5EF4-FFF2-40B4-BE49-F238E27FC236}">
                <a16:creationId xmlns:a16="http://schemas.microsoft.com/office/drawing/2014/main" id="{C1D4D0EB-62B4-4111-8542-428B51D72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6019" y="5446278"/>
            <a:ext cx="2000250" cy="69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14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-0.02917 C 3.95833E-6 -0.04213 -0.14519 -0.05811 -0.26289 -0.05811 L -0.52579 -0.05811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89" y="-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3.33333E-6 -0.10648 C 3.33333E-6 -0.15416 -0.06628 -0.21273 -0.11993 -0.21273 L -0.23972 -0.21273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-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8.33333E-7 -0.0956 C -8.33333E-7 -0.13843 -0.18268 -0.19097 -0.33073 -0.19097 L -0.66133 -0.19097 " pathEditMode="relative" rAng="0" ptsTypes="AAAA">
                                      <p:cBhvr>
                                        <p:cTn id="14" dur="2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73" y="-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2.96296E-6 L -0.18334 -2.96296E-6 C -0.2655 -2.96296E-6 -0.36667 0.09584 -0.36667 0.17385 L -0.36667 0.34769 " pathEditMode="relative" rAng="0" ptsTypes="AAAA">
                                      <p:cBhvr>
                                        <p:cTn id="18" dur="2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33" y="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8.33333E-7 0.36157 C -8.33333E-7 0.52361 -0.14036 0.72315 -0.25404 0.72315 L -0.50807 0.72315 " pathEditMode="relative" rAng="0" ptsTypes="AAAA">
                                      <p:cBhvr>
                                        <p:cTn id="22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04" y="3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8.33333E-7 0.07454 C -8.33333E-7 0.10787 -0.05716 0.14907 -0.10338 0.14907 L -0.20677 0.14907 " pathEditMode="relative" rAng="0" ptsTypes="AAAA">
                                      <p:cBhvr>
                                        <p:cTn id="26" dur="2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9" y="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4545836E-B050-4955-B80E-C5A35AC2F5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ectangle 62">
            <a:extLst>
              <a:ext uri="{FF2B5EF4-FFF2-40B4-BE49-F238E27FC236}">
                <a16:creationId xmlns:a16="http://schemas.microsoft.com/office/drawing/2014/main" id="{5E6024A1-5F3D-4233-865A-57F6E86056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802473" y="-4805300"/>
            <a:ext cx="2587052" cy="121920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AA2A1D-D89E-47B6-8A3B-B4F4E1D40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5834" y="296971"/>
            <a:ext cx="9073896" cy="206307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3200" dirty="0"/>
              <a:t>Размер олимпийского бассейна 50 м в длину, 25 м в ширину, глубина не менее 2 м. </a:t>
            </a:r>
            <a:br>
              <a:rPr lang="ru-RU" sz="3200" dirty="0"/>
            </a:br>
            <a:r>
              <a:rPr lang="ru-RU" sz="3200" b="1" i="1" dirty="0"/>
              <a:t>Можно ли в таком бассейне устраивать соревнования, если в нем налито 500 м</a:t>
            </a:r>
            <a:r>
              <a:rPr lang="ru-RU" sz="3200" b="1" i="1" baseline="30000" dirty="0"/>
              <a:t>3  </a:t>
            </a:r>
            <a:r>
              <a:rPr lang="ru-RU" sz="3200" b="1" i="1" dirty="0"/>
              <a:t>воды?</a:t>
            </a:r>
            <a:endParaRPr lang="en-US" sz="3200" b="1" i="1" dirty="0"/>
          </a:p>
        </p:txBody>
      </p:sp>
      <p:grpSp>
        <p:nvGrpSpPr>
          <p:cNvPr id="194" name="Group 193">
            <a:extLst>
              <a:ext uri="{FF2B5EF4-FFF2-40B4-BE49-F238E27FC236}">
                <a16:creationId xmlns:a16="http://schemas.microsoft.com/office/drawing/2014/main" id="{DDE5ED95-726A-4EB4-A03C-D3EF3BC3A2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25570" y="73152"/>
            <a:ext cx="1340860" cy="223819"/>
            <a:chOff x="5359043" y="73152"/>
            <a:chExt cx="1340860" cy="223819"/>
          </a:xfrm>
        </p:grpSpPr>
        <p:sp>
          <p:nvSpPr>
            <p:cNvPr id="195" name="Rectangle 64">
              <a:extLst>
                <a:ext uri="{FF2B5EF4-FFF2-40B4-BE49-F238E27FC236}">
                  <a16:creationId xmlns:a16="http://schemas.microsoft.com/office/drawing/2014/main" id="{17EFE772-2C42-4ACF-B49F-B8DE4D95CD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7498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6" name="Rectangle 66">
              <a:extLst>
                <a:ext uri="{FF2B5EF4-FFF2-40B4-BE49-F238E27FC236}">
                  <a16:creationId xmlns:a16="http://schemas.microsoft.com/office/drawing/2014/main" id="{0D397CA2-1084-44F5-8F86-1E5F25532F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27498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7" name="Rectangle 64">
              <a:extLst>
                <a:ext uri="{FF2B5EF4-FFF2-40B4-BE49-F238E27FC236}">
                  <a16:creationId xmlns:a16="http://schemas.microsoft.com/office/drawing/2014/main" id="{DE5FCF89-EFB5-425D-BAE7-ADF3E9FA3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85385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8" name="Rectangle 66">
              <a:extLst>
                <a:ext uri="{FF2B5EF4-FFF2-40B4-BE49-F238E27FC236}">
                  <a16:creationId xmlns:a16="http://schemas.microsoft.com/office/drawing/2014/main" id="{B5000D95-43A9-4146-854D-6543F49E4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85385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Rectangle 64">
              <a:extLst>
                <a:ext uri="{FF2B5EF4-FFF2-40B4-BE49-F238E27FC236}">
                  <a16:creationId xmlns:a16="http://schemas.microsoft.com/office/drawing/2014/main" id="{BFAC0A55-15FF-44EB-BB49-380A08FFF6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43271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0" name="Rectangle 66">
              <a:extLst>
                <a:ext uri="{FF2B5EF4-FFF2-40B4-BE49-F238E27FC236}">
                  <a16:creationId xmlns:a16="http://schemas.microsoft.com/office/drawing/2014/main" id="{E71C5D2B-80BE-4286-9DAC-B41FA6122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643271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1" name="Rectangle 64">
              <a:extLst>
                <a:ext uri="{FF2B5EF4-FFF2-40B4-BE49-F238E27FC236}">
                  <a16:creationId xmlns:a16="http://schemas.microsoft.com/office/drawing/2014/main" id="{ABD811F8-3805-419E-9543-FB2A15264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01157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2" name="Rectangle 66">
              <a:extLst>
                <a:ext uri="{FF2B5EF4-FFF2-40B4-BE49-F238E27FC236}">
                  <a16:creationId xmlns:a16="http://schemas.microsoft.com/office/drawing/2014/main" id="{4ED1C51E-87F5-42C4-8F3D-98B932E7C6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501157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3" name="Rectangle 64">
              <a:extLst>
                <a:ext uri="{FF2B5EF4-FFF2-40B4-BE49-F238E27FC236}">
                  <a16:creationId xmlns:a16="http://schemas.microsoft.com/office/drawing/2014/main" id="{908DDBE2-E366-43C4-865E-68D8F5DD27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9043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4" name="Rectangle 66">
              <a:extLst>
                <a:ext uri="{FF2B5EF4-FFF2-40B4-BE49-F238E27FC236}">
                  <a16:creationId xmlns:a16="http://schemas.microsoft.com/office/drawing/2014/main" id="{40B7FBD6-2319-4416-AEDB-20FBD7A6F5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359043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5" name="Rectangle 64">
              <a:extLst>
                <a:ext uri="{FF2B5EF4-FFF2-40B4-BE49-F238E27FC236}">
                  <a16:creationId xmlns:a16="http://schemas.microsoft.com/office/drawing/2014/main" id="{793BBDF2-F738-42F5-98FD-380E06E188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38069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" name="Rectangle 66">
              <a:extLst>
                <a:ext uri="{FF2B5EF4-FFF2-40B4-BE49-F238E27FC236}">
                  <a16:creationId xmlns:a16="http://schemas.microsoft.com/office/drawing/2014/main" id="{5CEB15E8-0F03-4F3C-8B3D-CA63883E2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38069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7" name="Rectangle 64">
              <a:extLst>
                <a:ext uri="{FF2B5EF4-FFF2-40B4-BE49-F238E27FC236}">
                  <a16:creationId xmlns:a16="http://schemas.microsoft.com/office/drawing/2014/main" id="{EA651364-1B7F-40E3-817C-E05627C56A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95956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8" name="Rectangle 66">
              <a:extLst>
                <a:ext uri="{FF2B5EF4-FFF2-40B4-BE49-F238E27FC236}">
                  <a16:creationId xmlns:a16="http://schemas.microsoft.com/office/drawing/2014/main" id="{0582E001-F558-4498-B949-506CEDB89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95956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9" name="Rectangle 64">
              <a:extLst>
                <a:ext uri="{FF2B5EF4-FFF2-40B4-BE49-F238E27FC236}">
                  <a16:creationId xmlns:a16="http://schemas.microsoft.com/office/drawing/2014/main" id="{09F01A60-328C-4CA8-B3EE-636F1319E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3842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0" name="Rectangle 66">
              <a:extLst>
                <a:ext uri="{FF2B5EF4-FFF2-40B4-BE49-F238E27FC236}">
                  <a16:creationId xmlns:a16="http://schemas.microsoft.com/office/drawing/2014/main" id="{62D0FD2E-E0CB-4B3C-85D5-1946B7CA36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3842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1" name="Rectangle 64">
              <a:extLst>
                <a:ext uri="{FF2B5EF4-FFF2-40B4-BE49-F238E27FC236}">
                  <a16:creationId xmlns:a16="http://schemas.microsoft.com/office/drawing/2014/main" id="{682296EE-4FAA-4B24-A69E-63B1B36A1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1728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2" name="Rectangle 66">
              <a:extLst>
                <a:ext uri="{FF2B5EF4-FFF2-40B4-BE49-F238E27FC236}">
                  <a16:creationId xmlns:a16="http://schemas.microsoft.com/office/drawing/2014/main" id="{E2AF0961-0ADD-4742-A467-7258D268CD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1728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Rectangle 64">
              <a:extLst>
                <a:ext uri="{FF2B5EF4-FFF2-40B4-BE49-F238E27FC236}">
                  <a16:creationId xmlns:a16="http://schemas.microsoft.com/office/drawing/2014/main" id="{31B85C35-97D4-4322-BD70-C5AAAA76DD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9614" y="73152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Rectangle 66">
              <a:extLst>
                <a:ext uri="{FF2B5EF4-FFF2-40B4-BE49-F238E27FC236}">
                  <a16:creationId xmlns:a16="http://schemas.microsoft.com/office/drawing/2014/main" id="{A87BAC7C-E910-4222-B519-39288C21A6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9614" y="23774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6" name="Picture 4" descr="Картинки по запросу &quot;анимация пловец&quot;">
            <a:extLst>
              <a:ext uri="{FF2B5EF4-FFF2-40B4-BE49-F238E27FC236}">
                <a16:creationId xmlns:a16="http://schemas.microsoft.com/office/drawing/2014/main" id="{01B29844-BC78-49F0-9B74-719D3B06E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230" y="3484371"/>
            <a:ext cx="5306268" cy="2111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артинки по запросу &quot;олимпийский бассейн&quot;">
            <a:extLst>
              <a:ext uri="{FF2B5EF4-FFF2-40B4-BE49-F238E27FC236}">
                <a16:creationId xmlns:a16="http://schemas.microsoft.com/office/drawing/2014/main" id="{702D181B-C2D1-4B52-9B3C-3D13BB5CD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73562" y="3043534"/>
            <a:ext cx="5297208" cy="2992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" name="Rectangle 214">
            <a:extLst>
              <a:ext uri="{FF2B5EF4-FFF2-40B4-BE49-F238E27FC236}">
                <a16:creationId xmlns:a16="http://schemas.microsoft.com/office/drawing/2014/main" id="{A628292D-0555-4158-9B1A-07414B27FB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675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4" name="Rectangle 73">
            <a:extLst>
              <a:ext uri="{FF2B5EF4-FFF2-40B4-BE49-F238E27FC236}">
                <a16:creationId xmlns:a16="http://schemas.microsoft.com/office/drawing/2014/main" id="{9D3A9E89-033E-4C4A-8C41-416DABFFD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86293361-111E-427D-8E5B-256944AC8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27535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8C5101-2CA3-41DF-B6CA-22150A30B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5895" y="879476"/>
            <a:ext cx="5120640" cy="1574874"/>
          </a:xfrm>
        </p:spPr>
        <p:txBody>
          <a:bodyPr anchor="b">
            <a:normAutofit/>
          </a:bodyPr>
          <a:lstStyle/>
          <a:p>
            <a:r>
              <a:rPr lang="ru-RU" sz="3200" b="1" dirty="0"/>
              <a:t>Тема урока: </a:t>
            </a:r>
            <a:br>
              <a:rPr lang="ru-RU" sz="4000" dirty="0"/>
            </a:br>
            <a:r>
              <a:rPr lang="ru-RU" sz="5400" dirty="0"/>
              <a:t>Объемы тел</a:t>
            </a:r>
            <a:endParaRPr lang="ru-RU" sz="4000" dirty="0"/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63DC97D1-AD47-4789-83ED-3F3C05ED7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64808" y="73152"/>
            <a:ext cx="1178966" cy="232963"/>
            <a:chOff x="7763256" y="73152"/>
            <a:chExt cx="1178966" cy="232963"/>
          </a:xfrm>
        </p:grpSpPr>
        <p:sp>
          <p:nvSpPr>
            <p:cNvPr id="79" name="Rectangle 64">
              <a:extLst>
                <a:ext uri="{FF2B5EF4-FFF2-40B4-BE49-F238E27FC236}">
                  <a16:creationId xmlns:a16="http://schemas.microsoft.com/office/drawing/2014/main" id="{710AFA08-938C-4011-AEB0-CFF0C3711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ectangle 66">
              <a:extLst>
                <a:ext uri="{FF2B5EF4-FFF2-40B4-BE49-F238E27FC236}">
                  <a16:creationId xmlns:a16="http://schemas.microsoft.com/office/drawing/2014/main" id="{47D4E191-A3A3-4635-B623-F09E1D0D79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307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ectangle 64">
              <a:extLst>
                <a:ext uri="{FF2B5EF4-FFF2-40B4-BE49-F238E27FC236}">
                  <a16:creationId xmlns:a16="http://schemas.microsoft.com/office/drawing/2014/main" id="{C63613E4-7018-4844-98F1-13EF5AB5B1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Rectangle 66">
              <a:extLst>
                <a:ext uri="{FF2B5EF4-FFF2-40B4-BE49-F238E27FC236}">
                  <a16:creationId xmlns:a16="http://schemas.microsoft.com/office/drawing/2014/main" id="{418003B0-D86D-4D1A-8FDF-40C643E3C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8122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Rectangle 64">
              <a:extLst>
                <a:ext uri="{FF2B5EF4-FFF2-40B4-BE49-F238E27FC236}">
                  <a16:creationId xmlns:a16="http://schemas.microsoft.com/office/drawing/2014/main" id="{3A14D560-EDEA-4626-87AB-EF61F303F1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Rectangle 66">
              <a:extLst>
                <a:ext uri="{FF2B5EF4-FFF2-40B4-BE49-F238E27FC236}">
                  <a16:creationId xmlns:a16="http://schemas.microsoft.com/office/drawing/2014/main" id="{5345520E-889A-455A-878F-A0125D11E3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13167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64">
              <a:extLst>
                <a:ext uri="{FF2B5EF4-FFF2-40B4-BE49-F238E27FC236}">
                  <a16:creationId xmlns:a16="http://schemas.microsoft.com/office/drawing/2014/main" id="{CDDD0E86-DA66-4508-A2E6-CE9A79230F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Rectangle 66">
              <a:extLst>
                <a:ext uri="{FF2B5EF4-FFF2-40B4-BE49-F238E27FC236}">
                  <a16:creationId xmlns:a16="http://schemas.microsoft.com/office/drawing/2014/main" id="{EC4B3CE8-B1DB-43F4-9BAB-20C88DD89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88211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Rectangle 64">
              <a:extLst>
                <a:ext uri="{FF2B5EF4-FFF2-40B4-BE49-F238E27FC236}">
                  <a16:creationId xmlns:a16="http://schemas.microsoft.com/office/drawing/2014/main" id="{13B9B580-56AC-4D11-B163-94A780C5E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Rectangle 66">
              <a:extLst>
                <a:ext uri="{FF2B5EF4-FFF2-40B4-BE49-F238E27FC236}">
                  <a16:creationId xmlns:a16="http://schemas.microsoft.com/office/drawing/2014/main" id="{7FBA6C20-8F12-46AB-B784-5638E204BE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3256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64">
              <a:extLst>
                <a:ext uri="{FF2B5EF4-FFF2-40B4-BE49-F238E27FC236}">
                  <a16:creationId xmlns:a16="http://schemas.microsoft.com/office/drawing/2014/main" id="{837CA5B4-5749-46EB-A6AF-B3463743EC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Rectangle 66">
              <a:extLst>
                <a:ext uri="{FF2B5EF4-FFF2-40B4-BE49-F238E27FC236}">
                  <a16:creationId xmlns:a16="http://schemas.microsoft.com/office/drawing/2014/main" id="{9E9F4FBF-29D9-4F1D-82EE-3DFF06409E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8785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Rectangle 64">
              <a:extLst>
                <a:ext uri="{FF2B5EF4-FFF2-40B4-BE49-F238E27FC236}">
                  <a16:creationId xmlns:a16="http://schemas.microsoft.com/office/drawing/2014/main" id="{BC3FA483-9BED-447C-9142-2ABD5202F2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Rectangle 66">
              <a:extLst>
                <a:ext uri="{FF2B5EF4-FFF2-40B4-BE49-F238E27FC236}">
                  <a16:creationId xmlns:a16="http://schemas.microsoft.com/office/drawing/2014/main" id="{33D5EA68-60B6-4222-8230-8D9F46F808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62899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64">
              <a:extLst>
                <a:ext uri="{FF2B5EF4-FFF2-40B4-BE49-F238E27FC236}">
                  <a16:creationId xmlns:a16="http://schemas.microsoft.com/office/drawing/2014/main" id="{247D6DC2-105F-4B02-9BFC-A957CD417B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Rectangle 66">
              <a:extLst>
                <a:ext uri="{FF2B5EF4-FFF2-40B4-BE49-F238E27FC236}">
                  <a16:creationId xmlns:a16="http://schemas.microsoft.com/office/drawing/2014/main" id="{7C7A357B-DD86-4C4E-B97A-B2340C5130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37944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Rectangle 64">
              <a:extLst>
                <a:ext uri="{FF2B5EF4-FFF2-40B4-BE49-F238E27FC236}">
                  <a16:creationId xmlns:a16="http://schemas.microsoft.com/office/drawing/2014/main" id="{A9B26E8C-D18A-4418-A82D-CE84CDEB71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Rectangle 66">
              <a:extLst>
                <a:ext uri="{FF2B5EF4-FFF2-40B4-BE49-F238E27FC236}">
                  <a16:creationId xmlns:a16="http://schemas.microsoft.com/office/drawing/2014/main" id="{CA22098D-26F7-4B67-A393-9558DB83A1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12988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Rectangle 64">
              <a:extLst>
                <a:ext uri="{FF2B5EF4-FFF2-40B4-BE49-F238E27FC236}">
                  <a16:creationId xmlns:a16="http://schemas.microsoft.com/office/drawing/2014/main" id="{D71D2748-601C-4AF2-B113-0776DD776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73152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Rectangle 66">
              <a:extLst>
                <a:ext uri="{FF2B5EF4-FFF2-40B4-BE49-F238E27FC236}">
                  <a16:creationId xmlns:a16="http://schemas.microsoft.com/office/drawing/2014/main" id="{85E0831A-F43D-48A5-B702-102CCC2709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388033" y="246888"/>
              <a:ext cx="54368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>
            <a:extLst>
              <a:ext uri="{FF2B5EF4-FFF2-40B4-BE49-F238E27FC236}">
                <a16:creationId xmlns:a16="http://schemas.microsoft.com/office/drawing/2014/main" id="{0A01FBB8-3BB9-445F-AF61-58F4AD59CA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1079" y="246888"/>
            <a:ext cx="5360289" cy="536028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AF6B7A43-5AFF-4354-B549-31B028F0B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4416" y="3176337"/>
            <a:ext cx="6574535" cy="2922711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b="1" dirty="0"/>
              <a:t>Цель: </a:t>
            </a:r>
          </a:p>
          <a:p>
            <a:r>
              <a:rPr lang="ru-RU" dirty="0"/>
              <a:t>умение применять формулы нахождения объемов тел</a:t>
            </a:r>
          </a:p>
          <a:p>
            <a:r>
              <a:rPr lang="ru-RU" dirty="0"/>
              <a:t>использование нахождения объемов тел для решения практических задач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8907291-9D6D-4740-81DB-441477BCA2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01384"/>
            <a:ext cx="12192000" cy="35661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833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DEE925-77A4-44A1-A3FD-2ED9177F6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Ключи к тесту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719F90AC-F8C4-40B5-BD03-27943D1F49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2837051"/>
              </p:ext>
            </p:extLst>
          </p:nvPr>
        </p:nvGraphicFramePr>
        <p:xfrm>
          <a:off x="838200" y="1825624"/>
          <a:ext cx="10591800" cy="292011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530096">
                  <a:extLst>
                    <a:ext uri="{9D8B030D-6E8A-4147-A177-3AD203B41FA5}">
                      <a16:colId xmlns:a16="http://schemas.microsoft.com/office/drawing/2014/main" val="3618717536"/>
                    </a:ext>
                  </a:extLst>
                </a:gridCol>
                <a:gridCol w="1117854">
                  <a:extLst>
                    <a:ext uri="{9D8B030D-6E8A-4147-A177-3AD203B41FA5}">
                      <a16:colId xmlns:a16="http://schemas.microsoft.com/office/drawing/2014/main" val="1294754658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2792478706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2744616147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4181215395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800042101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1484078676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2924754041"/>
                    </a:ext>
                  </a:extLst>
                </a:gridCol>
              </a:tblGrid>
              <a:tr h="97337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Вариант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1225473908"/>
                  </a:ext>
                </a:extLst>
              </a:tr>
              <a:tr h="9733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328898635"/>
                  </a:ext>
                </a:extLst>
              </a:tr>
              <a:tr h="97337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slope"/>
                      <a:lightRig rig="flood" dir="t"/>
                    </a:cell3D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/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slope"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90058382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B0C648-546F-4985-815F-217A5F18670A}"/>
              </a:ext>
            </a:extLst>
          </p:cNvPr>
          <p:cNvSpPr/>
          <p:nvPr/>
        </p:nvSpPr>
        <p:spPr>
          <a:xfrm>
            <a:off x="0" y="6326372"/>
            <a:ext cx="12192000" cy="53162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165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3A2219-5EBE-40F6-972A-04AE26E61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F15224-2D45-4498-BC4F-4A11A999F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Картинки по запросу &quot;xiaomi redmi 8&quot;">
            <a:extLst>
              <a:ext uri="{FF2B5EF4-FFF2-40B4-BE49-F238E27FC236}">
                <a16:creationId xmlns:a16="http://schemas.microsoft.com/office/drawing/2014/main" id="{129D8832-9938-47C8-8926-AEED64BC5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31060">
            <a:off x="1119025" y="428521"/>
            <a:ext cx="2453132" cy="505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&quot;золотой телефон&quot;">
            <a:extLst>
              <a:ext uri="{FF2B5EF4-FFF2-40B4-BE49-F238E27FC236}">
                <a16:creationId xmlns:a16="http://schemas.microsoft.com/office/drawing/2014/main" id="{0FCD2F8B-62B7-4169-BD80-FFB052A62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45505" flipH="1">
            <a:off x="5880055" y="861270"/>
            <a:ext cx="7865893" cy="445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и по запросу &quot;формула массы через плотность&quot;">
            <a:extLst>
              <a:ext uri="{FF2B5EF4-FFF2-40B4-BE49-F238E27FC236}">
                <a16:creationId xmlns:a16="http://schemas.microsoft.com/office/drawing/2014/main" id="{BC667F9C-F747-49AE-8C57-6046FACF9B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"/>
          <a:stretch/>
        </p:blipFill>
        <p:spPr bwMode="auto">
          <a:xfrm>
            <a:off x="4610649" y="624067"/>
            <a:ext cx="3028760" cy="2268179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: изогнутая вверх 3">
            <a:extLst>
              <a:ext uri="{FF2B5EF4-FFF2-40B4-BE49-F238E27FC236}">
                <a16:creationId xmlns:a16="http://schemas.microsoft.com/office/drawing/2014/main" id="{0A2C3284-6627-415F-9862-E6562DD6EFE0}"/>
              </a:ext>
            </a:extLst>
          </p:cNvPr>
          <p:cNvSpPr/>
          <p:nvPr/>
        </p:nvSpPr>
        <p:spPr>
          <a:xfrm>
            <a:off x="4265052" y="5119928"/>
            <a:ext cx="3054096" cy="1198766"/>
          </a:xfrm>
          <a:prstGeom prst="curvedUpArrow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35D0F9C-EEF9-4E90-A19D-38F47D874732}"/>
              </a:ext>
            </a:extLst>
          </p:cNvPr>
          <p:cNvSpPr/>
          <p:nvPr/>
        </p:nvSpPr>
        <p:spPr>
          <a:xfrm>
            <a:off x="0" y="6409944"/>
            <a:ext cx="12192000" cy="44805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857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&quot;квадратный арбуз&quot;">
            <a:extLst>
              <a:ext uri="{FF2B5EF4-FFF2-40B4-BE49-F238E27FC236}">
                <a16:creationId xmlns:a16="http://schemas.microsoft.com/office/drawing/2014/main" id="{22FB34EA-1955-45B9-BD18-236F9AB3AE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" b="12720"/>
          <a:stretch/>
        </p:blipFill>
        <p:spPr bwMode="auto">
          <a:xfrm>
            <a:off x="0" y="-91857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C41F8-9130-4B0D-9056-A828BFFA9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66" y="3337138"/>
            <a:ext cx="5470688" cy="247013"/>
          </a:xfrm>
        </p:spPr>
        <p:txBody>
          <a:bodyPr>
            <a:normAutofit fontScale="90000"/>
          </a:bodyPr>
          <a:lstStyle/>
          <a:p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Удивительный арбуз</a:t>
            </a:r>
            <a:b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ru-RU" sz="27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ЗАДАЧА:</a:t>
            </a:r>
            <a:br>
              <a:rPr lang="ru-RU" sz="2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ru-RU" sz="27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ru-RU" sz="2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Оцените массу такого арбуза, если его сторона равна 15см, а плотность арбуза близка к плот­ности воды. </a:t>
            </a:r>
            <a:br>
              <a:rPr lang="ru-RU" sz="2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Во сколько раз увеличится масса арбуза, если он подрастет еще на 5см? </a:t>
            </a:r>
            <a:br>
              <a:rPr lang="ru-RU" sz="27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F8EDCE8A-912E-4F7D-84D1-D1EC78E470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566" y="5359060"/>
            <a:ext cx="5344016" cy="988572"/>
          </a:xfrm>
        </p:spPr>
        <p:txBody>
          <a:bodyPr anchor="ctr">
            <a:normAutofit fontScale="92500" lnSpcReduction="10000"/>
          </a:bodyPr>
          <a:lstStyle/>
          <a:p>
            <a:r>
              <a:rPr lang="ru-RU" sz="3200" b="1" dirty="0"/>
              <a:t>Масса арбуза 3,375 кг</a:t>
            </a:r>
          </a:p>
          <a:p>
            <a:r>
              <a:rPr lang="ru-RU" sz="3200" b="1" dirty="0"/>
              <a:t>Масса увеличится в 2,37 раза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08216F-42F1-45E5-EBC8-55192DA1A522}"/>
              </a:ext>
            </a:extLst>
          </p:cNvPr>
          <p:cNvSpPr txBox="1"/>
          <p:nvPr/>
        </p:nvSpPr>
        <p:spPr>
          <a:xfrm>
            <a:off x="7156174" y="3584151"/>
            <a:ext cx="48237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ЗАДАЧА:</a:t>
            </a:r>
            <a:br>
              <a:rPr lang="ru-RU" sz="16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6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</a:t>
            </a:r>
            <a:r>
              <a:rPr lang="ru-RU" sz="1600" i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ru-RU" sz="16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Оцените массу такого арбуза, если его сторона равна 15см, а плотность арбуза близка к плот­ности воды. </a:t>
            </a:r>
          </a:p>
          <a:p>
            <a:r>
              <a:rPr lang="ru-RU" sz="16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Во сколько раз увеличится масса арбуза, если он подрастет еще на 5см? </a:t>
            </a:r>
          </a:p>
        </p:txBody>
      </p:sp>
    </p:spTree>
    <p:extLst>
      <p:ext uri="{BB962C8B-B14F-4D97-AF65-F5344CB8AC3E}">
        <p14:creationId xmlns:p14="http://schemas.microsoft.com/office/powerpoint/2010/main" val="207834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&quot;пирамида хеопса&quot;">
            <a:extLst>
              <a:ext uri="{FF2B5EF4-FFF2-40B4-BE49-F238E27FC236}">
                <a16:creationId xmlns:a16="http://schemas.microsoft.com/office/drawing/2014/main" id="{B8DAFC2A-AB85-450F-B960-BA69653775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7"/>
          <a:stretch/>
        </p:blipFill>
        <p:spPr bwMode="auto">
          <a:xfrm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6C9360-1CDE-4953-B3B3-CA9484189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78" y="1616149"/>
            <a:ext cx="4688958" cy="1812851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 из семи чудес света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E7AAE6-E915-47B0-8D13-1470635D65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878" y="4731026"/>
            <a:ext cx="4336659" cy="3125136"/>
          </a:xfrm>
        </p:spPr>
        <p:txBody>
          <a:bodyPr anchor="ctr">
            <a:normAutofit/>
          </a:bodyPr>
          <a:lstStyle/>
          <a:p>
            <a:r>
              <a:rPr lang="ru-RU" sz="3200" b="1" dirty="0"/>
              <a:t>Высота музейной копии 73,5 см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57D7FC-89FB-A264-5CCB-065007E3FF05}"/>
              </a:ext>
            </a:extLst>
          </p:cNvPr>
          <p:cNvSpPr txBox="1"/>
          <p:nvPr/>
        </p:nvSpPr>
        <p:spPr>
          <a:xfrm>
            <a:off x="225287" y="3048000"/>
            <a:ext cx="579188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ЗАДАЧА: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Пирамида Хеопса имеет форму правильной четырёхугольной пирамиды, сторона основания которой равна 230 м, а высота — 147 м. Сторона основания точной музейной копии этой пирамиды равна 115 см. Найдите высоту музейной копии. Ответ дайте в сантиметрах.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030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инки по запросу &quot;сейшельская пальма с орехами&quot;">
            <a:extLst>
              <a:ext uri="{FF2B5EF4-FFF2-40B4-BE49-F238E27FC236}">
                <a16:creationId xmlns:a16="http://schemas.microsoft.com/office/drawing/2014/main" id="{19A94246-9211-4F43-AFF5-B9071BCAC6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08" b="8022"/>
          <a:stretch/>
        </p:blipFill>
        <p:spPr bwMode="auto">
          <a:xfrm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22F4E-2E61-4C1F-931C-BAC721E91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215" y="1476103"/>
            <a:ext cx="5191622" cy="2335478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Уникальный</a:t>
            </a:r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орех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7DA917-E7E7-48FA-9AF9-13D2A82931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096" y="4108174"/>
            <a:ext cx="4535441" cy="3747982"/>
          </a:xfrm>
        </p:spPr>
        <p:txBody>
          <a:bodyPr anchor="ctr">
            <a:normAutofit/>
          </a:bodyPr>
          <a:lstStyle/>
          <a:p>
            <a:r>
              <a:rPr lang="ru-RU" sz="3200" b="1" dirty="0"/>
              <a:t>Объем кубка 5181 см</a:t>
            </a:r>
            <a:r>
              <a:rPr lang="ru-RU" sz="3200" b="1" baseline="30000" dirty="0"/>
              <a:t>3</a:t>
            </a:r>
          </a:p>
          <a:p>
            <a:r>
              <a:rPr lang="ru-RU" sz="3200" b="1" dirty="0"/>
              <a:t>Плотность 384,61 кг/м</a:t>
            </a:r>
            <a:r>
              <a:rPr lang="ru-RU" sz="3200" b="1" baseline="30000" dirty="0"/>
              <a:t>3</a:t>
            </a:r>
          </a:p>
          <a:p>
            <a:pPr marL="0" indent="0">
              <a:buNone/>
            </a:pPr>
            <a:r>
              <a:rPr lang="ru-RU" sz="3200" b="1" dirty="0"/>
              <a:t>     (сосна сухая)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5C3DC8-10D7-88A3-D7E9-35233AAB8F10}"/>
              </a:ext>
            </a:extLst>
          </p:cNvPr>
          <p:cNvSpPr txBox="1"/>
          <p:nvPr/>
        </p:nvSpPr>
        <p:spPr>
          <a:xfrm>
            <a:off x="0" y="2994991"/>
            <a:ext cx="5764696" cy="2294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ЗАДАЧА: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Определите объем кубка, зная, что плотность золота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19,3 г/см³.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Считая, что сейшельский орех имеет форму шара, определите его среднюю плотность. ( π=3,14)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/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 каким веществом может сравниться эта плотность?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0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Картинки по запросу &quot;пушкн скупой рыцарь&quot;">
            <a:extLst>
              <a:ext uri="{FF2B5EF4-FFF2-40B4-BE49-F238E27FC236}">
                <a16:creationId xmlns:a16="http://schemas.microsoft.com/office/drawing/2014/main" id="{AA5474D8-4580-42D1-B67E-7C5C391F9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298"/>
            <a:ext cx="8526409" cy="697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22F4E-2E61-4C1F-931C-BAC721E91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09461"/>
            <a:ext cx="5417837" cy="3050364"/>
          </a:xfrm>
        </p:spPr>
        <p:txBody>
          <a:bodyPr>
            <a:noAutofit/>
          </a:bodyPr>
          <a:lstStyle/>
          <a:p>
            <a:pPr marL="47625" marR="47625">
              <a:lnSpc>
                <a:spcPts val="1470"/>
              </a:lnSpc>
            </a:pP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Легенда восточных</a:t>
            </a:r>
            <a:b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народов</a:t>
            </a:r>
            <a:b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Перед нами встала проблема: «Прав ли был А.С. Пушкин, назвав получившийся холм «гордым»?»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Переведём задачу на язык геометрии.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Холм – это</a:t>
            </a:r>
            <a:r>
              <a:rPr lang="ru-RU" sz="18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Но какого объёма?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Достаточно ли данных в задаче?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Что нужно знать, чтобы найти высоту?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Аттилы было самое многочисленное войско, которое только знал древний мир. Историки оценивают его в 700 000 воинов.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горсть земли =0,2дм³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Чтобы земля не осыпалась взят средний угол откоса α=45° (Взяв больший угол наклона, земля начнет осыпаться).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Сделайте рисунок к задаче.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7DA917-E7E7-48FA-9AF9-13D2A82931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114" y="5062330"/>
            <a:ext cx="4429424" cy="2743920"/>
          </a:xfrm>
        </p:spPr>
        <p:txBody>
          <a:bodyPr anchor="ctr">
            <a:normAutofit/>
          </a:bodyPr>
          <a:lstStyle/>
          <a:p>
            <a:r>
              <a:rPr lang="ru-RU" sz="3200" b="1" dirty="0"/>
              <a:t>Высота холма 5,1 м</a:t>
            </a:r>
          </a:p>
        </p:txBody>
      </p:sp>
      <p:pic>
        <p:nvPicPr>
          <p:cNvPr id="9218" name="Picture 2" descr="Картинки по запросу &quot;пушкн скупой рыцарь&quot;">
            <a:extLst>
              <a:ext uri="{FF2B5EF4-FFF2-40B4-BE49-F238E27FC236}">
                <a16:creationId xmlns:a16="http://schemas.microsoft.com/office/drawing/2014/main" id="{7E4A8097-203A-4806-A32B-15E5BBECA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26" y="-100298"/>
            <a:ext cx="5227674" cy="6970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575601C-12B0-848B-6E94-9BCA24EE402D}"/>
              </a:ext>
            </a:extLst>
          </p:cNvPr>
          <p:cNvSpPr txBox="1"/>
          <p:nvPr/>
        </p:nvSpPr>
        <p:spPr>
          <a:xfrm>
            <a:off x="7605063" y="4837043"/>
            <a:ext cx="4477802" cy="1444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«…Читал я где-то,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Что царь однажды воинам своим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Велел снести земли по горсти в кучу,-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гордый холм возвысился,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царь мог с вышины с весельем озирать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дол, покрытый белыми шатрами,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7625" marR="47625">
              <a:lnSpc>
                <a:spcPts val="147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 море, где бежали корабли…»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75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Картинки по запросу &quot;александрийский столп&quot;">
            <a:extLst>
              <a:ext uri="{FF2B5EF4-FFF2-40B4-BE49-F238E27FC236}">
                <a16:creationId xmlns:a16="http://schemas.microsoft.com/office/drawing/2014/main" id="{9F8C7FB3-9D6A-40C3-A5AA-BBF24B987E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37" b="602"/>
          <a:stretch/>
        </p:blipFill>
        <p:spPr bwMode="auto">
          <a:xfrm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D8D1F-3D42-45CE-B3A0-68519DAEB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284" y="796834"/>
            <a:ext cx="5257483" cy="313125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Этот удивительный Санкт-Петербург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508B68-7456-40DD-8B59-AC1325A49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818" y="4129429"/>
            <a:ext cx="4707720" cy="3726728"/>
          </a:xfrm>
        </p:spPr>
        <p:txBody>
          <a:bodyPr anchor="ctr">
            <a:normAutofit/>
          </a:bodyPr>
          <a:lstStyle/>
          <a:p>
            <a:r>
              <a:rPr lang="ru-RU" sz="3200" b="1" dirty="0"/>
              <a:t>Плотность 2273,4 кг/м</a:t>
            </a:r>
            <a:r>
              <a:rPr lang="ru-RU" sz="3200" b="1" baseline="30000" dirty="0"/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8FF449-0C6E-434A-C36F-4D2C49ADE3F0}"/>
              </a:ext>
            </a:extLst>
          </p:cNvPr>
          <p:cNvSpPr txBox="1"/>
          <p:nvPr/>
        </p:nvSpPr>
        <p:spPr>
          <a:xfrm>
            <a:off x="193283" y="3034747"/>
            <a:ext cx="5611167" cy="1985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7625" marR="47625">
              <a:spcAft>
                <a:spcPts val="90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ЗАДАЧА: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47625" lvl="0" indent="-342900">
              <a:spcAft>
                <a:spcPts val="900"/>
              </a:spcAft>
              <a:buFont typeface="+mj-lt"/>
              <a:buAutoNum type="arabicPeriod"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Вид какого геометрического тела имеет колонна?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47625" lvl="0" indent="-342900">
              <a:spcAft>
                <a:spcPts val="900"/>
              </a:spcAft>
              <a:buFont typeface="+mj-lt"/>
              <a:buAutoNum type="arabicPeriod"/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Высота гранитной колонны составляет 25,6 метров, а диаметр 3,66 метра. Определите плотность розового гранита из которого сделана колона, если масса колонны 612 тонн. (π=3,14)     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18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&quot;каспийское море&quot;">
            <a:extLst>
              <a:ext uri="{FF2B5EF4-FFF2-40B4-BE49-F238E27FC236}">
                <a16:creationId xmlns:a16="http://schemas.microsoft.com/office/drawing/2014/main" id="{BD375504-40C0-4525-B95E-CC3F65F29F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 flipH="1">
            <a:off x="-1" y="10"/>
            <a:ext cx="1219200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1A3F0-C820-4C95-B296-104AC613C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724" y="1084218"/>
            <a:ext cx="5159724" cy="2607876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Проблема Каспийского моря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89F33F-7AB1-4A56-8643-074C32143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7409" y="4598504"/>
            <a:ext cx="4151128" cy="3257652"/>
          </a:xfrm>
        </p:spPr>
        <p:txBody>
          <a:bodyPr anchor="ctr">
            <a:normAutofit/>
          </a:bodyPr>
          <a:lstStyle/>
          <a:p>
            <a:r>
              <a:rPr lang="ru-RU" sz="3200" b="1" dirty="0"/>
              <a:t>Убыло 1050 км</a:t>
            </a:r>
            <a:r>
              <a:rPr lang="ru-RU" sz="3200" b="1" baseline="30000" dirty="0"/>
              <a:t>3</a:t>
            </a:r>
          </a:p>
          <a:p>
            <a:r>
              <a:rPr lang="ru-RU" sz="3200" b="1" dirty="0"/>
              <a:t>Стало 78269 км</a:t>
            </a:r>
            <a:r>
              <a:rPr lang="ru-RU" sz="3200" b="1" baseline="30000" dirty="0"/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EF231C-B69A-D0D7-BCFE-760BE694E261}"/>
              </a:ext>
            </a:extLst>
          </p:cNvPr>
          <p:cNvSpPr txBox="1"/>
          <p:nvPr/>
        </p:nvSpPr>
        <p:spPr>
          <a:xfrm>
            <a:off x="0" y="3091709"/>
            <a:ext cx="6445895" cy="260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ЗАДАЧА: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 последние три десятилетия уровень воды Каспийского моря понизился приблизительно на 2,5 метра. Если принять поверхность этого моря за прямоугольник длиной 1200 км и шириной 350 км, то можно посчитать на какой приблизительно объем уменьшилось Каспийское море. Посчитайте сколько кубических километров воды убыло из этого моря. Определите теперешний объем Каспия, если его объем в 1995 году составлял 79319 км³?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45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9">
            <a:extLst>
              <a:ext uri="{FF2B5EF4-FFF2-40B4-BE49-F238E27FC236}">
                <a16:creationId xmlns:a16="http://schemas.microsoft.com/office/drawing/2014/main" id="{8D3C1482-7123-4378-ADD1-1746805B4B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1889930B-F3A3-46CC-B34C-49439CA3C6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274476"/>
            <a:ext cx="11548872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489BE4-C501-450E-9DFB-A7E459658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480216"/>
            <a:ext cx="10444758" cy="134416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Домашнее задание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695100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4E6F2600-53FC-4526-A6A2-68FE9B818C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9528622"/>
              </p:ext>
            </p:extLst>
          </p:nvPr>
        </p:nvGraphicFramePr>
        <p:xfrm>
          <a:off x="943277" y="2339935"/>
          <a:ext cx="10444758" cy="39889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72647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7CA0DAA6-33B8-4A25-810D-2F4D816FB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97259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5B6DCB-EF49-4922-BFCC-C2401339A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07" y="640081"/>
            <a:ext cx="3946819" cy="3681976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 err="1">
                <a:solidFill>
                  <a:schemeClr val="bg1"/>
                </a:solidFill>
              </a:rPr>
              <a:t>Спасибо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за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внимание</a:t>
            </a:r>
            <a:endParaRPr lang="en-US" sz="5400" b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Картинки по запросу &quot;объемные фигуры&quot;">
            <a:extLst>
              <a:ext uri="{FF2B5EF4-FFF2-40B4-BE49-F238E27FC236}">
                <a16:creationId xmlns:a16="http://schemas.microsoft.com/office/drawing/2014/main" id="{F58E191F-12A2-49BE-AAE7-2576505AF1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84" b="5037"/>
          <a:stretch/>
        </p:blipFill>
        <p:spPr bwMode="auto">
          <a:xfrm>
            <a:off x="4654297" y="10"/>
            <a:ext cx="753770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52973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651</Words>
  <Application>Microsoft Office PowerPoint</Application>
  <PresentationFormat>Широкоэкранный</PresentationFormat>
  <Paragraphs>75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Размер олимпийского бассейна 50 м в длину, 25 м в ширину, глубина не менее 2 м.  Можно ли в таком бассейне устраивать соревнования, если в нем налито 500 м3  воды?</vt:lpstr>
      <vt:lpstr>Тема урока:  Объемы тел</vt:lpstr>
      <vt:lpstr>Ключи к тесту</vt:lpstr>
      <vt:lpstr>Презентация PowerPoint</vt:lpstr>
      <vt:lpstr>Удивительный арбуз              ЗАДАЧА: 1.  Оцените массу такого арбуза, если его сторона равна 15см, а плотность арбуза близка к плот­ности воды.  2. Во сколько раз увеличится масса арбуза, если он подрастет еще на 5см?  </vt:lpstr>
      <vt:lpstr>Одно из семи чудес света</vt:lpstr>
      <vt:lpstr>Уникальный орех</vt:lpstr>
      <vt:lpstr>Легенда восточных народов Перед нами встала проблема: «Прав ли был А.С. Пушкин, назвав получившийся холм «гордым»?» - Переведём задачу на язык геометрии. - Холм – это         . Но какого объёма? - Достаточно ли данных в задаче? - Что нужно знать, чтобы найти высоту?   У Аттилы было самое многочисленное войско, которое только знал древний мир. Историки оценивают его в 700 000 воинов. 1 горсть земли =0,2дм³ Чтобы земля не осыпалась взят средний угол откоса α=45° (Взяв больший угол наклона, земля начнет осыпаться). Сделайте рисунок к задаче.  </vt:lpstr>
      <vt:lpstr>Этот удивительный Санкт-Петербург</vt:lpstr>
      <vt:lpstr>Проблема Каспийского моря</vt:lpstr>
      <vt:lpstr>Домашнее задание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Anna Sara</dc:creator>
  <cp:lastModifiedBy>igor7676761@mail.ru</cp:lastModifiedBy>
  <cp:revision>6</cp:revision>
  <dcterms:created xsi:type="dcterms:W3CDTF">2020-03-01T17:38:41Z</dcterms:created>
  <dcterms:modified xsi:type="dcterms:W3CDTF">2022-05-22T09:45:41Z</dcterms:modified>
</cp:coreProperties>
</file>