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  <p:sldMasterId id="2147483698" r:id="rId3"/>
    <p:sldMasterId id="2147483712" r:id="rId4"/>
    <p:sldMasterId id="2147483724" r:id="rId5"/>
  </p:sldMasterIdLst>
  <p:sldIdLst>
    <p:sldId id="257" r:id="rId6"/>
    <p:sldId id="263" r:id="rId7"/>
    <p:sldId id="262" r:id="rId8"/>
    <p:sldId id="271" r:id="rId9"/>
    <p:sldId id="274" r:id="rId10"/>
    <p:sldId id="273" r:id="rId11"/>
    <p:sldId id="270" r:id="rId12"/>
    <p:sldId id="267" r:id="rId13"/>
    <p:sldId id="264" r:id="rId14"/>
    <p:sldId id="265" r:id="rId15"/>
    <p:sldId id="266" r:id="rId16"/>
    <p:sldId id="269" r:id="rId17"/>
    <p:sldId id="275" r:id="rId18"/>
    <p:sldId id="26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2CD6-BE0F-4821-AA03-6FD488A5DEF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46202-694B-4A70-8BA5-0E94381D7BE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006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2CD6-BE0F-4821-AA03-6FD488A5DEF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46202-694B-4A70-8BA5-0E94381D7BE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543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2CD6-BE0F-4821-AA03-6FD488A5DEF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46202-694B-4A70-8BA5-0E94381D7BE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871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2CD6-BE0F-4821-AA03-6FD488A5DEF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46202-694B-4A70-8BA5-0E94381D7BE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110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2CD6-BE0F-4821-AA03-6FD488A5DEF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46202-694B-4A70-8BA5-0E94381D7BE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59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2CD6-BE0F-4821-AA03-6FD488A5DEF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46202-694B-4A70-8BA5-0E94381D7BE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06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2CD6-BE0F-4821-AA03-6FD488A5DEF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46202-694B-4A70-8BA5-0E94381D7BE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618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2CD6-BE0F-4821-AA03-6FD488A5DEF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46202-694B-4A70-8BA5-0E94381D7BE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626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2CD6-BE0F-4821-AA03-6FD488A5DEF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46202-694B-4A70-8BA5-0E94381D7BE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141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2CD6-BE0F-4821-AA03-6FD488A5DEF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46202-694B-4A70-8BA5-0E94381D7BE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7964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2CD6-BE0F-4821-AA03-6FD488A5DEF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46202-694B-4A70-8BA5-0E94381D7BE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0388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966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3380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9343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1755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8431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4535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87935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3255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6212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9675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140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7488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7000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92433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5333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36776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87268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31499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55086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4179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08385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71709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2218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58306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86734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16256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4E1A9C-9AEC-49F8-BB49-8B10AD651D92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46548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E4498F-2B09-411F-8F9B-FD8246F966C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80520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771F5F-0C52-42C2-864D-6C887038973E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119188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FAC410-2764-4EDE-B030-BAA707FD61B0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9636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D67EA2-11EB-401D-8E97-E2B6050B204E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3128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17BB8-8BF1-4DF4-A95E-34FC92A19C1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88265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7D6658-740C-42F0-84A5-39FFED752FDE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1467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09EF83-1180-4710-BCB1-1A635317D1D7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7612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AE45E0-BB64-48CB-94B5-EAE0ECE682F7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19252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03EDC8-09D6-4A85-AB18-E45074EDA5FD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66410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9278BF-DB26-4A48-ABC9-51A468DD769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82593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4E1A9C-9AEC-49F8-BB49-8B10AD651D92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46304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E4498F-2B09-411F-8F9B-FD8246F966C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8066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771F5F-0C52-42C2-864D-6C887038973E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63978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FAC410-2764-4EDE-B030-BAA707FD61B0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80578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D67EA2-11EB-401D-8E97-E2B6050B204E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97908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17BB8-8BF1-4DF4-A95E-34FC92A19C1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3038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7D6658-740C-42F0-84A5-39FFED752FDE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16356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09EF83-1180-4710-BCB1-1A635317D1D7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07423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AE45E0-BB64-48CB-94B5-EAE0ECE682F7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22380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03EDC8-09D6-4A85-AB18-E45074EDA5FD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17176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9278BF-DB26-4A48-ABC9-51A468DD769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392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22CD6-BE0F-4821-AA03-6FD488A5DEF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846202-694B-4A70-8BA5-0E94381D7BE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378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170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8848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folHlink"/>
            </a:gs>
            <a:gs pos="50000">
              <a:schemeClr val="bg1"/>
            </a:gs>
            <a:gs pos="100000">
              <a:schemeClr val="folHlink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52F6B98-9D26-43EA-BE3E-AD96EEDDE6E7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965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folHlink"/>
            </a:gs>
            <a:gs pos="50000">
              <a:schemeClr val="bg1"/>
            </a:gs>
            <a:gs pos="100000">
              <a:schemeClr val="folHlink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52F6B98-9D26-43EA-BE3E-AD96EEDDE6E7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78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slideLayout" Target="../slideLayouts/slideLayout20.xml"/><Relationship Id="rId7" Type="http://schemas.openxmlformats.org/officeDocument/2006/relationships/image" Target="../media/image26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3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13" Type="http://schemas.openxmlformats.org/officeDocument/2006/relationships/image" Target="../media/image35.jpeg"/><Relationship Id="rId18" Type="http://schemas.openxmlformats.org/officeDocument/2006/relationships/image" Target="../media/image40.png"/><Relationship Id="rId3" Type="http://schemas.microsoft.com/office/2007/relationships/media" Target="../media/media4.mp3"/><Relationship Id="rId21" Type="http://schemas.openxmlformats.org/officeDocument/2006/relationships/image" Target="../media/image43.png"/><Relationship Id="rId7" Type="http://schemas.openxmlformats.org/officeDocument/2006/relationships/slideLayout" Target="../slideLayouts/slideLayout33.xml"/><Relationship Id="rId12" Type="http://schemas.openxmlformats.org/officeDocument/2006/relationships/image" Target="../media/image34.jpeg"/><Relationship Id="rId17" Type="http://schemas.openxmlformats.org/officeDocument/2006/relationships/image" Target="../media/image39.png"/><Relationship Id="rId2" Type="http://schemas.openxmlformats.org/officeDocument/2006/relationships/audio" Target="../media/media3.mp3"/><Relationship Id="rId16" Type="http://schemas.openxmlformats.org/officeDocument/2006/relationships/image" Target="../media/image38.png"/><Relationship Id="rId20" Type="http://schemas.openxmlformats.org/officeDocument/2006/relationships/image" Target="../media/image42.png"/><Relationship Id="rId1" Type="http://schemas.microsoft.com/office/2007/relationships/media" Target="../media/media3.mp3"/><Relationship Id="rId6" Type="http://schemas.openxmlformats.org/officeDocument/2006/relationships/audio" Target="../media/media5.mp3"/><Relationship Id="rId11" Type="http://schemas.openxmlformats.org/officeDocument/2006/relationships/image" Target="../media/image33.jpeg"/><Relationship Id="rId5" Type="http://schemas.microsoft.com/office/2007/relationships/media" Target="../media/media5.mp3"/><Relationship Id="rId15" Type="http://schemas.openxmlformats.org/officeDocument/2006/relationships/image" Target="../media/image37.png"/><Relationship Id="rId10" Type="http://schemas.openxmlformats.org/officeDocument/2006/relationships/image" Target="../media/image32.jpeg"/><Relationship Id="rId19" Type="http://schemas.openxmlformats.org/officeDocument/2006/relationships/image" Target="../media/image41.png"/><Relationship Id="rId4" Type="http://schemas.openxmlformats.org/officeDocument/2006/relationships/audio" Target="../media/media4.mp3"/><Relationship Id="rId9" Type="http://schemas.openxmlformats.org/officeDocument/2006/relationships/image" Target="../media/image31.jpeg"/><Relationship Id="rId1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mp3"/><Relationship Id="rId13" Type="http://schemas.openxmlformats.org/officeDocument/2006/relationships/image" Target="../media/image44.jpeg"/><Relationship Id="rId18" Type="http://schemas.openxmlformats.org/officeDocument/2006/relationships/image" Target="../media/image35.jpeg"/><Relationship Id="rId3" Type="http://schemas.microsoft.com/office/2007/relationships/media" Target="../media/media3.mp3"/><Relationship Id="rId21" Type="http://schemas.openxmlformats.org/officeDocument/2006/relationships/image" Target="../media/image38.png"/><Relationship Id="rId7" Type="http://schemas.microsoft.com/office/2007/relationships/media" Target="../media/media5.mp3"/><Relationship Id="rId12" Type="http://schemas.openxmlformats.org/officeDocument/2006/relationships/image" Target="../media/image29.jpg"/><Relationship Id="rId17" Type="http://schemas.openxmlformats.org/officeDocument/2006/relationships/image" Target="../media/image34.jpeg"/><Relationship Id="rId2" Type="http://schemas.openxmlformats.org/officeDocument/2006/relationships/audio" Target="../media/media2.mp3"/><Relationship Id="rId16" Type="http://schemas.openxmlformats.org/officeDocument/2006/relationships/image" Target="../media/image47.jpeg"/><Relationship Id="rId20" Type="http://schemas.openxmlformats.org/officeDocument/2006/relationships/image" Target="../media/image49.png"/><Relationship Id="rId1" Type="http://schemas.microsoft.com/office/2007/relationships/media" Target="../media/media2.mp3"/><Relationship Id="rId6" Type="http://schemas.openxmlformats.org/officeDocument/2006/relationships/audio" Target="../media/media6.mp3"/><Relationship Id="rId11" Type="http://schemas.openxmlformats.org/officeDocument/2006/relationships/slideLayout" Target="../slideLayouts/slideLayout33.xml"/><Relationship Id="rId5" Type="http://schemas.microsoft.com/office/2007/relationships/media" Target="../media/media6.mp3"/><Relationship Id="rId15" Type="http://schemas.openxmlformats.org/officeDocument/2006/relationships/image" Target="../media/image46.jpeg"/><Relationship Id="rId23" Type="http://schemas.openxmlformats.org/officeDocument/2006/relationships/image" Target="../media/image51.png"/><Relationship Id="rId10" Type="http://schemas.openxmlformats.org/officeDocument/2006/relationships/audio" Target="../media/media4.mp3"/><Relationship Id="rId19" Type="http://schemas.openxmlformats.org/officeDocument/2006/relationships/image" Target="../media/image48.png"/><Relationship Id="rId4" Type="http://schemas.openxmlformats.org/officeDocument/2006/relationships/audio" Target="../media/media3.mp3"/><Relationship Id="rId9" Type="http://schemas.microsoft.com/office/2007/relationships/media" Target="../media/media4.mp3"/><Relationship Id="rId14" Type="http://schemas.openxmlformats.org/officeDocument/2006/relationships/image" Target="../media/image45.jpeg"/><Relationship Id="rId22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7.jpeg"/><Relationship Id="rId3" Type="http://schemas.microsoft.com/office/2007/relationships/media" Target="../media/media6.mp3"/><Relationship Id="rId7" Type="http://schemas.openxmlformats.org/officeDocument/2006/relationships/slideLayout" Target="../slideLayouts/slideLayout33.xml"/><Relationship Id="rId12" Type="http://schemas.openxmlformats.org/officeDocument/2006/relationships/image" Target="../media/image56.jpe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audio" Target="../media/media5.mp3"/><Relationship Id="rId11" Type="http://schemas.openxmlformats.org/officeDocument/2006/relationships/image" Target="../media/image55.jpeg"/><Relationship Id="rId5" Type="http://schemas.microsoft.com/office/2007/relationships/media" Target="../media/media5.mp3"/><Relationship Id="rId15" Type="http://schemas.openxmlformats.org/officeDocument/2006/relationships/image" Target="../media/image38.png"/><Relationship Id="rId10" Type="http://schemas.openxmlformats.org/officeDocument/2006/relationships/image" Target="../media/image54.png"/><Relationship Id="rId4" Type="http://schemas.openxmlformats.org/officeDocument/2006/relationships/audio" Target="../media/media6.mp3"/><Relationship Id="rId9" Type="http://schemas.openxmlformats.org/officeDocument/2006/relationships/image" Target="../media/image53.png"/><Relationship Id="rId14" Type="http://schemas.openxmlformats.org/officeDocument/2006/relationships/image" Target="../media/image5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6.png"/><Relationship Id="rId3" Type="http://schemas.microsoft.com/office/2007/relationships/media" Target="../media/media6.mp3"/><Relationship Id="rId7" Type="http://schemas.openxmlformats.org/officeDocument/2006/relationships/image" Target="../media/image60.png"/><Relationship Id="rId12" Type="http://schemas.openxmlformats.org/officeDocument/2006/relationships/image" Target="../media/image65.jpe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59.png"/><Relationship Id="rId11" Type="http://schemas.openxmlformats.org/officeDocument/2006/relationships/image" Target="../media/image64.jpeg"/><Relationship Id="rId5" Type="http://schemas.openxmlformats.org/officeDocument/2006/relationships/slideLayout" Target="../slideLayouts/slideLayout33.xml"/><Relationship Id="rId15" Type="http://schemas.openxmlformats.org/officeDocument/2006/relationships/image" Target="../media/image38.png"/><Relationship Id="rId10" Type="http://schemas.openxmlformats.org/officeDocument/2006/relationships/image" Target="../media/image63.png"/><Relationship Id="rId4" Type="http://schemas.openxmlformats.org/officeDocument/2006/relationships/audio" Target="../media/media6.mp3"/><Relationship Id="rId9" Type="http://schemas.openxmlformats.org/officeDocument/2006/relationships/image" Target="../media/image62.jpeg"/><Relationship Id="rId14" Type="http://schemas.openxmlformats.org/officeDocument/2006/relationships/image" Target="../media/image5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3.xml"/><Relationship Id="rId7" Type="http://schemas.openxmlformats.org/officeDocument/2006/relationships/image" Target="../media/image70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69.gif"/><Relationship Id="rId5" Type="http://schemas.openxmlformats.org/officeDocument/2006/relationships/image" Target="../media/image68.gif"/><Relationship Id="rId4" Type="http://schemas.openxmlformats.org/officeDocument/2006/relationships/image" Target="../media/image6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4797152"/>
            <a:ext cx="5504656" cy="1507227"/>
          </a:xfrm>
        </p:spPr>
        <p:txBody>
          <a:bodyPr>
            <a:normAutofit/>
          </a:bodyPr>
          <a:lstStyle/>
          <a:p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75656" y="826282"/>
            <a:ext cx="629063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dventure" pitchFamily="2" charset="0"/>
              </a:rPr>
              <a:t>Дикие животные</a:t>
            </a: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dventure" pitchFamily="2" charset="0"/>
              </a:rPr>
              <a:t>Хабаровского края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17131" y="5155451"/>
            <a:ext cx="440319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Подготовила Отрощенко Е.Е.</a:t>
            </a:r>
          </a:p>
          <a:p>
            <a:pPr algn="ctr"/>
            <a:r>
              <a:rPr lang="ru-RU" b="1" dirty="0" smtClean="0"/>
              <a:t>Воспитатель подготовительной группы</a:t>
            </a:r>
          </a:p>
          <a:p>
            <a:pPr algn="ctr"/>
            <a:r>
              <a:rPr lang="ru-RU" b="1" dirty="0" smtClean="0"/>
              <a:t>МАДОУ «Детский сад №23» г. Хабаровска</a:t>
            </a: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176961" y="2967335"/>
            <a:ext cx="479009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cap="all" spc="0" dirty="0" smtClean="0">
                <a:ln w="0">
                  <a:solidFill>
                    <a:schemeClr val="tx1"/>
                  </a:solidFill>
                </a:ln>
                <a:solidFill>
                  <a:srgbClr val="000099"/>
                </a:solidFill>
                <a:effectLst>
                  <a:reflection blurRad="12700" stA="50000" endPos="50000" dist="5000" dir="5400000" sy="-100000" rotWithShape="0"/>
                </a:effectLst>
              </a:rPr>
              <a:t>Интерактивные дидактические игры</a:t>
            </a:r>
            <a:endParaRPr lang="ru-RU" sz="2000" b="1" cap="all" spc="0" dirty="0">
              <a:ln w="0">
                <a:solidFill>
                  <a:schemeClr val="tx1"/>
                </a:solidFill>
              </a:ln>
              <a:solidFill>
                <a:srgbClr val="000099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1380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700808"/>
            <a:ext cx="835292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dirty="0">
                <a:solidFill>
                  <a:prstClr val="black"/>
                </a:solidFill>
                <a:latin typeface="Arial" charset="0"/>
              </a:rPr>
              <a:t>Актуальность</a:t>
            </a:r>
            <a:r>
              <a:rPr lang="ru-RU" sz="2000" dirty="0">
                <a:solidFill>
                  <a:prstClr val="black"/>
                </a:solidFill>
                <a:latin typeface="Arial" charset="0"/>
              </a:rPr>
              <a:t>:  Часто у детей недостаточно развиты знания о диких животных родного края. Они зачастую не знают чем они питаются и каков их образ жизни. Поэтому и были созданы эти игры.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dirty="0">
                <a:solidFill>
                  <a:prstClr val="black"/>
                </a:solidFill>
                <a:latin typeface="Arial" charset="0"/>
              </a:rPr>
              <a:t>Цель игр:</a:t>
            </a:r>
            <a:r>
              <a:rPr lang="ru-RU" sz="2000" dirty="0">
                <a:solidFill>
                  <a:prstClr val="black"/>
                </a:solidFill>
                <a:latin typeface="Arial" charset="0"/>
              </a:rPr>
              <a:t> Закрепление знаний детей о внешнем виде, питании,  образе жизни диких животных Хабаровского края.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dirty="0">
                <a:solidFill>
                  <a:prstClr val="black"/>
                </a:solidFill>
                <a:latin typeface="Arial" charset="0"/>
              </a:rPr>
              <a:t>Задачи:</a:t>
            </a:r>
          </a:p>
          <a:p>
            <a:pPr marL="285750" lvl="0" indent="-28575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  <a:defRPr/>
            </a:pPr>
            <a:r>
              <a:rPr lang="ru-RU" sz="2000" dirty="0">
                <a:solidFill>
                  <a:prstClr val="black"/>
                </a:solidFill>
                <a:latin typeface="Arial" charset="0"/>
              </a:rPr>
              <a:t>Развивать умение детей </a:t>
            </a:r>
            <a:r>
              <a:rPr lang="ru-RU" sz="2000" dirty="0" smtClean="0">
                <a:solidFill>
                  <a:prstClr val="black"/>
                </a:solidFill>
                <a:latin typeface="Arial" charset="0"/>
              </a:rPr>
              <a:t>различать диких животных.</a:t>
            </a:r>
            <a:endParaRPr lang="ru-RU" sz="2000" dirty="0">
              <a:solidFill>
                <a:prstClr val="black"/>
              </a:solidFill>
              <a:latin typeface="Arial" charset="0"/>
            </a:endParaRPr>
          </a:p>
          <a:p>
            <a:pPr marL="285750" lvl="0" indent="-28575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  <a:defRPr/>
            </a:pPr>
            <a:r>
              <a:rPr lang="ru-RU" sz="2000" dirty="0">
                <a:solidFill>
                  <a:prstClr val="black"/>
                </a:solidFill>
                <a:latin typeface="Arial" charset="0"/>
              </a:rPr>
              <a:t>Закрепить знание детей о внешнем виде, образе жизни, питании диких животных.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>
                <a:solidFill>
                  <a:prstClr val="black"/>
                </a:solidFill>
                <a:latin typeface="Arial" charset="0"/>
              </a:rPr>
              <a:t>- Активизировать речевую деятельность, развивать познавательные способности, творческое воображение, мышление, внимание.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>
                <a:solidFill>
                  <a:prstClr val="black"/>
                </a:solidFill>
                <a:latin typeface="Arial" charset="0"/>
              </a:rPr>
              <a:t>- Обеспечивать психологическое благополучие и здоровье детей; воспитывать бережное отношение к диким животным родного края.</a:t>
            </a:r>
          </a:p>
        </p:txBody>
      </p:sp>
    </p:spTree>
    <p:extLst>
      <p:ext uri="{BB962C8B-B14F-4D97-AF65-F5344CB8AC3E}">
        <p14:creationId xmlns:p14="http://schemas.microsoft.com/office/powerpoint/2010/main" val="3022738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514" y="2060848"/>
            <a:ext cx="4176464" cy="3875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388544" y="188640"/>
            <a:ext cx="436690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n w="0"/>
                <a:solidFill>
                  <a:srgbClr val="000099"/>
                </a:solidFill>
                <a:effectLst>
                  <a:reflection blurRad="12700" stA="50000" endPos="50000" dist="5000" dir="5400000" sy="-100000" rotWithShape="0"/>
                </a:effectLst>
              </a:rPr>
              <a:t>Дикие животные</a:t>
            </a:r>
            <a:endParaRPr lang="ru-RU" sz="3200" b="1" cap="all" spc="0" dirty="0">
              <a:ln w="0"/>
              <a:solidFill>
                <a:srgbClr val="000099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16016" y="1484784"/>
            <a:ext cx="410445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/>
              <a:t>Большую часть Хабаровского края занимают лесные массивы, в основном, хвойные. Хвойная тайга Хабаровского края населена копытными животными: лосем, оленем, кабаном, косулей сибирской, кабаргой. Из пушных зверей здесь обитают: соболь, лисица, сибирское ласка, белка, ондатра, речная выдра; из хищников – волк, медведь, рысь, амурский тигр. Смешанные леса являются местом обитания изюбра, косули, восточно-азиатского кабана, маньчжурского </a:t>
            </a:r>
            <a:r>
              <a:rPr lang="ru-RU" sz="2000" b="1" dirty="0" err="1"/>
              <a:t>заяца</a:t>
            </a:r>
            <a:r>
              <a:rPr lang="ru-RU" sz="2000" b="1" dirty="0"/>
              <a:t> и др. </a:t>
            </a:r>
          </a:p>
        </p:txBody>
      </p:sp>
      <p:pic>
        <p:nvPicPr>
          <p:cNvPr id="6" name="лес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80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47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0"/>
            <a:ext cx="8280919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cap="none" spc="50" dirty="0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Животные Красной книги </a:t>
            </a:r>
            <a:r>
              <a:rPr lang="ru-RU" sz="2800" b="1" spc="50" dirty="0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Хабаровского края</a:t>
            </a:r>
            <a:endParaRPr lang="ru-RU" sz="2800" b="1" cap="none" spc="50" dirty="0">
              <a:ln w="11430"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50547" y="2865555"/>
            <a:ext cx="18530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Тигр амурский</a:t>
            </a:r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658114" y="6133003"/>
            <a:ext cx="20170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Горал амурский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008111" y="4645804"/>
            <a:ext cx="33438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Дальневосточная черепаха</a:t>
            </a:r>
          </a:p>
          <a:p>
            <a:pPr algn="ctr"/>
            <a:r>
              <a:rPr lang="ru-RU" b="1" dirty="0" smtClean="0"/>
              <a:t>(или </a:t>
            </a:r>
            <a:r>
              <a:rPr lang="ru-RU" b="1" dirty="0" err="1" smtClean="0"/>
              <a:t>трионикс</a:t>
            </a:r>
            <a:r>
              <a:rPr lang="ru-RU" b="1" dirty="0" smtClean="0"/>
              <a:t>)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72294" y="6175707"/>
            <a:ext cx="3609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Дальневосточный лесной кот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658114" y="2868293"/>
            <a:ext cx="1157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Кабарга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63" y="764704"/>
            <a:ext cx="3053083" cy="2034116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261" y="764704"/>
            <a:ext cx="2957200" cy="2062487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89"/>
          <a:stretch/>
        </p:blipFill>
        <p:spPr bwMode="auto">
          <a:xfrm>
            <a:off x="3299846" y="2868293"/>
            <a:ext cx="2760329" cy="1716199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60" t="23206" r="13498"/>
          <a:stretch/>
        </p:blipFill>
        <p:spPr bwMode="auto">
          <a:xfrm>
            <a:off x="226942" y="4137572"/>
            <a:ext cx="2849618" cy="2014388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58" r="11212"/>
          <a:stretch/>
        </p:blipFill>
        <p:spPr bwMode="auto">
          <a:xfrm>
            <a:off x="6304753" y="4118615"/>
            <a:ext cx="2587941" cy="2014388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2789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0"/>
            <a:ext cx="864096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none" spc="50" dirty="0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Животные Красной книги </a:t>
            </a:r>
            <a:r>
              <a:rPr lang="ru-RU" sz="3200" b="1" spc="50" dirty="0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Хабаровского края</a:t>
            </a:r>
            <a:endParaRPr lang="ru-RU" sz="3200" b="1" cap="none" spc="50" dirty="0">
              <a:ln w="11430"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6846" y="6381328"/>
            <a:ext cx="10088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Изюбр </a:t>
            </a:r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7157401" y="6354747"/>
            <a:ext cx="9096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 smtClean="0"/>
              <a:t>Харза</a:t>
            </a:r>
            <a:r>
              <a:rPr lang="ru-RU" b="1" dirty="0" smtClean="0"/>
              <a:t> 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297179" y="3048890"/>
            <a:ext cx="27617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Гималайский медведь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500745" y="4701159"/>
            <a:ext cx="8707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Рысь 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46209" y="2718212"/>
            <a:ext cx="33253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Дальневосточный леопард</a:t>
            </a:r>
            <a:endParaRPr lang="ru-RU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8" t="15095" r="7527"/>
          <a:stretch/>
        </p:blipFill>
        <p:spPr bwMode="auto">
          <a:xfrm>
            <a:off x="263930" y="836712"/>
            <a:ext cx="3196466" cy="1844380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44" t="6377" r="18871"/>
          <a:stretch/>
        </p:blipFill>
        <p:spPr bwMode="auto">
          <a:xfrm>
            <a:off x="6297179" y="633285"/>
            <a:ext cx="2480829" cy="241713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9135" y="2718212"/>
            <a:ext cx="2754093" cy="1982947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75" r="20671"/>
          <a:stretch/>
        </p:blipFill>
        <p:spPr bwMode="auto">
          <a:xfrm>
            <a:off x="323670" y="3587017"/>
            <a:ext cx="2852566" cy="2794311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965" y="3636121"/>
            <a:ext cx="1966225" cy="2745207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957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11150" y="260648"/>
            <a:ext cx="8280400" cy="1110704"/>
          </a:xfrm>
        </p:spPr>
        <p:txBody>
          <a:bodyPr/>
          <a:lstStyle/>
          <a:p>
            <a:r>
              <a:rPr lang="ru-RU" altLang="ru-RU" sz="8000" b="1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  <a:latin typeface="Monotype Corsiva" pitchFamily="66" charset="0"/>
              </a:rPr>
              <a:t>Конкурс</a:t>
            </a:r>
            <a:endParaRPr lang="ru-RU" altLang="ru-RU" sz="8000" b="1" dirty="0">
              <a:ln>
                <a:solidFill>
                  <a:schemeClr val="bg2"/>
                </a:solidFill>
              </a:ln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7544" y="1268760"/>
            <a:ext cx="8208912" cy="103252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altLang="ru-RU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«Знатоки животных»</a:t>
            </a:r>
            <a:endParaRPr lang="ru-RU" altLang="ru-RU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840" y="3717032"/>
            <a:ext cx="2063710" cy="2924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10" y="4058760"/>
            <a:ext cx="3658218" cy="2583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47664" y="2627620"/>
            <a:ext cx="63437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Интеллектуальные дидактические игры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72592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260648"/>
            <a:ext cx="6246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cap="all" dirty="0">
                <a:ln w="0"/>
                <a:solidFill>
                  <a:srgbClr val="000099"/>
                </a:solidFill>
                <a:effectLst>
                  <a:reflection blurRad="12700" stA="50000" endPos="50000" dist="5000" dir="5400000" sy="-100000" rotWithShape="0"/>
                </a:effectLst>
              </a:rPr>
              <a:t>«Отгадай загадку»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48478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Летом сер, зимою бел, </a:t>
            </a:r>
            <a:endParaRPr lang="ru-RU" b="1" dirty="0" smtClean="0"/>
          </a:p>
          <a:p>
            <a:r>
              <a:rPr lang="ru-RU" b="1" dirty="0" smtClean="0"/>
              <a:t>По </a:t>
            </a:r>
            <a:r>
              <a:rPr lang="ru-RU" b="1" dirty="0"/>
              <a:t>характеру несмел. </a:t>
            </a:r>
            <a:endParaRPr lang="ru-RU" b="1" dirty="0" smtClean="0"/>
          </a:p>
          <a:p>
            <a:r>
              <a:rPr lang="ru-RU" b="1" dirty="0" smtClean="0"/>
              <a:t>По </a:t>
            </a:r>
            <a:r>
              <a:rPr lang="ru-RU" b="1" dirty="0"/>
              <a:t>полянкам скачет ловко, </a:t>
            </a:r>
            <a:endParaRPr lang="ru-RU" b="1" dirty="0" smtClean="0"/>
          </a:p>
          <a:p>
            <a:r>
              <a:rPr lang="ru-RU" b="1" dirty="0" smtClean="0"/>
              <a:t>Любит </a:t>
            </a:r>
            <a:r>
              <a:rPr lang="ru-RU" b="1" dirty="0"/>
              <a:t>сочную морковку.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253117" y="2952309"/>
            <a:ext cx="36541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Родственник домашней киске, </a:t>
            </a:r>
            <a:endParaRPr lang="ru-RU" b="1" dirty="0" smtClean="0"/>
          </a:p>
          <a:p>
            <a:r>
              <a:rPr lang="ru-RU" b="1" dirty="0" smtClean="0"/>
              <a:t>Этот </a:t>
            </a:r>
            <a:r>
              <a:rPr lang="ru-RU" b="1" dirty="0"/>
              <a:t>зверь не робкий. </a:t>
            </a:r>
            <a:endParaRPr lang="ru-RU" b="1" dirty="0" smtClean="0"/>
          </a:p>
          <a:p>
            <a:r>
              <a:rPr lang="ru-RU" b="1" dirty="0" smtClean="0"/>
              <a:t>Бродит </a:t>
            </a:r>
            <a:r>
              <a:rPr lang="ru-RU" b="1" dirty="0"/>
              <a:t>хищник уссурийский </a:t>
            </a:r>
            <a:endParaRPr lang="ru-RU" b="1" dirty="0" smtClean="0"/>
          </a:p>
          <a:p>
            <a:r>
              <a:rPr lang="ru-RU" b="1" dirty="0" smtClean="0"/>
              <a:t>По </a:t>
            </a:r>
            <a:r>
              <a:rPr lang="ru-RU" b="1" dirty="0"/>
              <a:t>таежной тропке.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38519" y="501317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Важно я хожу по бору, </a:t>
            </a:r>
            <a:endParaRPr lang="ru-RU" b="1" dirty="0" smtClean="0"/>
          </a:p>
          <a:p>
            <a:r>
              <a:rPr lang="ru-RU" b="1" dirty="0" smtClean="0"/>
              <a:t>Съесть </a:t>
            </a:r>
            <a:r>
              <a:rPr lang="ru-RU" b="1" dirty="0"/>
              <a:t>могу и мухоморы. </a:t>
            </a:r>
            <a:endParaRPr lang="ru-RU" b="1" dirty="0" smtClean="0"/>
          </a:p>
          <a:p>
            <a:r>
              <a:rPr lang="ru-RU" b="1" dirty="0" smtClean="0"/>
              <a:t>Не </a:t>
            </a:r>
            <a:r>
              <a:rPr lang="ru-RU" b="1" dirty="0"/>
              <a:t>боюсь в лесу врага — </a:t>
            </a:r>
            <a:endParaRPr lang="ru-RU" b="1" dirty="0" smtClean="0"/>
          </a:p>
          <a:p>
            <a:r>
              <a:rPr lang="ru-RU" b="1" dirty="0" smtClean="0"/>
              <a:t>Есть </a:t>
            </a:r>
            <a:r>
              <a:rPr lang="ru-RU" b="1" dirty="0"/>
              <a:t>копыта и рога!</a:t>
            </a:r>
          </a:p>
          <a:p>
            <a:endParaRPr lang="ru-RU" b="1" dirty="0"/>
          </a:p>
        </p:txBody>
      </p:sp>
      <p:pic>
        <p:nvPicPr>
          <p:cNvPr id="2050" name="Picture 2" descr="C:\Users\Елена\Desktop\дикие животные\тиг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501" y="2855576"/>
            <a:ext cx="3526475" cy="1981431"/>
          </a:xfrm>
          <a:prstGeom prst="round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Елена\Desktop\дикие животные\depositphotos_45994793-stock-photo-gray-bunny-sitting-isolated-on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3"/>
          <a:stretch/>
        </p:blipFill>
        <p:spPr bwMode="auto">
          <a:xfrm>
            <a:off x="5253117" y="1401288"/>
            <a:ext cx="2396682" cy="1556352"/>
          </a:xfrm>
          <a:prstGeom prst="round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308" y="4221088"/>
            <a:ext cx="3631065" cy="2269416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388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11560" y="260648"/>
            <a:ext cx="512089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cap="all" spc="0" dirty="0" smtClean="0">
                <a:ln w="0"/>
                <a:solidFill>
                  <a:srgbClr val="000099"/>
                </a:solidFill>
                <a:effectLst>
                  <a:reflection blurRad="12700" stA="50000" endPos="50000" dist="5000" dir="5400000" sy="-100000" rotWithShape="0"/>
                </a:effectLst>
              </a:rPr>
              <a:t>«Отгадай загадку»</a:t>
            </a:r>
            <a:endParaRPr lang="ru-RU" sz="3600" b="1" cap="all" spc="0" dirty="0">
              <a:ln w="0"/>
              <a:solidFill>
                <a:srgbClr val="000099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412776"/>
            <a:ext cx="4572000" cy="7848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dirty="0"/>
              <a:t>Кто колючий, словно елка</a:t>
            </a:r>
            <a:r>
              <a:rPr lang="ru-RU" b="1" dirty="0" smtClean="0"/>
              <a:t>,</a:t>
            </a:r>
            <a:endParaRPr lang="ru-RU" b="1" dirty="0"/>
          </a:p>
          <a:p>
            <a:r>
              <a:rPr lang="ru-RU" b="1" dirty="0"/>
              <a:t>Носит на спине иголки?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796136" y="3501008"/>
            <a:ext cx="30060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Кто пчелиный любит мед</a:t>
            </a:r>
            <a:r>
              <a:rPr lang="ru-RU" b="1" dirty="0" smtClean="0"/>
              <a:t>,</a:t>
            </a:r>
            <a:endParaRPr lang="ru-RU" b="1" dirty="0"/>
          </a:p>
          <a:p>
            <a:r>
              <a:rPr lang="ru-RU" b="1" dirty="0"/>
              <a:t>Лапу кто зимой сосет?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61714" y="573325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Всех зверей она хитрей</a:t>
            </a:r>
            <a:r>
              <a:rPr lang="ru-RU" b="1" dirty="0" smtClean="0"/>
              <a:t>,</a:t>
            </a:r>
            <a:endParaRPr lang="ru-RU" b="1" dirty="0"/>
          </a:p>
          <a:p>
            <a:r>
              <a:rPr lang="ru-RU" b="1" dirty="0"/>
              <a:t>Шубка рыжая на ней. 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808" y="1428211"/>
            <a:ext cx="2538655" cy="1867099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20017"/>
            <a:ext cx="2808312" cy="2808312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73"/>
          <a:stretch/>
        </p:blipFill>
        <p:spPr bwMode="auto">
          <a:xfrm>
            <a:off x="4932040" y="4293096"/>
            <a:ext cx="2591599" cy="2283896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ура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7" name="ура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8" name="ура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39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39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339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12775"/>
            <a:ext cx="6840760" cy="483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615355" y="188640"/>
            <a:ext cx="591328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>
                  <a:solidFill>
                    <a:schemeClr val="tx1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«Расскажи о животном»</a:t>
            </a:r>
            <a:endParaRPr lang="ru-RU" sz="4000" b="1" cap="none" spc="50" dirty="0">
              <a:ln w="11430">
                <a:solidFill>
                  <a:schemeClr val="tx1"/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098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5805" y="116632"/>
            <a:ext cx="619682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>
                  <a:solidFill>
                    <a:schemeClr val="tx1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«Кто лишний и почему?»</a:t>
            </a:r>
            <a:endParaRPr lang="ru-RU" sz="4000" b="1" cap="none" spc="50" dirty="0">
              <a:ln w="11430">
                <a:solidFill>
                  <a:schemeClr val="tx1"/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 descr="C:\Users\Елена\Desktop\дикие животные\волк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25137"/>
            <a:ext cx="2165342" cy="1790016"/>
          </a:xfrm>
          <a:prstGeom prst="round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Елена\Desktop\дикие животные\ёж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0012" y="1484784"/>
            <a:ext cx="2233613" cy="2305051"/>
          </a:xfrm>
          <a:prstGeom prst="round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Елена\Desktop\дикие животные\Лис-и-лиса-картинки-для-детей-очень-красивые-и-интересные-1.jp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30" t="3368" r="13626" b="-1"/>
          <a:stretch/>
        </p:blipFill>
        <p:spPr bwMode="auto">
          <a:xfrm>
            <a:off x="6444208" y="1489714"/>
            <a:ext cx="1752478" cy="2241687"/>
          </a:xfrm>
          <a:prstGeom prst="round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Елена\Desktop\дикие животные\медведь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741" y="4011036"/>
            <a:ext cx="2266950" cy="2019300"/>
          </a:xfrm>
          <a:prstGeom prst="round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Елена\Desktop\дикие животные\тигр 2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688" y="3429000"/>
            <a:ext cx="1847850" cy="2466975"/>
          </a:xfrm>
          <a:prstGeom prst="round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773" y="3834240"/>
            <a:ext cx="1963347" cy="2354635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" name="НЕТ 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4" name="НЕТ 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5" name="нет1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6" name="нет1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7" name="НЕТ 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8" name="апплодисм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9" name="нет1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0" name="НЕТ 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30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06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06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96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396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065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103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1220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188640"/>
            <a:ext cx="62101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>
                  <a:solidFill>
                    <a:schemeClr val="tx1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«Кто спит зимой?»</a:t>
            </a:r>
            <a:endParaRPr lang="ru-RU" sz="5400" b="1" cap="none" spc="50" dirty="0">
              <a:ln w="11430">
                <a:solidFill>
                  <a:schemeClr val="tx1"/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074" name="Picture 2" descr="C:\Users\Елена\Desktop\дикие животные\kumimage-cyk-799x915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08" y="1484784"/>
            <a:ext cx="2703924" cy="2118382"/>
          </a:xfrm>
          <a:prstGeom prst="round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Елена\Desktop\дикие животные\pic24.jpg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04" t="14601" r="3930" b="1380"/>
          <a:stretch/>
        </p:blipFill>
        <p:spPr bwMode="auto">
          <a:xfrm>
            <a:off x="3428609" y="1502613"/>
            <a:ext cx="2592288" cy="2100553"/>
          </a:xfrm>
          <a:prstGeom prst="round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Елена\Desktop\дикие животные\Красивые-картинки-бурундук-для-детей-021.jpg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" t="2059" r="5794"/>
          <a:stretch/>
        </p:blipFill>
        <p:spPr bwMode="auto">
          <a:xfrm>
            <a:off x="6300192" y="1514211"/>
            <a:ext cx="2422567" cy="2088955"/>
          </a:xfrm>
          <a:prstGeom prst="round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Елена\Desktop\дикие животные\6ccb6a40010c1ac018e8480679313a29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668" y="3789040"/>
            <a:ext cx="2374404" cy="2374404"/>
          </a:xfrm>
          <a:prstGeom prst="round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Елена\Desktop\дикие животные\медведь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430" y="3836466"/>
            <a:ext cx="2514646" cy="2239937"/>
          </a:xfrm>
          <a:prstGeom prst="round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Елена\Desktop\дикие животные\тигр 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836466"/>
            <a:ext cx="2023702" cy="2284923"/>
          </a:xfrm>
          <a:prstGeom prst="round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ура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4" name="НЕТ 2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5" name="ура5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6" name="НЕТ 2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7" name="апплодисм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9" name="нет1.mp3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91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39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06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467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1065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1220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0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1396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9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2627313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5810" y="1508125"/>
            <a:ext cx="1785937" cy="227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508125"/>
            <a:ext cx="2298700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 descr="C:\Users\Елена\Desktop\дикие животные\60e12f54bb3f.jp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50" t="26994" r="32868" b="30894"/>
          <a:stretch/>
        </p:blipFill>
        <p:spPr bwMode="auto">
          <a:xfrm>
            <a:off x="395536" y="4339966"/>
            <a:ext cx="2808312" cy="2054030"/>
          </a:xfrm>
          <a:prstGeom prst="round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Елена\Desktop\дикие животные\image003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371180"/>
            <a:ext cx="2697088" cy="2022816"/>
          </a:xfrm>
          <a:prstGeom prst="round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Елена\Desktop\дикие животные\NLru8UAbZO0.jpg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3873535" y="4094460"/>
            <a:ext cx="1823421" cy="2299536"/>
          </a:xfrm>
          <a:prstGeom prst="round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ура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3" name="ура5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4" name="апплодисм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17061" y="188640"/>
            <a:ext cx="5732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>
                  <a:solidFill>
                    <a:schemeClr val="tx1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«Кто где живёт?»</a:t>
            </a:r>
            <a:endParaRPr lang="ru-RU" sz="5400" b="1" cap="none" spc="50" dirty="0">
              <a:ln w="11430">
                <a:solidFill>
                  <a:schemeClr val="tx1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2755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339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12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67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517 0.06175 L -0.53975 0.280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29" y="10916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22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116632"/>
            <a:ext cx="46703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>
                  <a:solidFill>
                    <a:schemeClr val="tx1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«Чьи следы?»</a:t>
            </a:r>
            <a:endParaRPr lang="ru-RU" sz="5400" b="1" cap="none" spc="50" dirty="0">
              <a:ln w="11430">
                <a:solidFill>
                  <a:schemeClr val="tx1"/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50000" r="45079"/>
          <a:stretch/>
        </p:blipFill>
        <p:spPr bwMode="auto">
          <a:xfrm>
            <a:off x="502506" y="4725144"/>
            <a:ext cx="1944216" cy="132752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0" name="Picture 6" descr="ÐÐ°ÑÑÐ¸Ð½ÐºÐ¸ Ð¿Ð¾ Ð·Ð°Ð¿ÑÐ¾ÑÑ ÐºÐ°ÑÑÐ¸Ð½ÐºÐ° ÑÐ»ÐµÐ´Ñ Ð¼ÐµÐ´Ð²ÐµÐ´Ñ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625" y="4725144"/>
            <a:ext cx="1528734" cy="133094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534" y="4758278"/>
            <a:ext cx="1368152" cy="143471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4" name="Picture 10" descr="ÐÐ°ÑÑÐ¸Ð½ÐºÐ¸ Ð¿Ð¾ Ð·Ð°Ð¿ÑÐ¾ÑÑ ÐºÐ°ÑÑÐ¸Ð½ÐºÐ° ÑÐ»ÐµÐ´Ñ ÑÐ¸Ð³ÑÐ°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288" y="4662841"/>
            <a:ext cx="1452127" cy="145212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520" y="1323871"/>
            <a:ext cx="1874180" cy="2428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957" y="1484507"/>
            <a:ext cx="1997398" cy="1997399"/>
          </a:xfrm>
          <a:prstGeom prst="round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ÐÐ°ÑÑÐ¸Ð½ÐºÐ¸ Ð¿Ð¾ Ð·Ð°Ð¿ÑÐ¾ÑÑ ÐºÐ°ÑÑÐ¸Ð½ÐºÐ° Ð¼ÐµÐ´Ð²ÐµÐ¶Ð¾Ð½ÐºÐ° Ð´Ð»Ñ Ð´ÐµÑÐµÐ¹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413" y="1504492"/>
            <a:ext cx="1853878" cy="2067652"/>
          </a:xfrm>
          <a:prstGeom prst="round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888" y="1338181"/>
            <a:ext cx="1886023" cy="2558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ура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4" name="ура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5" name="ура5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6" name="ура5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4294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3691E-6 L 0.42535 -0.3064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67" y="-1533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39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63645E-6 L 0.42379 -0.32747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81" y="-16374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39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3876E-7 L -0.18906 -0.3258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62" y="-16304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467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3691E-6 L -0.69236 -0.36933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18" y="-18478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3" dur="467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audio>
              <p:cMediaNode vol="80000" showWhenStopped="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14532" y="1484784"/>
            <a:ext cx="631493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000" b="1" i="1" spc="50" dirty="0" smtClean="0">
                <a:ln w="11430">
                  <a:solidFill>
                    <a:schemeClr val="tx1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МОЛОДЦЫ!</a:t>
            </a:r>
            <a:endParaRPr lang="ru-RU" sz="8000" b="1" i="1" cap="none" spc="50" dirty="0">
              <a:ln w="11430">
                <a:solidFill>
                  <a:schemeClr val="tx1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501008"/>
            <a:ext cx="3998912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 descr="C:\Users\Елена\Desktop\ОФОРМЛЕНИЕ\анимация\1136900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079641"/>
            <a:ext cx="3168352" cy="3335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Елена\Desktop\ОФОРМЛЕНИЕ\анимация\127231407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36" y="3471707"/>
            <a:ext cx="1744588" cy="2878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апплодисм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19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220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Тема Office">
  <a:themeElements>
    <a:clrScheme name="Другая 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A50021"/>
      </a:hlink>
      <a:folHlink>
        <a:srgbClr val="FBD5B5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Тема Office">
  <a:themeElements>
    <a:clrScheme name="Другая 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A50021"/>
      </a:hlink>
      <a:folHlink>
        <a:srgbClr val="FBD5B5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378</Words>
  <Application>Microsoft Office PowerPoint</Application>
  <PresentationFormat>Экран (4:3)</PresentationFormat>
  <Paragraphs>57</Paragraphs>
  <Slides>14</Slides>
  <Notes>0</Notes>
  <HiddenSlides>0</HiddenSlides>
  <MMClips>26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1_Тема Office</vt:lpstr>
      <vt:lpstr>2_Тема Office</vt:lpstr>
      <vt:lpstr>3_Тема Office</vt:lpstr>
      <vt:lpstr>Оформление по умолчанию</vt:lpstr>
      <vt:lpstr>1_Оформление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Конкурс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</dc:creator>
  <cp:lastModifiedBy>Елена</cp:lastModifiedBy>
  <cp:revision>28</cp:revision>
  <dcterms:created xsi:type="dcterms:W3CDTF">2019-07-13T07:43:53Z</dcterms:created>
  <dcterms:modified xsi:type="dcterms:W3CDTF">2019-07-14T05:38:12Z</dcterms:modified>
</cp:coreProperties>
</file>