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ru-R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showMasterSp="0" type="blank">
  <p:cSld name="BLANK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7" name="Google Shape;27;p2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8" name="Google Shape;28;p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9" name="Google Shape;29;p2"/>
          <p:cNvSpPr/>
          <p:nvPr/>
        </p:nvSpPr>
        <p:spPr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0" name="Google Shape;30;p2"/>
          <p:cNvSpPr/>
          <p:nvPr/>
        </p:nvSpPr>
        <p:spPr>
          <a:xfrm>
            <a:off x="152400" y="158496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1" name="Google Shape;31;p2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"/>
          <p:cNvSpPr txBox="1"/>
          <p:nvPr>
            <p:ph idx="12" type="sldNum"/>
          </p:nvPr>
        </p:nvSpPr>
        <p:spPr>
          <a:xfrm>
            <a:off x="4267200" y="6324600"/>
            <a:ext cx="609600" cy="4413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algn="ctr">
              <a:spcBef>
                <a:spcPts val="0"/>
              </a:spcBef>
              <a:buNone/>
              <a:defRPr sz="16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bg>
      <p:bgPr>
        <a:solidFill>
          <a:schemeClr val="lt2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1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1"/>
          <p:cNvSpPr txBox="1"/>
          <p:nvPr>
            <p:ph idx="1" type="body"/>
          </p:nvPr>
        </p:nvSpPr>
        <p:spPr>
          <a:xfrm rot="5400000">
            <a:off x="2269236" y="-443484"/>
            <a:ext cx="4599432" cy="85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144" name="Google Shape;144;p11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11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11"/>
          <p:cNvSpPr txBox="1"/>
          <p:nvPr>
            <p:ph idx="12" type="sldNum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showMasterSp="0" type="vertTitleAndTx">
  <p:cSld name="VERTICAL_TITLE_AND_VERTICAL_TEXT">
    <p:bg>
      <p:bgPr>
        <a:solidFill>
          <a:schemeClr val="lt2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2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9" name="Google Shape;149;p12"/>
          <p:cNvSpPr/>
          <p:nvPr/>
        </p:nvSpPr>
        <p:spPr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0" name="Google Shape;150;p12"/>
          <p:cNvSpPr/>
          <p:nvPr/>
        </p:nvSpPr>
        <p:spPr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1" name="Google Shape;151;p12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2" name="Google Shape;152;p12"/>
          <p:cNvSpPr/>
          <p:nvPr/>
        </p:nvSpPr>
        <p:spPr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3" name="Google Shape;153;p12"/>
          <p:cNvSpPr/>
          <p:nvPr/>
        </p:nvSpPr>
        <p:spPr>
          <a:xfrm>
            <a:off x="152400" y="155448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54" name="Google Shape;154;p12"/>
          <p:cNvCxnSpPr/>
          <p:nvPr/>
        </p:nvCxnSpPr>
        <p:spPr>
          <a:xfrm rot="5400000">
            <a:off x="4021836" y="3278124"/>
            <a:ext cx="6245352" cy="0"/>
          </a:xfrm>
          <a:prstGeom prst="straightConnector1">
            <a:avLst/>
          </a:prstGeom>
          <a:noFill/>
          <a:ln cap="flat" cmpd="sng" w="95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55" name="Google Shape;155;p12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6" name="Google Shape;156;p12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7" name="Google Shape;157;p12"/>
          <p:cNvSpPr txBox="1"/>
          <p:nvPr>
            <p:ph idx="12" type="sldNum"/>
          </p:nvPr>
        </p:nvSpPr>
        <p:spPr>
          <a:xfrm>
            <a:off x="6915912" y="3009901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58" name="Google Shape;158;p12"/>
          <p:cNvSpPr txBox="1"/>
          <p:nvPr>
            <p:ph idx="1" type="body"/>
          </p:nvPr>
        </p:nvSpPr>
        <p:spPr>
          <a:xfrm rot="5400000">
            <a:off x="670717" y="-61117"/>
            <a:ext cx="5821366" cy="65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159" name="Google Shape;159;p12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0" name="Google Shape;160;p12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12"/>
          <p:cNvSpPr txBox="1"/>
          <p:nvPr>
            <p:ph type="title"/>
          </p:nvPr>
        </p:nvSpPr>
        <p:spPr>
          <a:xfrm rot="5400000">
            <a:off x="5189538" y="2506664"/>
            <a:ext cx="5851525" cy="1447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bg>
      <p:bgPr>
        <a:solidFill>
          <a:schemeClr val="lt2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3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6" name="Google Shape;36;p3"/>
          <p:cNvSpPr/>
          <p:nvPr/>
        </p:nvSpPr>
        <p:spPr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7" name="Google Shape;37;p3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8" name="Google Shape;38;p3"/>
          <p:cNvSpPr/>
          <p:nvPr/>
        </p:nvSpPr>
        <p:spPr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39" name="Google Shape;39;p3"/>
          <p:cNvSpPr/>
          <p:nvPr/>
        </p:nvSpPr>
        <p:spPr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0" name="Google Shape;40;p3"/>
          <p:cNvSpPr txBox="1"/>
          <p:nvPr>
            <p:ph idx="1" type="subTitle"/>
          </p:nvPr>
        </p:nvSpPr>
        <p:spPr>
          <a:xfrm>
            <a:off x="1371600" y="28194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320"/>
              </a:spcBef>
              <a:spcAft>
                <a:spcPts val="0"/>
              </a:spcAft>
              <a:buSzPts val="1360"/>
              <a:buNone/>
              <a:defRPr b="1" sz="1600" cap="none">
                <a:solidFill>
                  <a:schemeClr val="dk2"/>
                </a:solidFill>
              </a:defRPr>
            </a:lvl1pPr>
            <a:lvl2pPr lvl="1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2pPr>
            <a:lvl3pPr lvl="2" algn="ctr">
              <a:spcBef>
                <a:spcPts val="360"/>
              </a:spcBef>
              <a:spcAft>
                <a:spcPts val="0"/>
              </a:spcAft>
              <a:buSzPts val="1350"/>
              <a:buNone/>
              <a:defRPr/>
            </a:lvl3pPr>
            <a:lvl4pPr lvl="3" algn="ctr">
              <a:spcBef>
                <a:spcPts val="360"/>
              </a:spcBef>
              <a:spcAft>
                <a:spcPts val="0"/>
              </a:spcAft>
              <a:buSzPts val="1260"/>
              <a:buNone/>
              <a:defRPr/>
            </a:lvl4pPr>
            <a:lvl5pPr lvl="4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5pPr>
            <a:lvl6pPr lvl="5" algn="ctr">
              <a:spcBef>
                <a:spcPts val="360"/>
              </a:spcBef>
              <a:spcAft>
                <a:spcPts val="0"/>
              </a:spcAft>
              <a:buSzPts val="1440"/>
              <a:buNone/>
              <a:defRPr/>
            </a:lvl6pPr>
            <a:lvl7pPr lvl="6" algn="ctr">
              <a:spcBef>
                <a:spcPts val="360"/>
              </a:spcBef>
              <a:spcAft>
                <a:spcPts val="0"/>
              </a:spcAft>
              <a:buSzPts val="1620"/>
              <a:buNone/>
              <a:defRPr/>
            </a:lvl7pPr>
            <a:lvl8pPr lvl="7" algn="ctr">
              <a:spcBef>
                <a:spcPts val="360"/>
              </a:spcBef>
              <a:spcAft>
                <a:spcPts val="0"/>
              </a:spcAft>
              <a:buSzPts val="1800"/>
              <a:buNone/>
              <a:defRPr/>
            </a:lvl8pPr>
            <a:lvl9pPr lvl="8" algn="ctr">
              <a:spcBef>
                <a:spcPts val="360"/>
              </a:spcBef>
              <a:spcAft>
                <a:spcPts val="0"/>
              </a:spcAft>
              <a:buSzPts val="1620"/>
              <a:buNone/>
              <a:defRPr/>
            </a:lvl9pPr>
          </a:lstStyle>
          <a:p/>
        </p:txBody>
      </p:sp>
      <p:sp>
        <p:nvSpPr>
          <p:cNvPr id="41" name="Google Shape;41;p3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3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43" name="Google Shape;43;p3"/>
          <p:cNvCxnSpPr/>
          <p:nvPr/>
        </p:nvCxnSpPr>
        <p:spPr>
          <a:xfrm>
            <a:off x="155448" y="2420112"/>
            <a:ext cx="8833104" cy="0"/>
          </a:xfrm>
          <a:prstGeom prst="straightConnector1">
            <a:avLst/>
          </a:prstGeom>
          <a:noFill/>
          <a:ln cap="flat" cmpd="sng" w="114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44" name="Google Shape;44;p3"/>
          <p:cNvSpPr/>
          <p:nvPr/>
        </p:nvSpPr>
        <p:spPr>
          <a:xfrm>
            <a:off x="152400" y="152400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5" name="Google Shape;45;p3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6" name="Google Shape;46;p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7" name="Google Shape;47;p3"/>
          <p:cNvSpPr txBox="1"/>
          <p:nvPr>
            <p:ph idx="12" type="sldNum"/>
          </p:nvPr>
        </p:nvSpPr>
        <p:spPr>
          <a:xfrm>
            <a:off x="4343400" y="2199450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48" name="Google Shape;48;p3"/>
          <p:cNvSpPr txBox="1"/>
          <p:nvPr>
            <p:ph type="ctrTitle"/>
          </p:nvPr>
        </p:nvSpPr>
        <p:spPr>
          <a:xfrm>
            <a:off x="685800" y="381000"/>
            <a:ext cx="77724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Georgia"/>
              <a:buNone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bg>
      <p:bgPr>
        <a:solidFill>
          <a:schemeClr val="lt2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4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3300"/>
              <a:buFont typeface="Georgia"/>
              <a:buNone/>
              <a:defRPr>
                <a:solidFill>
                  <a:srgbClr val="7A9798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"/>
          <p:cNvSpPr txBox="1"/>
          <p:nvPr>
            <p:ph idx="12" type="sldNum"/>
          </p:nvPr>
        </p:nvSpPr>
        <p:spPr>
          <a:xfrm>
            <a:off x="4361688" y="1026372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54" name="Google Shape;54;p4"/>
          <p:cNvSpPr txBox="1"/>
          <p:nvPr>
            <p:ph idx="1" type="body"/>
          </p:nvPr>
        </p:nvSpPr>
        <p:spPr>
          <a:xfrm>
            <a:off x="301752" y="1527048"/>
            <a:ext cx="850392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showMasterSp="0" type="secHead">
  <p:cSld name="SECTION_HEADER"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2" name="Google Shape;62;p5"/>
          <p:cNvSpPr txBox="1"/>
          <p:nvPr>
            <p:ph idx="1" type="body"/>
          </p:nvPr>
        </p:nvSpPr>
        <p:spPr>
          <a:xfrm>
            <a:off x="1368426" y="2743200"/>
            <a:ext cx="6480174" cy="1673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320"/>
              </a:spcBef>
              <a:spcAft>
                <a:spcPts val="0"/>
              </a:spcAft>
              <a:buSzPts val="1360"/>
              <a:buNone/>
              <a:defRPr b="1" sz="1600" cap="none">
                <a:solidFill>
                  <a:schemeClr val="dk2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SzPts val="126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SzPts val="12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SzPts val="98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SzPts val="1400"/>
              <a:buFont typeface="Georgia"/>
              <a:buNone/>
              <a:defRPr sz="1400">
                <a:solidFill>
                  <a:srgbClr val="888888"/>
                </a:solidFill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63" name="Google Shape;63;p5"/>
          <p:cNvSpPr/>
          <p:nvPr/>
        </p:nvSpPr>
        <p:spPr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152400" y="152400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5" name="Google Shape;65;p5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5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67" name="Google Shape;67;p5"/>
          <p:cNvCxnSpPr/>
          <p:nvPr/>
        </p:nvCxnSpPr>
        <p:spPr>
          <a:xfrm>
            <a:off x="152400" y="2438400"/>
            <a:ext cx="8833104" cy="0"/>
          </a:xfrm>
          <a:prstGeom prst="straightConnector1">
            <a:avLst/>
          </a:prstGeom>
          <a:noFill/>
          <a:ln cap="flat" cmpd="sng" w="114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8" name="Google Shape;68;p5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9" name="Google Shape;69;p5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0" name="Google Shape;70;p5"/>
          <p:cNvSpPr txBox="1"/>
          <p:nvPr>
            <p:ph idx="12" type="sldNum"/>
          </p:nvPr>
        </p:nvSpPr>
        <p:spPr>
          <a:xfrm>
            <a:off x="4343400" y="2199450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71" name="Google Shape;71;p5"/>
          <p:cNvSpPr txBox="1"/>
          <p:nvPr>
            <p:ph type="title"/>
          </p:nvPr>
        </p:nvSpPr>
        <p:spPr>
          <a:xfrm>
            <a:off x="722313" y="533400"/>
            <a:ext cx="77724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Georgia"/>
              <a:buNone/>
              <a:defRPr b="0" sz="4200" cap="none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bg>
      <p:bgPr>
        <a:solidFill>
          <a:schemeClr val="lt2"/>
        </a:soli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6"/>
          <p:cNvSpPr txBox="1"/>
          <p:nvPr>
            <p:ph idx="10" type="dt"/>
          </p:nvPr>
        </p:nvSpPr>
        <p:spPr>
          <a:xfrm>
            <a:off x="5791200" y="640994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6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"/>
          <p:cNvSpPr txBox="1"/>
          <p:nvPr>
            <p:ph idx="12" type="sldNum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cxnSp>
        <p:nvCxnSpPr>
          <p:cNvPr id="77" name="Google Shape;77;p6"/>
          <p:cNvCxnSpPr/>
          <p:nvPr/>
        </p:nvCxnSpPr>
        <p:spPr>
          <a:xfrm flipH="1" rot="10800000">
            <a:off x="4563080" y="1575652"/>
            <a:ext cx="8921" cy="4819557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78" name="Google Shape;78;p6"/>
          <p:cNvSpPr txBox="1"/>
          <p:nvPr>
            <p:ph idx="1" type="body"/>
          </p:nvPr>
        </p:nvSpPr>
        <p:spPr>
          <a:xfrm>
            <a:off x="301752" y="1371600"/>
            <a:ext cx="4038600" cy="4681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3537" lvl="0" marL="457200" algn="l">
              <a:spcBef>
                <a:spcPts val="500"/>
              </a:spcBef>
              <a:spcAft>
                <a:spcPts val="0"/>
              </a:spcAft>
              <a:buSzPts val="2125"/>
              <a:buChar char="⚫"/>
              <a:defRPr sz="2500"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79" name="Google Shape;79;p6"/>
          <p:cNvSpPr txBox="1"/>
          <p:nvPr>
            <p:ph idx="2" type="body"/>
          </p:nvPr>
        </p:nvSpPr>
        <p:spPr>
          <a:xfrm>
            <a:off x="4800600" y="1371600"/>
            <a:ext cx="4038600" cy="46817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3537" lvl="0" marL="457200" algn="l">
              <a:spcBef>
                <a:spcPts val="500"/>
              </a:spcBef>
              <a:spcAft>
                <a:spcPts val="0"/>
              </a:spcAft>
              <a:buSzPts val="2125"/>
              <a:buChar char="⚫"/>
              <a:defRPr sz="2500"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showMasterSp="0" type="twoTxTwoObj">
  <p:cSld name="TWO_OBJECTS_WITH_TEXT">
    <p:bg>
      <p:bgPr>
        <a:solidFill>
          <a:schemeClr val="lt2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oogle Shape;81;p7"/>
          <p:cNvCxnSpPr/>
          <p:nvPr/>
        </p:nvCxnSpPr>
        <p:spPr>
          <a:xfrm rot="10800000">
            <a:off x="4572000" y="2200275"/>
            <a:ext cx="0" cy="4187952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82" name="Google Shape;82;p7"/>
          <p:cNvSpPr/>
          <p:nvPr/>
        </p:nvSpPr>
        <p:spPr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3" name="Google Shape;83;p7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4" name="Google Shape;84;p7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5" name="Google Shape;85;p7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6" name="Google Shape;86;p7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7" name="Google Shape;87;p7"/>
          <p:cNvSpPr/>
          <p:nvPr/>
        </p:nvSpPr>
        <p:spPr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88" name="Google Shape;88;p7"/>
          <p:cNvSpPr txBox="1"/>
          <p:nvPr>
            <p:ph idx="1" type="body"/>
          </p:nvPr>
        </p:nvSpPr>
        <p:spPr>
          <a:xfrm>
            <a:off x="301752" y="1524000"/>
            <a:ext cx="4040188" cy="732974"/>
          </a:xfrm>
          <a:prstGeom prst="rect">
            <a:avLst/>
          </a:prstGeom>
          <a:noFill/>
          <a:ln>
            <a:noFill/>
          </a:ln>
          <a:effectLst>
            <a:outerShdw blurRad="50800" rotWithShape="0" dir="5400000" dist="254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SzPts val="1870"/>
              <a:buNone/>
              <a:defRPr b="1" sz="2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400"/>
              <a:buNone/>
              <a:defRPr b="1" sz="20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350"/>
              <a:buNone/>
              <a:defRPr b="1" sz="1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120"/>
              <a:buNone/>
              <a:defRPr b="1" sz="16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Font typeface="Georgia"/>
              <a:buNone/>
              <a:defRPr b="1" sz="16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89" name="Google Shape;89;p7"/>
          <p:cNvSpPr txBox="1"/>
          <p:nvPr>
            <p:ph idx="2" type="body"/>
          </p:nvPr>
        </p:nvSpPr>
        <p:spPr>
          <a:xfrm>
            <a:off x="4791330" y="1524000"/>
            <a:ext cx="4041775" cy="731520"/>
          </a:xfrm>
          <a:prstGeom prst="rect">
            <a:avLst/>
          </a:prstGeom>
          <a:noFill/>
          <a:ln>
            <a:noFill/>
          </a:ln>
          <a:effectLst>
            <a:outerShdw blurRad="50800" rotWithShape="0" dir="5400000" dist="254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SzPts val="1870"/>
              <a:buNone/>
              <a:defRPr b="1" sz="22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SzPts val="1400"/>
              <a:buNone/>
              <a:defRPr b="1" sz="20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SzPts val="1350"/>
              <a:buNone/>
              <a:defRPr b="1" sz="18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SzPts val="1120"/>
              <a:buNone/>
              <a:defRPr b="1" sz="16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SzPts val="1600"/>
              <a:buFont typeface="Georgia"/>
              <a:buNone/>
              <a:defRPr b="1" sz="1600">
                <a:solidFill>
                  <a:schemeClr val="lt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90" name="Google Shape;90;p7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7"/>
          <p:cNvSpPr txBox="1"/>
          <p:nvPr>
            <p:ph idx="11" type="ftr"/>
          </p:nvPr>
        </p:nvSpPr>
        <p:spPr>
          <a:xfrm>
            <a:off x="304800" y="6409944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92" name="Google Shape;92;p7"/>
          <p:cNvCxnSpPr/>
          <p:nvPr/>
        </p:nvCxnSpPr>
        <p:spPr>
          <a:xfrm>
            <a:off x="152400" y="1280160"/>
            <a:ext cx="8833104" cy="0"/>
          </a:xfrm>
          <a:prstGeom prst="straightConnector1">
            <a:avLst/>
          </a:prstGeom>
          <a:noFill/>
          <a:ln cap="flat" cmpd="sng" w="114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93" name="Google Shape;93;p7"/>
          <p:cNvSpPr/>
          <p:nvPr/>
        </p:nvSpPr>
        <p:spPr>
          <a:xfrm>
            <a:off x="152400" y="155448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4" name="Google Shape;94;p7"/>
          <p:cNvSpPr txBox="1"/>
          <p:nvPr>
            <p:ph idx="3" type="body"/>
          </p:nvPr>
        </p:nvSpPr>
        <p:spPr>
          <a:xfrm>
            <a:off x="301752" y="2471383"/>
            <a:ext cx="4041648" cy="38184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95" name="Google Shape;95;p7"/>
          <p:cNvSpPr txBox="1"/>
          <p:nvPr>
            <p:ph idx="4" type="body"/>
          </p:nvPr>
        </p:nvSpPr>
        <p:spPr>
          <a:xfrm>
            <a:off x="4800600" y="2471383"/>
            <a:ext cx="4038600" cy="3822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96" name="Google Shape;96;p7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7" name="Google Shape;97;p7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8" name="Google Shape;98;p7"/>
          <p:cNvSpPr txBox="1"/>
          <p:nvPr>
            <p:ph idx="12" type="sldNum"/>
          </p:nvPr>
        </p:nvSpPr>
        <p:spPr>
          <a:xfrm>
            <a:off x="4343400" y="1042416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99" name="Google Shape;99;p7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8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8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8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8"/>
          <p:cNvSpPr txBox="1"/>
          <p:nvPr>
            <p:ph idx="12" type="sldNum"/>
          </p:nvPr>
        </p:nvSpPr>
        <p:spPr>
          <a:xfrm>
            <a:off x="4343400" y="1036020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showMasterSp="0" type="objTx">
  <p:cSld name="OBJECT_WITH_CAPTION_TEXT">
    <p:bg>
      <p:bgPr>
        <a:solidFill>
          <a:schemeClr val="lt1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9"/>
          <p:cNvSpPr/>
          <p:nvPr/>
        </p:nvSpPr>
        <p:spPr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7" name="Google Shape;107;p9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8" name="Google Shape;108;p9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9" name="Google Shape;109;p9"/>
          <p:cNvSpPr/>
          <p:nvPr/>
        </p:nvSpPr>
        <p:spPr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0" name="Google Shape;110;p9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1" name="Google Shape;111;p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2" name="Google Shape;112;p9"/>
          <p:cNvSpPr txBox="1"/>
          <p:nvPr>
            <p:ph type="title"/>
          </p:nvPr>
        </p:nvSpPr>
        <p:spPr>
          <a:xfrm>
            <a:off x="381000" y="914400"/>
            <a:ext cx="2362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Georgia"/>
              <a:buNone/>
              <a:defRPr b="1" sz="22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9"/>
          <p:cNvSpPr txBox="1"/>
          <p:nvPr>
            <p:ph idx="1" type="body"/>
          </p:nvPr>
        </p:nvSpPr>
        <p:spPr>
          <a:xfrm>
            <a:off x="381000" y="1981200"/>
            <a:ext cx="2362200" cy="4144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360"/>
              <a:buNone/>
              <a:defRPr sz="1600">
                <a:solidFill>
                  <a:srgbClr val="FFFFF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84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SzPts val="75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SzPts val="63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SzPts val="900"/>
              <a:buFont typeface="Georgia"/>
              <a:buNone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114" name="Google Shape;114;p9"/>
          <p:cNvSpPr/>
          <p:nvPr/>
        </p:nvSpPr>
        <p:spPr>
          <a:xfrm>
            <a:off x="152400" y="152400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15" name="Google Shape;115;p9"/>
          <p:cNvCxnSpPr/>
          <p:nvPr/>
        </p:nvCxnSpPr>
        <p:spPr>
          <a:xfrm>
            <a:off x="152400" y="533400"/>
            <a:ext cx="8833104" cy="0"/>
          </a:xfrm>
          <a:prstGeom prst="straightConnector1">
            <a:avLst/>
          </a:prstGeom>
          <a:noFill/>
          <a:ln cap="flat" cmpd="sng" w="114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16" name="Google Shape;116;p9"/>
          <p:cNvSpPr txBox="1"/>
          <p:nvPr>
            <p:ph idx="2" type="body"/>
          </p:nvPr>
        </p:nvSpPr>
        <p:spPr>
          <a:xfrm>
            <a:off x="3124200" y="685800"/>
            <a:ext cx="5638800" cy="54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5755" lvl="0" marL="457200" algn="l">
              <a:spcBef>
                <a:spcPts val="360"/>
              </a:spcBef>
              <a:spcAft>
                <a:spcPts val="0"/>
              </a:spcAft>
              <a:buSzPts val="1530"/>
              <a:buChar char="⚫"/>
              <a:defRPr/>
            </a:lvl1pPr>
            <a:lvl2pPr indent="-308610" lvl="1" marL="914400" algn="l">
              <a:spcBef>
                <a:spcPts val="360"/>
              </a:spcBef>
              <a:spcAft>
                <a:spcPts val="0"/>
              </a:spcAft>
              <a:buSzPts val="1260"/>
              <a:buChar char="⚪"/>
              <a:defRPr/>
            </a:lvl2pPr>
            <a:lvl3pPr indent="-314325" lvl="2" marL="1371600" algn="l">
              <a:spcBef>
                <a:spcPts val="360"/>
              </a:spcBef>
              <a:spcAft>
                <a:spcPts val="0"/>
              </a:spcAft>
              <a:buSzPts val="1350"/>
              <a:buChar char="⯍"/>
              <a:defRPr/>
            </a:lvl3pPr>
            <a:lvl4pPr indent="-308610" lvl="3" marL="1828800" algn="l">
              <a:spcBef>
                <a:spcPts val="360"/>
              </a:spcBef>
              <a:spcAft>
                <a:spcPts val="0"/>
              </a:spcAft>
              <a:buSzPts val="1260"/>
              <a:buChar char="🞆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117" name="Google Shape;117;p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8" name="Google Shape;118;p9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9" name="Google Shape;119;p9"/>
          <p:cNvSpPr txBox="1"/>
          <p:nvPr>
            <p:ph idx="12" type="sldNum"/>
          </p:nvPr>
        </p:nvSpPr>
        <p:spPr>
          <a:xfrm>
            <a:off x="1371600" y="312738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algn="ctr">
              <a:spcBef>
                <a:spcPts val="0"/>
              </a:spcBef>
              <a:buNone/>
              <a:defRPr sz="1600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20" name="Google Shape;120;p9"/>
          <p:cNvSpPr/>
          <p:nvPr/>
        </p:nvSpPr>
        <p:spPr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1" name="Google Shape;121;p9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9"/>
          <p:cNvSpPr txBox="1"/>
          <p:nvPr>
            <p:ph idx="11" type="ftr"/>
          </p:nvPr>
        </p:nvSpPr>
        <p:spPr>
          <a:xfrm>
            <a:off x="301752" y="6410848"/>
            <a:ext cx="33832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showMasterSp="0" type="picTx">
  <p:cSld name="PICTURE_WITH_CAPTION_TEXT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4" name="Google Shape;124;p10"/>
          <p:cNvCxnSpPr/>
          <p:nvPr/>
        </p:nvCxnSpPr>
        <p:spPr>
          <a:xfrm>
            <a:off x="152400" y="533400"/>
            <a:ext cx="8833104" cy="0"/>
          </a:xfrm>
          <a:prstGeom prst="straightConnector1">
            <a:avLst/>
          </a:prstGeom>
          <a:noFill/>
          <a:ln cap="flat" cmpd="sng" w="114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25" name="Google Shape;125;p10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0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7" name="Google Shape;127;p10"/>
          <p:cNvSpPr/>
          <p:nvPr/>
        </p:nvSpPr>
        <p:spPr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8" name="Google Shape;128;p10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9" name="Google Shape;129;p10"/>
          <p:cNvSpPr/>
          <p:nvPr/>
        </p:nvSpPr>
        <p:spPr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0" name="Google Shape;130;p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1" name="Google Shape;131;p10"/>
          <p:cNvSpPr/>
          <p:nvPr/>
        </p:nvSpPr>
        <p:spPr>
          <a:xfrm>
            <a:off x="152400" y="155448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2" name="Google Shape;132;p10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3" name="Google Shape;133;p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4" name="Google Shape;134;p10"/>
          <p:cNvSpPr txBox="1"/>
          <p:nvPr>
            <p:ph idx="12" type="sldNum"/>
          </p:nvPr>
        </p:nvSpPr>
        <p:spPr>
          <a:xfrm>
            <a:off x="1371600" y="312738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35" name="Google Shape;135;p10"/>
          <p:cNvSpPr txBox="1"/>
          <p:nvPr>
            <p:ph type="title"/>
          </p:nvPr>
        </p:nvSpPr>
        <p:spPr>
          <a:xfrm>
            <a:off x="3000375" y="5029200"/>
            <a:ext cx="58674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eorgia"/>
              <a:buNone/>
              <a:defRPr b="1" sz="2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0"/>
          <p:cNvSpPr/>
          <p:nvPr>
            <p:ph idx="2" type="pic"/>
          </p:nvPr>
        </p:nvSpPr>
        <p:spPr>
          <a:xfrm>
            <a:off x="3000375" y="609600"/>
            <a:ext cx="5867400" cy="4267200"/>
          </a:xfrm>
          <a:prstGeom prst="rect">
            <a:avLst/>
          </a:prstGeom>
          <a:noFill/>
          <a:ln>
            <a:noFill/>
          </a:ln>
        </p:spPr>
      </p:sp>
      <p:sp>
        <p:nvSpPr>
          <p:cNvPr id="137" name="Google Shape;137;p10"/>
          <p:cNvSpPr txBox="1"/>
          <p:nvPr>
            <p:ph idx="1" type="body"/>
          </p:nvPr>
        </p:nvSpPr>
        <p:spPr>
          <a:xfrm>
            <a:off x="381000" y="990600"/>
            <a:ext cx="24384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SzPts val="1360"/>
              <a:buFont typeface="Georgia"/>
              <a:buNone/>
              <a:defRPr sz="1600">
                <a:solidFill>
                  <a:srgbClr val="FFFFFF"/>
                </a:solidFill>
              </a:defRPr>
            </a:lvl1pPr>
            <a:lvl2pPr indent="-281940" lvl="1" marL="914400" algn="l">
              <a:spcBef>
                <a:spcPts val="1000"/>
              </a:spcBef>
              <a:spcAft>
                <a:spcPts val="0"/>
              </a:spcAft>
              <a:buSzPts val="840"/>
              <a:buChar char="⚪"/>
              <a:defRPr sz="1200"/>
            </a:lvl2pPr>
            <a:lvl3pPr indent="-276225" lvl="2" marL="1371600" algn="l">
              <a:spcBef>
                <a:spcPts val="200"/>
              </a:spcBef>
              <a:spcAft>
                <a:spcPts val="0"/>
              </a:spcAft>
              <a:buSzPts val="750"/>
              <a:buChar char="⯍"/>
              <a:defRPr sz="1000"/>
            </a:lvl3pPr>
            <a:lvl4pPr indent="-268605" lvl="3" marL="1828800" algn="l">
              <a:spcBef>
                <a:spcPts val="180"/>
              </a:spcBef>
              <a:spcAft>
                <a:spcPts val="0"/>
              </a:spcAft>
              <a:buSzPts val="630"/>
              <a:buChar char="🞆"/>
              <a:defRPr sz="900"/>
            </a:lvl4pPr>
            <a:lvl5pPr indent="-285750" lvl="4" marL="2286000" algn="l">
              <a:spcBef>
                <a:spcPts val="180"/>
              </a:spcBef>
              <a:spcAft>
                <a:spcPts val="0"/>
              </a:spcAft>
              <a:buSzPts val="900"/>
              <a:buFont typeface="Georgia"/>
              <a:buChar char="•"/>
              <a:defRPr sz="900"/>
            </a:lvl5pPr>
            <a:lvl6pPr indent="-320039" lvl="5" marL="2743200" algn="l">
              <a:spcBef>
                <a:spcPts val="360"/>
              </a:spcBef>
              <a:spcAft>
                <a:spcPts val="0"/>
              </a:spcAft>
              <a:buSzPts val="1440"/>
              <a:buChar char="⚫"/>
              <a:defRPr/>
            </a:lvl6pPr>
            <a:lvl7pPr indent="-331470" lvl="6" marL="32004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8pPr>
            <a:lvl9pPr indent="-331470" lvl="8" marL="4114800" algn="l">
              <a:spcBef>
                <a:spcPts val="360"/>
              </a:spcBef>
              <a:spcAft>
                <a:spcPts val="0"/>
              </a:spcAft>
              <a:buSzPts val="1620"/>
              <a:buChar char="•"/>
              <a:defRPr/>
            </a:lvl9pPr>
          </a:lstStyle>
          <a:p/>
        </p:txBody>
      </p:sp>
      <p:sp>
        <p:nvSpPr>
          <p:cNvPr id="138" name="Google Shape;138;p10"/>
          <p:cNvSpPr/>
          <p:nvPr/>
        </p:nvSpPr>
        <p:spPr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9" name="Google Shape;139;p10"/>
          <p:cNvSpPr txBox="1"/>
          <p:nvPr>
            <p:ph idx="10" type="dt"/>
          </p:nvPr>
        </p:nvSpPr>
        <p:spPr>
          <a:xfrm>
            <a:off x="5788152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0"/>
          <p:cNvSpPr txBox="1"/>
          <p:nvPr>
            <p:ph idx="11" type="ftr"/>
          </p:nvPr>
        </p:nvSpPr>
        <p:spPr>
          <a:xfrm>
            <a:off x="301752" y="6410848"/>
            <a:ext cx="3584448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/>
          <p:nvPr/>
        </p:nvSpPr>
        <p:spPr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" name="Google Shape;13;p1"/>
          <p:cNvSpPr/>
          <p:nvPr/>
        </p:nvSpPr>
        <p:spPr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" name="Google Shape;15;p1"/>
          <p:cNvSpPr txBox="1"/>
          <p:nvPr>
            <p:ph idx="10" type="dt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16" name="Google Shape;16;p1"/>
          <p:cNvSpPr txBox="1"/>
          <p:nvPr>
            <p:ph idx="11" type="ftr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17" name="Google Shape;17;p1"/>
          <p:cNvSpPr/>
          <p:nvPr/>
        </p:nvSpPr>
        <p:spPr>
          <a:xfrm>
            <a:off x="152400" y="155448"/>
            <a:ext cx="8833104" cy="6547104"/>
          </a:xfrm>
          <a:prstGeom prst="rect">
            <a:avLst/>
          </a:prstGeom>
          <a:noFill/>
          <a:ln cap="flat" cmpd="sng" w="9525">
            <a:solidFill>
              <a:srgbClr val="7A9798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cxnSp>
        <p:nvCxnSpPr>
          <p:cNvPr id="18" name="Google Shape;18;p1"/>
          <p:cNvCxnSpPr/>
          <p:nvPr/>
        </p:nvCxnSpPr>
        <p:spPr>
          <a:xfrm>
            <a:off x="152400" y="1276743"/>
            <a:ext cx="8833104" cy="0"/>
          </a:xfrm>
          <a:prstGeom prst="straightConnector1">
            <a:avLst/>
          </a:prstGeom>
          <a:noFill/>
          <a:ln cap="flat" cmpd="sng" w="9525">
            <a:solidFill>
              <a:srgbClr val="7A9798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9" name="Google Shape;19;p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cap="rnd" cmpd="dbl" w="50800">
            <a:solidFill>
              <a:srgbClr val="7A979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1" name="Google Shape;21;p1"/>
          <p:cNvSpPr txBox="1"/>
          <p:nvPr>
            <p:ph idx="12" type="sldNum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>
            <a:lvl1pPr indent="0" lvl="0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0" lvl="1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0" lvl="2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0" lvl="3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0" lvl="4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0" lvl="5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0" lvl="6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0" lvl="7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0" lvl="8" marL="0" marR="0" rtl="0" algn="ctr">
              <a:spcBef>
                <a:spcPts val="0"/>
              </a:spcBef>
              <a:buNone/>
              <a:defRPr b="0" sz="1600" u="non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2" name="Google Shape;22;p1"/>
          <p:cNvSpPr txBox="1"/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rgbClr val="7A9798"/>
              </a:buClr>
              <a:buSzPts val="3300"/>
              <a:buFont typeface="Georgia"/>
              <a:buNone/>
              <a:defRPr b="0" i="0" sz="3300" u="none" cap="none" strike="noStrike">
                <a:solidFill>
                  <a:srgbClr val="7A9798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1"/>
          <p:cNvSpPr txBox="1"/>
          <p:nvPr>
            <p:ph idx="1" type="body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74332" lvl="0" marL="457200" marR="0" rtl="0" algn="l">
              <a:spcBef>
                <a:spcPts val="540"/>
              </a:spcBef>
              <a:spcAft>
                <a:spcPts val="0"/>
              </a:spcAft>
              <a:buClr>
                <a:schemeClr val="accent1"/>
              </a:buClr>
              <a:buSzPts val="2295"/>
              <a:buFont typeface="Noto Sans Symbols"/>
              <a:buChar char="⚫"/>
              <a:defRPr b="0" i="0" sz="27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indent="-326390" lvl="1" marL="914400" marR="0" rtl="0" algn="l">
              <a:spcBef>
                <a:spcPts val="440"/>
              </a:spcBef>
              <a:spcAft>
                <a:spcPts val="0"/>
              </a:spcAft>
              <a:buClr>
                <a:schemeClr val="accent2"/>
              </a:buClr>
              <a:buSzPts val="1540"/>
              <a:buFont typeface="Noto Sans Symbols"/>
              <a:buChar char="⚪"/>
              <a:defRPr b="0" i="0" sz="2200" u="none" cap="none" strike="noStrike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-32385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accent3"/>
              </a:buClr>
              <a:buSzPts val="1500"/>
              <a:buFont typeface="Noto Sans Symbols"/>
              <a:buChar char="⯍"/>
              <a:defRPr b="0" i="0" sz="20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indent="-3175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accent4"/>
              </a:buClr>
              <a:buSzPts val="1400"/>
              <a:buFont typeface="Noto Sans Symbols"/>
              <a:buChar char="🞆"/>
              <a:defRPr b="0" i="0" sz="2000" u="none" cap="none" strike="noStrike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Georgia"/>
              <a:buChar char="•"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indent="-320039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440"/>
              <a:buFont typeface="Noto Sans Symbols"/>
              <a:buChar char="⚫"/>
              <a:defRPr b="0" i="0" sz="18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indent="-320039" lvl="6" marL="3200400" marR="0" rtl="0" algn="l">
              <a:spcBef>
                <a:spcPts val="320"/>
              </a:spcBef>
              <a:spcAft>
                <a:spcPts val="0"/>
              </a:spcAft>
              <a:buClr>
                <a:srgbClr val="B75640"/>
              </a:buClr>
              <a:buSzPts val="1440"/>
              <a:buFont typeface="Georgia"/>
              <a:buChar char="•"/>
              <a:defRPr b="0" i="0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rgbClr val="7A6B62"/>
              </a:buClr>
              <a:buSzPts val="1600"/>
              <a:buFont typeface="Georgia"/>
              <a:buChar char="•"/>
              <a:defRPr b="0" i="0" sz="16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indent="-308609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B29D00"/>
              </a:buClr>
              <a:buSzPts val="1260"/>
              <a:buFont typeface="Georgia"/>
              <a:buChar char="•"/>
              <a:defRPr b="0" i="0" sz="14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7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7.jpg"/><Relationship Id="rId4" Type="http://schemas.openxmlformats.org/officeDocument/2006/relationships/image" Target="../media/image33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9.jpg"/><Relationship Id="rId4" Type="http://schemas.openxmlformats.org/officeDocument/2006/relationships/image" Target="../media/image31.jpg"/><Relationship Id="rId5" Type="http://schemas.openxmlformats.org/officeDocument/2006/relationships/image" Target="../media/image30.jpg"/><Relationship Id="rId6" Type="http://schemas.openxmlformats.org/officeDocument/2006/relationships/image" Target="../media/image34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png"/><Relationship Id="rId4" Type="http://schemas.openxmlformats.org/officeDocument/2006/relationships/image" Target="../media/image32.gif"/><Relationship Id="rId5" Type="http://schemas.openxmlformats.org/officeDocument/2006/relationships/image" Target="../media/image3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www.rbc.ru/rbcfreenews/654a3aee9a7947582d00afb4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Relationship Id="rId4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1.png"/><Relationship Id="rId5" Type="http://schemas.openxmlformats.org/officeDocument/2006/relationships/image" Target="../media/image22.png"/><Relationship Id="rId6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6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5" Type="http://schemas.openxmlformats.org/officeDocument/2006/relationships/image" Target="../media/image28.png"/><Relationship Id="rId6" Type="http://schemas.openxmlformats.org/officeDocument/2006/relationships/image" Target="../media/image18.png"/><Relationship Id="rId7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3"/>
          <p:cNvSpPr txBox="1"/>
          <p:nvPr>
            <p:ph idx="4294967295" type="subTitle"/>
          </p:nvPr>
        </p:nvSpPr>
        <p:spPr>
          <a:xfrm>
            <a:off x="0" y="1700213"/>
            <a:ext cx="7740650" cy="2016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36000" spcFirstLastPara="1" rIns="36000" wrap="square" tIns="45700">
            <a:normAutofit/>
          </a:bodyPr>
          <a:lstStyle/>
          <a:p>
            <a:pPr indent="-274320" lvl="0" marL="274320" marR="0" rt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80"/>
              <a:buFont typeface="Noto Sans Symbols"/>
              <a:buNone/>
            </a:pPr>
            <a:r>
              <a:rPr b="1" i="0" lang="ru-RU" sz="4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«Замкнутая экосистема, </a:t>
            </a:r>
            <a:endParaRPr/>
          </a:p>
          <a:p>
            <a:pPr indent="-274320" lvl="0" marL="274320" marR="0" rtl="0" algn="ctr">
              <a:spcBef>
                <a:spcPts val="960"/>
              </a:spcBef>
              <a:spcAft>
                <a:spcPts val="0"/>
              </a:spcAft>
              <a:buClr>
                <a:schemeClr val="accent1"/>
              </a:buClr>
              <a:buSzPts val="4080"/>
              <a:buFont typeface="Noto Sans Symbols"/>
              <a:buNone/>
            </a:pPr>
            <a:r>
              <a:rPr b="1" i="0" lang="ru-RU" sz="4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или Закрытая жизнь»</a:t>
            </a:r>
            <a:endParaRPr/>
          </a:p>
          <a:p>
            <a:pPr indent="-63817" lvl="0" marL="274320" marR="0" rtl="0" algn="l">
              <a:spcBef>
                <a:spcPts val="780"/>
              </a:spcBef>
              <a:spcAft>
                <a:spcPts val="0"/>
              </a:spcAft>
              <a:buClr>
                <a:schemeClr val="accent1"/>
              </a:buClr>
              <a:buSzPts val="3315"/>
              <a:buFont typeface="Noto Sans Symbols"/>
              <a:buNone/>
            </a:pPr>
            <a:r>
              <a:t/>
            </a:r>
            <a:endParaRPr b="1" i="0" sz="39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7" name="Google Shape;167;p13"/>
          <p:cNvSpPr txBox="1"/>
          <p:nvPr/>
        </p:nvSpPr>
        <p:spPr>
          <a:xfrm>
            <a:off x="323528" y="4725144"/>
            <a:ext cx="6480720" cy="150018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ru-RU" sz="30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Исследовательская работа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i="0" lang="ru-RU" sz="2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Автор: Шайкова Яна, ученица  3 «Б» класса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b="1" i="0" lang="ru-RU" sz="24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Руководитель: Деева С.Ю.</a:t>
            </a:r>
            <a:endParaRPr/>
          </a:p>
          <a:p>
            <a:pPr indent="-139700" lvl="0" marL="3429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2"/>
          <p:cNvSpPr/>
          <p:nvPr/>
        </p:nvSpPr>
        <p:spPr>
          <a:xfrm>
            <a:off x="1547664" y="44624"/>
            <a:ext cx="5546390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Дневник наблюдений</a:t>
            </a:r>
            <a:endParaRPr/>
          </a:p>
        </p:txBody>
      </p:sp>
      <p:pic>
        <p:nvPicPr>
          <p:cNvPr id="279" name="Google Shape;27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1929" y="1052736"/>
            <a:ext cx="8844567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9512" y="3140968"/>
            <a:ext cx="8686725" cy="2448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352" y="260648"/>
            <a:ext cx="880713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2290" y="2276872"/>
            <a:ext cx="8782198" cy="40751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4"/>
          <p:cNvSpPr/>
          <p:nvPr/>
        </p:nvSpPr>
        <p:spPr>
          <a:xfrm>
            <a:off x="3995936" y="82659"/>
            <a:ext cx="2831929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Фотоотчет</a:t>
            </a:r>
            <a:endParaRPr/>
          </a:p>
        </p:txBody>
      </p:sp>
      <p:pic>
        <p:nvPicPr>
          <p:cNvPr descr="E:\Ступенька\Яна\Фото с Яной\IMG_20250217_071810.jpg" id="292" name="Google Shape;292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67544" y="476672"/>
            <a:ext cx="2366286" cy="3048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4"/>
          <p:cNvPicPr preferRelativeResize="0"/>
          <p:nvPr/>
        </p:nvPicPr>
        <p:blipFill rotWithShape="1">
          <a:blip r:embed="rId4">
            <a:alphaModFix/>
          </a:blip>
          <a:srcRect b="0" l="0" r="3877" t="4893"/>
          <a:stretch/>
        </p:blipFill>
        <p:spPr>
          <a:xfrm>
            <a:off x="3275856" y="1124745"/>
            <a:ext cx="2376264" cy="2496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4"/>
          <p:cNvPicPr preferRelativeResize="0"/>
          <p:nvPr/>
        </p:nvPicPr>
        <p:blipFill rotWithShape="1">
          <a:blip r:embed="rId5">
            <a:alphaModFix/>
          </a:blip>
          <a:srcRect b="8889" l="9500" r="5004" t="4443"/>
          <a:stretch/>
        </p:blipFill>
        <p:spPr>
          <a:xfrm>
            <a:off x="6084168" y="1124744"/>
            <a:ext cx="2304256" cy="2496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7544" y="3717032"/>
            <a:ext cx="4392488" cy="2488200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24"/>
          <p:cNvSpPr txBox="1"/>
          <p:nvPr/>
        </p:nvSpPr>
        <p:spPr>
          <a:xfrm>
            <a:off x="3275856" y="1124744"/>
            <a:ext cx="432048" cy="492443"/>
          </a:xfrm>
          <a:prstGeom prst="rect">
            <a:avLst/>
          </a:prstGeom>
          <a:solidFill>
            <a:schemeClr val="lt1"/>
          </a:solidFill>
          <a:ln cap="flat" cmpd="sng" w="11425">
            <a:solidFill>
              <a:schemeClr val="accen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7" name="Google Shape;297;p24"/>
          <p:cNvSpPr txBox="1"/>
          <p:nvPr/>
        </p:nvSpPr>
        <p:spPr>
          <a:xfrm>
            <a:off x="6084168" y="1124744"/>
            <a:ext cx="432048" cy="492443"/>
          </a:xfrm>
          <a:prstGeom prst="rect">
            <a:avLst/>
          </a:prstGeom>
          <a:solidFill>
            <a:schemeClr val="lt1"/>
          </a:solidFill>
          <a:ln cap="flat" cmpd="sng" w="11425">
            <a:solidFill>
              <a:schemeClr val="accen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8" name="Google Shape;298;p24"/>
          <p:cNvSpPr txBox="1"/>
          <p:nvPr/>
        </p:nvSpPr>
        <p:spPr>
          <a:xfrm>
            <a:off x="4355976" y="3717032"/>
            <a:ext cx="432048" cy="492443"/>
          </a:xfrm>
          <a:prstGeom prst="rect">
            <a:avLst/>
          </a:prstGeom>
          <a:solidFill>
            <a:schemeClr val="lt1"/>
          </a:solidFill>
          <a:ln cap="flat" cmpd="sng" w="11425">
            <a:solidFill>
              <a:schemeClr val="accent1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 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99" name="Google Shape;299;p24"/>
          <p:cNvSpPr/>
          <p:nvPr/>
        </p:nvSpPr>
        <p:spPr>
          <a:xfrm>
            <a:off x="5004048" y="3789040"/>
            <a:ext cx="3888432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1.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Появление ростков у селагинелла эритропус на 20 день. (07.11.2024) 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0" name="Google Shape;300;p24"/>
          <p:cNvSpPr txBox="1"/>
          <p:nvPr/>
        </p:nvSpPr>
        <p:spPr>
          <a:xfrm>
            <a:off x="3347864" y="3140968"/>
            <a:ext cx="93968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2-3 мм</a:t>
            </a:r>
            <a:endParaRPr b="1"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1" name="Google Shape;301;p24"/>
          <p:cNvSpPr txBox="1"/>
          <p:nvPr/>
        </p:nvSpPr>
        <p:spPr>
          <a:xfrm>
            <a:off x="6152599" y="3140968"/>
            <a:ext cx="106792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5-10 мм</a:t>
            </a:r>
            <a:endParaRPr b="1"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2" name="Google Shape;302;p24"/>
          <p:cNvSpPr/>
          <p:nvPr/>
        </p:nvSpPr>
        <p:spPr>
          <a:xfrm>
            <a:off x="5004048" y="4581128"/>
            <a:ext cx="3888432" cy="95410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2.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Развитие ростков и появление воздушных корней у селагинелла эритропус на 90 день. (17.01.2025) 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3" name="Google Shape;303;p24"/>
          <p:cNvSpPr/>
          <p:nvPr/>
        </p:nvSpPr>
        <p:spPr>
          <a:xfrm>
            <a:off x="5076056" y="5589240"/>
            <a:ext cx="3888432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3. </a:t>
            </a:r>
            <a:r>
              <a:rPr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Потемнение мха из леса в одной из банок. (17.01.2025) 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4" name="Google Shape;304;p24"/>
          <p:cNvSpPr txBox="1"/>
          <p:nvPr/>
        </p:nvSpPr>
        <p:spPr>
          <a:xfrm>
            <a:off x="3491880" y="5693186"/>
            <a:ext cx="900375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норма</a:t>
            </a:r>
            <a:endParaRPr b="1"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05" name="Google Shape;305;p24"/>
          <p:cNvSpPr txBox="1"/>
          <p:nvPr/>
        </p:nvSpPr>
        <p:spPr>
          <a:xfrm>
            <a:off x="755576" y="5733256"/>
            <a:ext cx="1542217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0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потемнение</a:t>
            </a:r>
            <a:endParaRPr b="1" sz="2000">
              <a:solidFill>
                <a:schemeClr val="lt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5"/>
          <p:cNvSpPr/>
          <p:nvPr/>
        </p:nvSpPr>
        <p:spPr>
          <a:xfrm>
            <a:off x="3203848" y="332656"/>
            <a:ext cx="2435988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Выводы </a:t>
            </a:r>
            <a:endParaRPr/>
          </a:p>
        </p:txBody>
      </p:sp>
      <p:sp>
        <p:nvSpPr>
          <p:cNvPr id="311" name="Google Shape;311;p25"/>
          <p:cNvSpPr/>
          <p:nvPr/>
        </p:nvSpPr>
        <p:spPr>
          <a:xfrm>
            <a:off x="467544" y="1268760"/>
            <a:ext cx="8280920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Процессы в закрытом флорариуме образуют замкнутую экосистему.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Для формирования баланса в закрытой экосистеме должно пройти достаточное количество времени. </a:t>
            </a:r>
            <a:endParaRPr/>
          </a:p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Не все растения удалось вырастить в закрытом флорариуме. Основные причины гибели растений: переувлажнение и неправильный выбор температуры.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12" name="Google Shape;312;p25"/>
          <p:cNvPicPr preferRelativeResize="0"/>
          <p:nvPr/>
        </p:nvPicPr>
        <p:blipFill rotWithShape="1">
          <a:blip r:embed="rId3">
            <a:alphaModFix/>
          </a:blip>
          <a:srcRect b="0" l="0" r="0" t="18556"/>
          <a:stretch/>
        </p:blipFill>
        <p:spPr>
          <a:xfrm>
            <a:off x="3624271" y="4522380"/>
            <a:ext cx="1595141" cy="172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25"/>
          <p:cNvPicPr preferRelativeResize="0"/>
          <p:nvPr/>
        </p:nvPicPr>
        <p:blipFill rotWithShape="1">
          <a:blip r:embed="rId4">
            <a:alphaModFix/>
          </a:blip>
          <a:srcRect b="0" l="0" r="9511" t="24941"/>
          <a:stretch/>
        </p:blipFill>
        <p:spPr>
          <a:xfrm>
            <a:off x="5403077" y="4544270"/>
            <a:ext cx="1561869" cy="172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25"/>
          <p:cNvPicPr preferRelativeResize="0"/>
          <p:nvPr/>
        </p:nvPicPr>
        <p:blipFill rotWithShape="1">
          <a:blip r:embed="rId5">
            <a:alphaModFix/>
          </a:blip>
          <a:srcRect b="0" l="0" r="0" t="13204"/>
          <a:stretch/>
        </p:blipFill>
        <p:spPr>
          <a:xfrm>
            <a:off x="251520" y="4512276"/>
            <a:ext cx="1520401" cy="1754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25"/>
          <p:cNvPicPr preferRelativeResize="0"/>
          <p:nvPr/>
        </p:nvPicPr>
        <p:blipFill rotWithShape="1">
          <a:blip r:embed="rId6">
            <a:alphaModFix/>
          </a:blip>
          <a:srcRect b="0" l="12391" r="0" t="20197"/>
          <a:stretch/>
        </p:blipFill>
        <p:spPr>
          <a:xfrm>
            <a:off x="1997714" y="4512276"/>
            <a:ext cx="1442892" cy="1747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Как ученые создают жизнеспособные экосистемы в космосе | Знаю всё | Дзен" id="320" name="Google Shape;32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43608" y="1169008"/>
            <a:ext cx="3888432" cy="21872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Ю. И. Гришин. Искусственные космические экосистемы" id="321" name="Google Shape;321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52119" y="1146856"/>
            <a:ext cx="2880321" cy="49808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Арктика сегодня. Проект научной станции «Снежинка» в ЯНАО одобрила  Главгосэкспертиза – GoArctic.ru – Портал о развитии Арктики" id="322" name="Google Shape;322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7544" y="3566219"/>
            <a:ext cx="4608511" cy="2592288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26"/>
          <p:cNvSpPr/>
          <p:nvPr/>
        </p:nvSpPr>
        <p:spPr>
          <a:xfrm>
            <a:off x="1015501" y="150937"/>
            <a:ext cx="6940875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Практическая значимость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7"/>
          <p:cNvSpPr/>
          <p:nvPr/>
        </p:nvSpPr>
        <p:spPr>
          <a:xfrm>
            <a:off x="1206865" y="332656"/>
            <a:ext cx="6429965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Источники информации </a:t>
            </a:r>
            <a:endParaRPr/>
          </a:p>
        </p:txBody>
      </p:sp>
      <p:sp>
        <p:nvSpPr>
          <p:cNvPr id="329" name="Google Shape;329;p27"/>
          <p:cNvSpPr/>
          <p:nvPr/>
        </p:nvSpPr>
        <p:spPr>
          <a:xfrm>
            <a:off x="281387" y="1700808"/>
            <a:ext cx="8280920" cy="309777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2560" lvl="0" marL="162560" marR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AutoNum type="arabicParenR"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Энциклопедия для детей. Том 2. Биология. – 4-е изд. испр. – М.: Аванта+, 1997. – 688 с.</a:t>
            </a:r>
            <a:endParaRPr/>
          </a:p>
          <a:p>
            <a:pPr indent="0" lvl="0" marL="0" marR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 Энциклопедия для детей. Том 19. Экология / Глав. ред. В.А. Володин. – М.: Аванта+, 2001. – 448 с.</a:t>
            </a:r>
            <a:endParaRPr/>
          </a:p>
          <a:p>
            <a:pPr indent="0" lvl="0" marL="0" marR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3) Технологии и медиа, 07 ноя 2023, статья «В «Роскосмосе» назвали условие полета на Марс и к его спутникам»</a:t>
            </a:r>
            <a:endParaRPr/>
          </a:p>
          <a:p>
            <a:pPr indent="0" lvl="0" marL="0" marR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https://www.rbc.ru/rbcfreenews/654a3aee9a7947582d00afb4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4"/>
          <p:cNvSpPr txBox="1"/>
          <p:nvPr/>
        </p:nvSpPr>
        <p:spPr>
          <a:xfrm>
            <a:off x="197296" y="188640"/>
            <a:ext cx="8695184" cy="20005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24000" lvl="0" marL="152400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0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Цель:</a:t>
            </a:r>
            <a:r>
              <a:rPr lang="ru-RU" sz="4000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u-RU" sz="2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создать искусственную экосистему и определить оптимальные условия жизнедеятельности растений в замкнутой экосистеме.</a:t>
            </a:r>
            <a:endParaRPr b="1" sz="25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3" name="Google Shape;173;p14"/>
          <p:cNvSpPr/>
          <p:nvPr/>
        </p:nvSpPr>
        <p:spPr>
          <a:xfrm>
            <a:off x="251520" y="2060848"/>
            <a:ext cx="8568952" cy="433965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6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Задачи:</a:t>
            </a:r>
            <a:endParaRPr/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изучить литературу по теме проекта и выявить требования к условиям выращивания растений в замкнутой экосистеме;</a:t>
            </a:r>
            <a:endParaRPr/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подобрать растения, подходящие для выращивания в замкнутой экосистеме;</a:t>
            </a:r>
            <a:endParaRPr/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посадить растения в замкнутую экосистему и экспериментально проверить возможность их жизнедеятельности;</a:t>
            </a:r>
            <a:endParaRPr/>
          </a:p>
          <a:p>
            <a:pPr indent="-152400" lvl="0" marL="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⮚"/>
            </a:pPr>
            <a:r>
              <a:rPr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обобщить результаты эксперимента и сделать выводы в соответствии с целью проекта.</a:t>
            </a:r>
            <a:endParaRPr sz="24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5"/>
          <p:cNvSpPr txBox="1"/>
          <p:nvPr/>
        </p:nvSpPr>
        <p:spPr>
          <a:xfrm>
            <a:off x="179512" y="188640"/>
            <a:ext cx="8686800" cy="1969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357188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4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Гипотеза:</a:t>
            </a:r>
            <a:r>
              <a:rPr lang="ru-RU" sz="4400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ru-RU" sz="2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в закрытом флорариуме можно создать экосистему, которая будет существовать без доступа воздуха длительный период времени</a:t>
            </a:r>
            <a:r>
              <a:rPr b="1" lang="ru-RU" sz="26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 b="1" sz="2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descr="Вопросительный знак, знак вопроса PNG клипарт изображения (картинки) с  альфа каналом и прозрачным фоном. Скачать бесплатно." id="179" name="Google Shape;179;p15"/>
          <p:cNvSpPr/>
          <p:nvPr/>
        </p:nvSpPr>
        <p:spPr>
          <a:xfrm>
            <a:off x="4538663" y="-1825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grpSp>
        <p:nvGrpSpPr>
          <p:cNvPr id="180" name="Google Shape;180;p15"/>
          <p:cNvGrpSpPr/>
          <p:nvPr/>
        </p:nvGrpSpPr>
        <p:grpSpPr>
          <a:xfrm flipH="1">
            <a:off x="1619672" y="2060848"/>
            <a:ext cx="2362200" cy="1905000"/>
            <a:chOff x="5486400" y="2819400"/>
            <a:chExt cx="2362200" cy="1905000"/>
          </a:xfrm>
        </p:grpSpPr>
        <p:pic>
          <p:nvPicPr>
            <p:cNvPr descr="Диалоги мультфильма заволакивают линия вектор, думая изображение значка  облака Иллюстрация вектора - иллюстрации насчитывающей линия, обсуждение:  143044611" id="181" name="Google Shape;181;p15"/>
            <p:cNvPicPr preferRelativeResize="0"/>
            <p:nvPr/>
          </p:nvPicPr>
          <p:blipFill rotWithShape="1">
            <a:blip r:embed="rId3">
              <a:alphaModFix/>
            </a:blip>
            <a:srcRect b="12122" l="0" r="6061" t="12122"/>
            <a:stretch/>
          </p:blipFill>
          <p:spPr>
            <a:xfrm>
              <a:off x="5486400" y="2819400"/>
              <a:ext cx="2362200" cy="1905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2" name="Google Shape;182;p15"/>
            <p:cNvSpPr txBox="1"/>
            <p:nvPr/>
          </p:nvSpPr>
          <p:spPr>
            <a:xfrm rot="-422770">
              <a:off x="5681942" y="3432716"/>
              <a:ext cx="1843966" cy="64633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Какие растения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посадить?</a:t>
              </a:r>
              <a:endParaRPr b="1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83" name="Google Shape;183;p15"/>
          <p:cNvGrpSpPr/>
          <p:nvPr/>
        </p:nvGrpSpPr>
        <p:grpSpPr>
          <a:xfrm>
            <a:off x="6324600" y="3581400"/>
            <a:ext cx="2362200" cy="1905000"/>
            <a:chOff x="5486400" y="2819400"/>
            <a:chExt cx="2362200" cy="1905000"/>
          </a:xfrm>
        </p:grpSpPr>
        <p:pic>
          <p:nvPicPr>
            <p:cNvPr descr="Диалоги мультфильма заволакивают линия вектор, думая изображение значка  облака Иллюстрация вектора - иллюстрации насчитывающей линия, обсуждение:  143044611" id="184" name="Google Shape;184;p15"/>
            <p:cNvPicPr preferRelativeResize="0"/>
            <p:nvPr/>
          </p:nvPicPr>
          <p:blipFill rotWithShape="1">
            <a:blip r:embed="rId3">
              <a:alphaModFix/>
            </a:blip>
            <a:srcRect b="12122" l="0" r="6061" t="12122"/>
            <a:stretch/>
          </p:blipFill>
          <p:spPr>
            <a:xfrm>
              <a:off x="5486400" y="2819400"/>
              <a:ext cx="2362200" cy="1905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5" name="Google Shape;185;p15"/>
            <p:cNvSpPr txBox="1"/>
            <p:nvPr/>
          </p:nvSpPr>
          <p:spPr>
            <a:xfrm rot="-422770">
              <a:off x="6062781" y="3214302"/>
              <a:ext cx="1474314" cy="92333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Где лучше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разместить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флорариум?</a:t>
              </a:r>
              <a:endParaRPr b="1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86" name="Google Shape;186;p15"/>
          <p:cNvGrpSpPr/>
          <p:nvPr/>
        </p:nvGrpSpPr>
        <p:grpSpPr>
          <a:xfrm>
            <a:off x="4967749" y="1777634"/>
            <a:ext cx="2258138" cy="1923045"/>
            <a:chOff x="3886200" y="2362200"/>
            <a:chExt cx="2257682" cy="1922227"/>
          </a:xfrm>
        </p:grpSpPr>
        <p:grpSp>
          <p:nvGrpSpPr>
            <p:cNvPr id="187" name="Google Shape;187;p15"/>
            <p:cNvGrpSpPr/>
            <p:nvPr/>
          </p:nvGrpSpPr>
          <p:grpSpPr>
            <a:xfrm rot="-499637">
              <a:off x="3994485" y="2501338"/>
              <a:ext cx="2041113" cy="1643950"/>
              <a:chOff x="5486400" y="2819400"/>
              <a:chExt cx="2362200" cy="1905000"/>
            </a:xfrm>
          </p:grpSpPr>
          <p:sp>
            <p:nvSpPr>
              <p:cNvPr id="188" name="Google Shape;188;p15"/>
              <p:cNvSpPr txBox="1"/>
              <p:nvPr/>
            </p:nvSpPr>
            <p:spPr>
              <a:xfrm rot="-422770">
                <a:off x="5867400" y="3352800"/>
                <a:ext cx="186506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180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Почему пузырь 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ru-RU" sz="180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летает?</a:t>
                </a:r>
                <a:endParaRPr/>
              </a:p>
            </p:txBody>
          </p:sp>
          <p:pic>
            <p:nvPicPr>
              <p:cNvPr descr="Диалоги мультфильма заволакивают линия вектор, думая изображение значка  облака Иллюстрация вектора - иллюстрации насчитывающей линия, обсуждение:  143044611" id="189" name="Google Shape;189;p15"/>
              <p:cNvPicPr preferRelativeResize="0"/>
              <p:nvPr/>
            </p:nvPicPr>
            <p:blipFill rotWithShape="1">
              <a:blip r:embed="rId3">
                <a:alphaModFix/>
              </a:blip>
              <a:srcRect b="12122" l="0" r="6061" t="12122"/>
              <a:stretch/>
            </p:blipFill>
            <p:spPr>
              <a:xfrm>
                <a:off x="5486400" y="2819400"/>
                <a:ext cx="2362200" cy="1905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90" name="Google Shape;190;p15"/>
            <p:cNvSpPr txBox="1"/>
            <p:nvPr/>
          </p:nvSpPr>
          <p:spPr>
            <a:xfrm rot="-1035872">
              <a:off x="4433383" y="2836110"/>
              <a:ext cx="1365804" cy="9229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Хватает ли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растениям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влаги?</a:t>
              </a:r>
              <a:endParaRPr b="1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descr="Мем думает" id="191" name="Google Shape;19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1840" y="3429000"/>
            <a:ext cx="3124200" cy="2838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2" name="Google Shape;192;p15"/>
          <p:cNvGrpSpPr/>
          <p:nvPr/>
        </p:nvGrpSpPr>
        <p:grpSpPr>
          <a:xfrm flipH="1" rot="-2544035">
            <a:off x="71436" y="3986214"/>
            <a:ext cx="2819400" cy="2209800"/>
            <a:chOff x="5584970" y="3021923"/>
            <a:chExt cx="2362200" cy="1905000"/>
          </a:xfrm>
        </p:grpSpPr>
        <p:pic>
          <p:nvPicPr>
            <p:cNvPr descr="Диалоги мультфильма заволакивают линия вектор, думая изображение значка  облака Иллюстрация вектора - иллюстрации насчитывающей линия, обсуждение:  143044611" id="193" name="Google Shape;193;p15"/>
            <p:cNvPicPr preferRelativeResize="0"/>
            <p:nvPr/>
          </p:nvPicPr>
          <p:blipFill rotWithShape="1">
            <a:blip r:embed="rId3">
              <a:alphaModFix/>
            </a:blip>
            <a:srcRect b="12122" l="0" r="6061" t="12122"/>
            <a:stretch/>
          </p:blipFill>
          <p:spPr>
            <a:xfrm>
              <a:off x="5584970" y="3021923"/>
              <a:ext cx="2362200" cy="1905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94" name="Google Shape;194;p15"/>
            <p:cNvSpPr txBox="1"/>
            <p:nvPr/>
          </p:nvSpPr>
          <p:spPr>
            <a:xfrm rot="-422770">
              <a:off x="5832667" y="3495437"/>
              <a:ext cx="1934217" cy="7959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Не погибнут ли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растения без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ru-RU" sz="1800">
                  <a:solidFill>
                    <a:srgbClr val="0000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доступа кислорода?</a:t>
              </a:r>
              <a:endParaRPr b="1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9592" y="3212976"/>
            <a:ext cx="2632174" cy="26014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Натаниэль Бэгшоу Уорд " id="200" name="Google Shape;20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84168" y="1196752"/>
            <a:ext cx="2592288" cy="2780819"/>
          </a:xfrm>
          <a:prstGeom prst="ellipse">
            <a:avLst/>
          </a:prstGeom>
          <a:noFill/>
          <a:ln>
            <a:noFill/>
          </a:ln>
        </p:spPr>
      </p:pic>
      <p:sp>
        <p:nvSpPr>
          <p:cNvPr id="201" name="Google Shape;201;p16"/>
          <p:cNvSpPr/>
          <p:nvPr/>
        </p:nvSpPr>
        <p:spPr>
          <a:xfrm>
            <a:off x="5940152" y="4005064"/>
            <a:ext cx="2940228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Натаниэль Уорд</a:t>
            </a:r>
            <a:r>
              <a:rPr b="1" lang="ru-RU" sz="1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 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2" name="Google Shape;202;p16"/>
          <p:cNvSpPr/>
          <p:nvPr/>
        </p:nvSpPr>
        <p:spPr>
          <a:xfrm>
            <a:off x="395536" y="332656"/>
            <a:ext cx="621984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Случайное изобретение</a:t>
            </a:r>
            <a:endParaRPr sz="43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3" name="Google Shape;203;p16"/>
          <p:cNvSpPr/>
          <p:nvPr/>
        </p:nvSpPr>
        <p:spPr>
          <a:xfrm>
            <a:off x="1043608" y="5877272"/>
            <a:ext cx="2303836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Ящик  Уорда</a:t>
            </a:r>
            <a:endParaRPr b="1" sz="18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4" name="Google Shape;204;p16"/>
          <p:cNvSpPr/>
          <p:nvPr/>
        </p:nvSpPr>
        <p:spPr>
          <a:xfrm>
            <a:off x="323528" y="1268760"/>
            <a:ext cx="5688632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Флорариум</a:t>
            </a:r>
            <a:r>
              <a:rPr i="1"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 закрытая ёмкость, изготовленная из стекла или других прозрачных материалов, предназначенная для содержания и разведения растений.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5" name="Google Shape;205;p16"/>
          <p:cNvSpPr/>
          <p:nvPr/>
        </p:nvSpPr>
        <p:spPr>
          <a:xfrm>
            <a:off x="6516216" y="4365104"/>
            <a:ext cx="1733167" cy="430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(1791-1868) 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06" name="Google Shape;206;p16"/>
          <p:cNvSpPr/>
          <p:nvPr/>
        </p:nvSpPr>
        <p:spPr>
          <a:xfrm>
            <a:off x="3635896" y="5085184"/>
            <a:ext cx="4788024" cy="12003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0" i="0" lang="ru-RU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Внутри создаются определенные условия:</a:t>
            </a:r>
            <a:r>
              <a:rPr b="0" i="0" lang="ru-RU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0" i="0" lang="ru-RU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влажность, температура, освещение.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Фотосинтез | Pavlovolimon" id="211" name="Google Shape;21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36097" y="3413131"/>
            <a:ext cx="3096344" cy="278671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7"/>
          <p:cNvSpPr/>
          <p:nvPr/>
        </p:nvSpPr>
        <p:spPr>
          <a:xfrm>
            <a:off x="251520" y="1124744"/>
            <a:ext cx="8496944" cy="8925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Флорариум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представляет собой искусственную мини копию экосистемы.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3" name="Google Shape;213;p17"/>
          <p:cNvSpPr/>
          <p:nvPr/>
        </p:nvSpPr>
        <p:spPr>
          <a:xfrm>
            <a:off x="395536" y="3573016"/>
            <a:ext cx="4680520" cy="24929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    </a:t>
            </a: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Фотосинтез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процесс образования органических веществ в зеленых частях растений при  помощи солнечного света из углекислого газа и воды. 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4" name="Google Shape;214;p17"/>
          <p:cNvSpPr/>
          <p:nvPr/>
        </p:nvSpPr>
        <p:spPr>
          <a:xfrm>
            <a:off x="179512" y="2060848"/>
            <a:ext cx="8496944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Экосистема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26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–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это объединение компонентов живой и неживой природы, между которыми происходит обмен энергией. 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5" name="Google Shape;215;p17"/>
          <p:cNvSpPr/>
          <p:nvPr/>
        </p:nvSpPr>
        <p:spPr>
          <a:xfrm>
            <a:off x="1979712" y="260648"/>
            <a:ext cx="5169364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Ключевые понятия</a:t>
            </a:r>
            <a:endParaRPr sz="43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8"/>
          <p:cNvSpPr/>
          <p:nvPr/>
        </p:nvSpPr>
        <p:spPr>
          <a:xfrm>
            <a:off x="827584" y="260648"/>
            <a:ext cx="7303538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Этапы создания экосистемы</a:t>
            </a:r>
            <a:endParaRPr/>
          </a:p>
        </p:txBody>
      </p:sp>
      <p:sp>
        <p:nvSpPr>
          <p:cNvPr id="221" name="Google Shape;221;p18"/>
          <p:cNvSpPr/>
          <p:nvPr/>
        </p:nvSpPr>
        <p:spPr>
          <a:xfrm>
            <a:off x="2771800" y="1196752"/>
            <a:ext cx="322723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</a:t>
            </a:r>
            <a:r>
              <a:rPr b="1"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Выбор растений</a:t>
            </a:r>
            <a:endParaRPr sz="3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22" name="Google Shape;222;p18"/>
          <p:cNvSpPr/>
          <p:nvPr/>
        </p:nvSpPr>
        <p:spPr>
          <a:xfrm>
            <a:off x="467544" y="1772816"/>
            <a:ext cx="8208912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Требования:</a:t>
            </a: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</a:t>
            </a:r>
            <a:endParaRPr/>
          </a:p>
          <a:p>
            <a:pPr indent="-177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ru-RU" sz="2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 выдерживать большую влажность;</a:t>
            </a:r>
            <a:endParaRPr/>
          </a:p>
          <a:p>
            <a:pPr indent="-17780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⮚"/>
            </a:pPr>
            <a:r>
              <a:rPr lang="ru-RU" sz="28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маленькая или вообще отсутствующая корневая система.</a:t>
            </a: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3" name="Google Shape;223;p18"/>
          <p:cNvSpPr/>
          <p:nvPr/>
        </p:nvSpPr>
        <p:spPr>
          <a:xfrm>
            <a:off x="683568" y="5661248"/>
            <a:ext cx="822854" cy="64633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ягель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eorgi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4" name="Google Shape;224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528" y="3717032"/>
            <a:ext cx="1946639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8"/>
          <p:cNvPicPr preferRelativeResize="0"/>
          <p:nvPr/>
        </p:nvPicPr>
        <p:blipFill rotWithShape="1">
          <a:blip r:embed="rId4">
            <a:alphaModFix/>
          </a:blip>
          <a:srcRect b="3704" l="0" r="0" t="0"/>
          <a:stretch/>
        </p:blipFill>
        <p:spPr>
          <a:xfrm>
            <a:off x="2483768" y="3717032"/>
            <a:ext cx="1944215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44008" y="3717032"/>
            <a:ext cx="2010752" cy="18722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Традесканция - полное руководство по уходу" id="227" name="Google Shape;227;p18"/>
          <p:cNvPicPr preferRelativeResize="0"/>
          <p:nvPr/>
        </p:nvPicPr>
        <p:blipFill rotWithShape="1">
          <a:blip r:embed="rId6">
            <a:alphaModFix/>
          </a:blip>
          <a:srcRect b="0" l="14538" r="6955" t="0"/>
          <a:stretch/>
        </p:blipFill>
        <p:spPr>
          <a:xfrm>
            <a:off x="6876256" y="3717032"/>
            <a:ext cx="1944216" cy="1847851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8"/>
          <p:cNvSpPr/>
          <p:nvPr/>
        </p:nvSpPr>
        <p:spPr>
          <a:xfrm>
            <a:off x="7092280" y="5661248"/>
            <a:ext cx="163916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традесканция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29" name="Google Shape;229;p18"/>
          <p:cNvSpPr/>
          <p:nvPr/>
        </p:nvSpPr>
        <p:spPr>
          <a:xfrm>
            <a:off x="4888598" y="5661248"/>
            <a:ext cx="148592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селагинелла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эритропус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0" name="Google Shape;230;p18"/>
          <p:cNvSpPr/>
          <p:nvPr/>
        </p:nvSpPr>
        <p:spPr>
          <a:xfrm>
            <a:off x="3059832" y="5661248"/>
            <a:ext cx="5638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мох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9"/>
          <p:cNvSpPr/>
          <p:nvPr/>
        </p:nvSpPr>
        <p:spPr>
          <a:xfrm>
            <a:off x="827584" y="260648"/>
            <a:ext cx="7303538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Этапы создания экосистемы</a:t>
            </a:r>
            <a:endParaRPr/>
          </a:p>
        </p:txBody>
      </p:sp>
      <p:sp>
        <p:nvSpPr>
          <p:cNvPr id="236" name="Google Shape;236;p19"/>
          <p:cNvSpPr/>
          <p:nvPr/>
        </p:nvSpPr>
        <p:spPr>
          <a:xfrm>
            <a:off x="2771800" y="1196752"/>
            <a:ext cx="3730317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b="1"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Подготовка  грунта</a:t>
            </a:r>
            <a:endParaRPr sz="3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37" name="Google Shape;237;p19"/>
          <p:cNvSpPr/>
          <p:nvPr/>
        </p:nvSpPr>
        <p:spPr>
          <a:xfrm>
            <a:off x="683568" y="5599693"/>
            <a:ext cx="1587038" cy="769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Times New Roman"/>
              <a:buNone/>
            </a:pPr>
            <a:r>
              <a:rPr b="1" i="0" lang="ru-RU" sz="26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керамзит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eorgia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19"/>
          <p:cNvSpPr/>
          <p:nvPr/>
        </p:nvSpPr>
        <p:spPr>
          <a:xfrm>
            <a:off x="6948264" y="5589240"/>
            <a:ext cx="1068882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почва</a:t>
            </a:r>
            <a:endParaRPr b="1" sz="2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39" name="Google Shape;239;p19"/>
          <p:cNvSpPr/>
          <p:nvPr/>
        </p:nvSpPr>
        <p:spPr>
          <a:xfrm>
            <a:off x="3543016" y="5589240"/>
            <a:ext cx="2037096" cy="492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2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уголь, песок</a:t>
            </a:r>
            <a:endParaRPr/>
          </a:p>
        </p:txBody>
      </p:sp>
      <p:pic>
        <p:nvPicPr>
          <p:cNvPr id="240" name="Google Shape;24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5536" y="1916832"/>
            <a:ext cx="2304256" cy="35727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03848" y="1942132"/>
            <a:ext cx="2592288" cy="3503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372200" y="1916832"/>
            <a:ext cx="2448273" cy="3528392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19"/>
          <p:cNvSpPr/>
          <p:nvPr/>
        </p:nvSpPr>
        <p:spPr>
          <a:xfrm>
            <a:off x="5868144" y="5589240"/>
            <a:ext cx="648072" cy="648072"/>
          </a:xfrm>
          <a:prstGeom prst="plus">
            <a:avLst>
              <a:gd fmla="val 41758" name="adj"/>
            </a:avLst>
          </a:prstGeom>
          <a:solidFill>
            <a:srgbClr val="FFC000"/>
          </a:solidFill>
          <a:ln cap="flat" cmpd="sng" w="11425">
            <a:solidFill>
              <a:srgbClr val="A8422A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44" name="Google Shape;244;p19"/>
          <p:cNvSpPr/>
          <p:nvPr/>
        </p:nvSpPr>
        <p:spPr>
          <a:xfrm>
            <a:off x="2699792" y="5589240"/>
            <a:ext cx="648072" cy="648072"/>
          </a:xfrm>
          <a:prstGeom prst="plus">
            <a:avLst>
              <a:gd fmla="val 41758" name="adj"/>
            </a:avLst>
          </a:prstGeom>
          <a:solidFill>
            <a:srgbClr val="FFC000"/>
          </a:solidFill>
          <a:ln cap="flat" cmpd="sng" w="11425">
            <a:solidFill>
              <a:srgbClr val="A8422A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0"/>
          <p:cNvSpPr/>
          <p:nvPr/>
        </p:nvSpPr>
        <p:spPr>
          <a:xfrm>
            <a:off x="827584" y="82659"/>
            <a:ext cx="7303538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Этапы создания экосистемы</a:t>
            </a:r>
            <a:endParaRPr/>
          </a:p>
        </p:txBody>
      </p:sp>
      <p:sp>
        <p:nvSpPr>
          <p:cNvPr id="250" name="Google Shape;250;p20"/>
          <p:cNvSpPr/>
          <p:nvPr/>
        </p:nvSpPr>
        <p:spPr>
          <a:xfrm>
            <a:off x="2339752" y="836712"/>
            <a:ext cx="370659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b="1"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Технология полива</a:t>
            </a:r>
            <a:endParaRPr sz="3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51" name="Google Shape;251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40152" y="3140968"/>
            <a:ext cx="2592288" cy="2419468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20"/>
          <p:cNvSpPr/>
          <p:nvPr/>
        </p:nvSpPr>
        <p:spPr>
          <a:xfrm>
            <a:off x="323528" y="2105561"/>
            <a:ext cx="8208912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      Растения поглощают из почвы вместе с водой питательные вещества. Затем эта вода испаряется с поверхности листьев. На стенках сосуда образуется конденсат. Капли воды стекают по стенкам вниз и попадают опять в почву. </a:t>
            </a:r>
            <a:endParaRPr sz="20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53" name="Google Shape;253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19872" y="3501008"/>
            <a:ext cx="2033369" cy="2511808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0"/>
          <p:cNvSpPr/>
          <p:nvPr/>
        </p:nvSpPr>
        <p:spPr>
          <a:xfrm>
            <a:off x="683568" y="6021288"/>
            <a:ext cx="4572000" cy="3693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Увлажнение почвы и стенок банки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E:\Ступенька\Яна\Фото с Яной\IMG_20250215_190120.jpg" id="255" name="Google Shape;255;p20"/>
          <p:cNvPicPr preferRelativeResize="0"/>
          <p:nvPr/>
        </p:nvPicPr>
        <p:blipFill rotWithShape="1">
          <a:blip r:embed="rId5">
            <a:alphaModFix/>
          </a:blip>
          <a:srcRect b="24600" l="0" r="15928" t="0"/>
          <a:stretch/>
        </p:blipFill>
        <p:spPr>
          <a:xfrm>
            <a:off x="683568" y="3501008"/>
            <a:ext cx="2110002" cy="252028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0"/>
          <p:cNvSpPr/>
          <p:nvPr/>
        </p:nvSpPr>
        <p:spPr>
          <a:xfrm>
            <a:off x="323528" y="1424970"/>
            <a:ext cx="8568952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      В идеале закрытые флорариумы поливаются только один раз – перед закупоркой сосуда. </a:t>
            </a:r>
            <a:endParaRPr/>
          </a:p>
        </p:txBody>
      </p:sp>
      <p:sp>
        <p:nvSpPr>
          <p:cNvPr id="257" name="Google Shape;257;p20"/>
          <p:cNvSpPr/>
          <p:nvPr/>
        </p:nvSpPr>
        <p:spPr>
          <a:xfrm>
            <a:off x="5652120" y="5661248"/>
            <a:ext cx="3240360" cy="64633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Круговорот воды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закрытом флорариуме</a:t>
            </a:r>
            <a:endParaRPr b="1"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1"/>
          <p:cNvSpPr/>
          <p:nvPr/>
        </p:nvSpPr>
        <p:spPr>
          <a:xfrm>
            <a:off x="827584" y="82659"/>
            <a:ext cx="7303538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4300" u="sng">
                <a:solidFill>
                  <a:srgbClr val="A8422A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Этапы создания экосистемы</a:t>
            </a:r>
            <a:endParaRPr/>
          </a:p>
        </p:txBody>
      </p:sp>
      <p:sp>
        <p:nvSpPr>
          <p:cNvPr id="263" name="Google Shape;263;p21"/>
          <p:cNvSpPr/>
          <p:nvPr/>
        </p:nvSpPr>
        <p:spPr>
          <a:xfrm>
            <a:off x="2339752" y="836712"/>
            <a:ext cx="351621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r>
            <a:r>
              <a:rPr b="1" lang="ru-RU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Посадка растений</a:t>
            </a:r>
            <a:endParaRPr sz="320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descr="E:\Ступенька\Яна\Фото с Яной\IMG_20250215_191342.jpg" id="264" name="Google Shape;26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1520" y="1844824"/>
            <a:ext cx="2485455" cy="3310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15816" y="1628800"/>
            <a:ext cx="2201449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52120" y="1628800"/>
            <a:ext cx="2791281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1"/>
          <p:cNvPicPr preferRelativeResize="0"/>
          <p:nvPr/>
        </p:nvPicPr>
        <p:blipFill rotWithShape="1">
          <a:blip r:embed="rId6">
            <a:alphaModFix/>
          </a:blip>
          <a:srcRect b="0" l="0" r="0" t="14285"/>
          <a:stretch/>
        </p:blipFill>
        <p:spPr>
          <a:xfrm>
            <a:off x="3131840" y="4293096"/>
            <a:ext cx="1968218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08104" y="4221089"/>
            <a:ext cx="3080264" cy="1733678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21"/>
          <p:cNvSpPr/>
          <p:nvPr/>
        </p:nvSpPr>
        <p:spPr>
          <a:xfrm>
            <a:off x="2915816" y="3645024"/>
            <a:ext cx="242162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Банка 1 (мох + ягель)</a:t>
            </a:r>
            <a:endParaRPr/>
          </a:p>
        </p:txBody>
      </p:sp>
      <p:sp>
        <p:nvSpPr>
          <p:cNvPr id="270" name="Google Shape;270;p21"/>
          <p:cNvSpPr/>
          <p:nvPr/>
        </p:nvSpPr>
        <p:spPr>
          <a:xfrm>
            <a:off x="2843808" y="6011996"/>
            <a:ext cx="2669642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Банка 2 (традесканция)</a:t>
            </a:r>
            <a:endParaRPr/>
          </a:p>
        </p:txBody>
      </p:sp>
      <p:sp>
        <p:nvSpPr>
          <p:cNvPr id="271" name="Google Shape;271;p21"/>
          <p:cNvSpPr/>
          <p:nvPr/>
        </p:nvSpPr>
        <p:spPr>
          <a:xfrm>
            <a:off x="5436096" y="3645024"/>
            <a:ext cx="367240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Банка 3 (селагинелла эритропус)</a:t>
            </a:r>
            <a:endParaRPr/>
          </a:p>
        </p:txBody>
      </p:sp>
      <p:sp>
        <p:nvSpPr>
          <p:cNvPr id="272" name="Google Shape;272;p21"/>
          <p:cNvSpPr/>
          <p:nvPr/>
        </p:nvSpPr>
        <p:spPr>
          <a:xfrm>
            <a:off x="5940152" y="6021288"/>
            <a:ext cx="23918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Банка 4 (мох из леса)</a:t>
            </a:r>
            <a:endParaRPr/>
          </a:p>
        </p:txBody>
      </p:sp>
      <p:sp>
        <p:nvSpPr>
          <p:cNvPr id="273" name="Google Shape;273;p21"/>
          <p:cNvSpPr/>
          <p:nvPr/>
        </p:nvSpPr>
        <p:spPr>
          <a:xfrm>
            <a:off x="251520" y="5157192"/>
            <a:ext cx="2376264" cy="978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Посадка растений и закрытие банок</a:t>
            </a:r>
            <a:endParaRPr/>
          </a:p>
          <a:p>
            <a:pPr indent="0" lvl="0" marL="0" marR="0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b="1" lang="ru-RU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19.10.2024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Официальная">
  <a:themeElements>
    <a:clrScheme name="Официальная">
      <a:dk1>
        <a:srgbClr val="000000"/>
      </a:dk1>
      <a:lt1>
        <a:srgbClr val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