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8"/>
  </p:notesMasterIdLst>
  <p:sldIdLst>
    <p:sldId id="256" r:id="rId5"/>
    <p:sldId id="331" r:id="rId6"/>
    <p:sldId id="340" r:id="rId7"/>
    <p:sldId id="333" r:id="rId8"/>
    <p:sldId id="334" r:id="rId9"/>
    <p:sldId id="335" r:id="rId10"/>
    <p:sldId id="330" r:id="rId11"/>
    <p:sldId id="341" r:id="rId12"/>
    <p:sldId id="338" r:id="rId13"/>
    <p:sldId id="337" r:id="rId14"/>
    <p:sldId id="339" r:id="rId15"/>
    <p:sldId id="336" r:id="rId16"/>
    <p:sldId id="31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FE776A35-77F4-4A60-80C6-DA1B7C1ACC5E}">
          <p14:sldIdLst>
            <p14:sldId id="256"/>
            <p14:sldId id="331"/>
            <p14:sldId id="332"/>
            <p14:sldId id="333"/>
            <p14:sldId id="334"/>
            <p14:sldId id="335"/>
            <p14:sldId id="330"/>
            <p14:sldId id="338"/>
            <p14:sldId id="337"/>
          </p14:sldIdLst>
        </p14:section>
        <p14:section name="Раздел без заголовка" id="{A7177604-7605-47DC-A470-46BB945A734F}">
          <p14:sldIdLst>
            <p14:sldId id="336"/>
            <p14:sldId id="339"/>
            <p14:sldId id="31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2532" autoAdjust="0"/>
  </p:normalViewPr>
  <p:slideViewPr>
    <p:cSldViewPr>
      <p:cViewPr varScale="1">
        <p:scale>
          <a:sx n="69" d="100"/>
          <a:sy n="69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9F1483-A127-4F15-B365-2630450F200A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8116F4-A67F-4F59-8C91-E643A11D68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8798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116F4-A67F-4F59-8C91-E643A11D68E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5449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8116F4-A67F-4F59-8C91-E643A11D68E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2370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5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2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7" y="1859759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2" y="2514601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514601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1" y="1676400"/>
            <a:ext cx="5111751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5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8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2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6" y="5816601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2" y="621982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3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3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6" y="-7144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2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25.05.2025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2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2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16632"/>
            <a:ext cx="8247861" cy="3528392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детский сад №20 «Югорка»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Доклад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«Патриотическое воспитание дошкольников в условиях взаимодействия ДОУ и семьи»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5877272"/>
            <a:ext cx="8178132" cy="72008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Воспитатель: Абдурагимова Насибат </a:t>
            </a:r>
            <a:r>
              <a:rPr lang="ru-RU" sz="1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Агларовна</a:t>
            </a:r>
            <a:endParaRPr lang="ru-RU" sz="1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899592" y="1772816"/>
            <a:ext cx="7128792" cy="403244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Патриотизм применительно к ребенку дошкольного возраста </a:t>
            </a:r>
            <a:r>
              <a:rPr lang="ru-RU" dirty="0" smtClean="0"/>
              <a:t>определяется </a:t>
            </a:r>
            <a:r>
              <a:rPr lang="ru-RU" dirty="0"/>
              <a:t>нами как его потребность участвовать во всех делах на благо окружающих людей, представителей живой природы, наличие у ребенка таких качеств, как сострадание, сочувствие, чувство собственного достоинства, осознание себя частью окружающего мира.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05800" cy="1143000"/>
          </a:xfrm>
        </p:spPr>
        <p:txBody>
          <a:bodyPr/>
          <a:lstStyle/>
          <a:p>
            <a:r>
              <a:rPr lang="ru-RU" dirty="0" smtClean="0"/>
              <a:t>Патриотизм - это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9049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9198" y="812101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Трудности мешающие организации работы по патриотическому воспитанию</a:t>
            </a:r>
            <a:endParaRPr lang="ru-RU" dirty="0"/>
          </a:p>
        </p:txBody>
      </p:sp>
      <p:sp>
        <p:nvSpPr>
          <p:cNvPr id="4" name="Прямоугольник с одним вырезанным углом 3"/>
          <p:cNvSpPr/>
          <p:nvPr/>
        </p:nvSpPr>
        <p:spPr>
          <a:xfrm>
            <a:off x="268197" y="2063113"/>
            <a:ext cx="4909182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/>
              <a:t>- несовершенство законодательной базы по гражданскому и патриотическому воспитанию;</a:t>
            </a:r>
          </a:p>
          <a:p>
            <a:pPr algn="ctr"/>
            <a:endParaRPr lang="ru-RU" dirty="0"/>
          </a:p>
        </p:txBody>
      </p:sp>
      <p:sp>
        <p:nvSpPr>
          <p:cNvPr id="5" name="Прямоугольник с одним вырезанным углом 4"/>
          <p:cNvSpPr/>
          <p:nvPr/>
        </p:nvSpPr>
        <p:spPr>
          <a:xfrm>
            <a:off x="212867" y="3262188"/>
            <a:ext cx="5019843" cy="958899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 smtClean="0"/>
              <a:t>- </a:t>
            </a:r>
            <a:r>
              <a:rPr lang="ru-RU" dirty="0"/>
              <a:t>отсутствие заинтересованности СМИ в пропаганде патриотического воспитания детей;</a:t>
            </a:r>
          </a:p>
          <a:p>
            <a:pPr algn="ctr"/>
            <a:endParaRPr lang="ru-RU" dirty="0"/>
          </a:p>
        </p:txBody>
      </p:sp>
      <p:sp>
        <p:nvSpPr>
          <p:cNvPr id="6" name="Прямоугольник с одним вырезанным углом 5"/>
          <p:cNvSpPr/>
          <p:nvPr/>
        </p:nvSpPr>
        <p:spPr>
          <a:xfrm>
            <a:off x="212867" y="4437111"/>
            <a:ext cx="5019843" cy="1199075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 smtClean="0"/>
              <a:t>- </a:t>
            </a:r>
            <a:r>
              <a:rPr lang="ru-RU" dirty="0"/>
              <a:t>малочисленность высокопрофессиональных кадров занимающихся вопросами патриотического воспитания</a:t>
            </a:r>
            <a:r>
              <a:rPr lang="ru-RU" dirty="0" smtClean="0"/>
              <a:t>;</a:t>
            </a:r>
            <a:endParaRPr lang="ru-RU" dirty="0"/>
          </a:p>
        </p:txBody>
      </p:sp>
      <p:sp>
        <p:nvSpPr>
          <p:cNvPr id="7" name="Прямоугольник с одним вырезанным углом 6"/>
          <p:cNvSpPr/>
          <p:nvPr/>
        </p:nvSpPr>
        <p:spPr>
          <a:xfrm>
            <a:off x="1979712" y="5884071"/>
            <a:ext cx="5148572" cy="75608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 smtClean="0"/>
              <a:t>-</a:t>
            </a:r>
            <a:r>
              <a:rPr lang="ru-RU" dirty="0"/>
              <a:t>недостаточное </a:t>
            </a:r>
            <a:r>
              <a:rPr lang="ru-RU" dirty="0" smtClean="0"/>
              <a:t>программно-методическое </a:t>
            </a:r>
            <a:r>
              <a:rPr lang="ru-RU" dirty="0"/>
              <a:t>обеспечение образовательного процесса</a:t>
            </a:r>
            <a:r>
              <a:rPr lang="ru-RU" dirty="0" smtClean="0"/>
              <a:t>;</a:t>
            </a:r>
            <a:endParaRPr lang="ru-RU" dirty="0"/>
          </a:p>
        </p:txBody>
      </p:sp>
      <p:sp>
        <p:nvSpPr>
          <p:cNvPr id="8" name="Прямоугольник с одним вырезанным углом 7"/>
          <p:cNvSpPr/>
          <p:nvPr/>
        </p:nvSpPr>
        <p:spPr>
          <a:xfrm>
            <a:off x="5868144" y="2276872"/>
            <a:ext cx="3168352" cy="2880320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dirty="0"/>
              <a:t>- отсутствие системы координации деятельности заинтересованных структур министерств, ведомств, научных и образовательных заведений, общественных и религиозных организаций.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36815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87624" y="1700808"/>
            <a:ext cx="7200800" cy="40324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/>
              <a:t>Восхищение просторами страны, ее красотами и богатствами возникает, если научить ребенка видеть красоту вокруг себя. Прежде, чем человек сможет трудиться на благо Родины, он должен уметь добросовестно и ответственно выполнять любое дело, за которое берется.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Важность патриотического воспитания дошкольников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62652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соседними углами 3"/>
          <p:cNvSpPr/>
          <p:nvPr/>
        </p:nvSpPr>
        <p:spPr>
          <a:xfrm>
            <a:off x="1475656" y="1700808"/>
            <a:ext cx="6480720" cy="3615680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Эмоциональная отзывчивость становится основой формирования у него нравственных чувств: удовлетворения от хороших поступков, одобрения взрослых, стыда, огорчения, неприятных переживаний от своего плохого поступка, от замечания, недовольства взрослого.</a:t>
            </a:r>
          </a:p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Как правильно сформировать нравственные чувства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63701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Почему нужно придерживаться личностно-ориентированного воспитания?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539552" y="2348880"/>
            <a:ext cx="8352928" cy="38164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ведущими мотивами воспитания, его ценностью становятся саморазвитие и самореализация всех субъектов дошкольного образования; формирование прочных знаний, умений и навыков становится условием обеспечения компетентности личности; полноценная компетентность воспитываемого обеспечивается путем включения его субъективного опыта; целью личностно ориентированного образования становится развитие самостоятельности, ответственности, устойчивости духовного мира, рефлексии. </a:t>
            </a:r>
          </a:p>
        </p:txBody>
      </p:sp>
    </p:spTree>
    <p:extLst>
      <p:ext uri="{BB962C8B-B14F-4D97-AF65-F5344CB8AC3E}">
        <p14:creationId xmlns:p14="http://schemas.microsoft.com/office/powerpoint/2010/main" xmlns="" val="3639648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88641"/>
            <a:ext cx="784887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</a:p>
          <a:p>
            <a:r>
              <a:rPr lang="ru-RU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ru-RU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проблемы</a:t>
            </a:r>
          </a:p>
          <a:p>
            <a:endParaRPr lang="ru-RU" sz="2400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патриотического воспитания детей дошкольного возраста сегодня одна из наиболее важных.</a:t>
            </a:r>
          </a:p>
          <a:p>
            <a:r>
              <a:rPr lang="ru-RU" sz="24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начиная с дошкольного возраста страдают дефицитом знаний о родном городе, стране, особенностях русских традиций, равнодушно относятся к близким людям, товарищам по группе.</a:t>
            </a:r>
          </a:p>
          <a:p>
            <a:r>
              <a:rPr lang="ru-RU" sz="24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Испытывают  недостаток сочувствия и сострадания к чужому горю.</a:t>
            </a:r>
          </a:p>
          <a:p>
            <a:r>
              <a:rPr lang="ru-RU" sz="24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Недостаточно сформирована система работы с родителями по проблеме нравственно – патриотического воспитания. </a:t>
            </a:r>
          </a:p>
          <a:p>
            <a:endParaRPr lang="ru-RU" sz="2400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1464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Picture 2" descr="C:\Users\n1112\Downloads\IMG_20240221_091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052735"/>
            <a:ext cx="3888432" cy="252028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39552" y="188641"/>
            <a:ext cx="78488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Спортивные состязания  «Папа и я –богатырская семья»</a:t>
            </a:r>
            <a:endParaRPr lang="ru-RU" sz="2800" dirty="0">
              <a:solidFill>
                <a:schemeClr val="accent1"/>
              </a:solidFill>
            </a:endParaRPr>
          </a:p>
        </p:txBody>
      </p:sp>
      <p:pic>
        <p:nvPicPr>
          <p:cNvPr id="7" name="Picture 2" descr="C:\Users\n1112\Downloads\IMG-347df554c1f46bc57c3b4647bc437806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745"/>
            <a:ext cx="4248472" cy="2448272"/>
          </a:xfrm>
          <a:prstGeom prst="rect">
            <a:avLst/>
          </a:prstGeom>
          <a:noFill/>
        </p:spPr>
      </p:pic>
      <p:pic>
        <p:nvPicPr>
          <p:cNvPr id="8" name="Picture 2" descr="C:\Users\n1112\Downloads\IMG-a43f3ec4a21e96c2572133c3d32c834f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789040"/>
            <a:ext cx="2520280" cy="2664296"/>
          </a:xfrm>
          <a:prstGeom prst="rect">
            <a:avLst/>
          </a:prstGeom>
          <a:noFill/>
        </p:spPr>
      </p:pic>
      <p:pic>
        <p:nvPicPr>
          <p:cNvPr id="9" name="Picture 2" descr="C:\Users\n1112\Downloads\IMG_20240221_0914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3789040"/>
            <a:ext cx="2592288" cy="2736304"/>
          </a:xfrm>
          <a:prstGeom prst="rect">
            <a:avLst/>
          </a:prstGeom>
          <a:noFill/>
        </p:spPr>
      </p:pic>
      <p:pic>
        <p:nvPicPr>
          <p:cNvPr id="10" name="Picture 2" descr="C:\Users\n1112\Downloads\IMG_20240221_093429_edit_7647066962591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3789040"/>
            <a:ext cx="3168352" cy="2664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41464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игра «Зарница» (2023г)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n1112\Downloads\20230227_1038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764704"/>
            <a:ext cx="4248472" cy="2880570"/>
          </a:xfrm>
          <a:prstGeom prst="rect">
            <a:avLst/>
          </a:prstGeom>
          <a:noFill/>
        </p:spPr>
      </p:pic>
      <p:pic>
        <p:nvPicPr>
          <p:cNvPr id="4" name="Picture 4" descr="C:\Users\n1112\Downloads\20230227_102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764704"/>
            <a:ext cx="4213992" cy="2808312"/>
          </a:xfrm>
          <a:prstGeom prst="rect">
            <a:avLst/>
          </a:prstGeom>
          <a:noFill/>
        </p:spPr>
      </p:pic>
      <p:pic>
        <p:nvPicPr>
          <p:cNvPr id="5" name="Picture 6" descr="C:\Users\n1112\Downloads\20230227_1018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861048"/>
            <a:ext cx="4176464" cy="2767361"/>
          </a:xfrm>
          <a:prstGeom prst="rect">
            <a:avLst/>
          </a:prstGeom>
          <a:noFill/>
        </p:spPr>
      </p:pic>
      <p:pic>
        <p:nvPicPr>
          <p:cNvPr id="6" name="Picture 8" descr="C:\Users\n1112\Downloads\20230227_1049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789040"/>
            <a:ext cx="4248472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41464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Квест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игра «Зарница» (2024г)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n1112\AppData\Local\Packages\Microsoft.Windows.Photos_8wekyb3d8bbwe\TempState\ShareServiceTempFolder\simple_editor_20240404_17323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4076452" cy="2735089"/>
          </a:xfrm>
          <a:prstGeom prst="rect">
            <a:avLst/>
          </a:prstGeom>
          <a:noFill/>
        </p:spPr>
      </p:pic>
      <p:pic>
        <p:nvPicPr>
          <p:cNvPr id="1028" name="Picture 4" descr="C:\Users\n1112\AppData\Local\Packages\Microsoft.Windows.Photos_8wekyb3d8bbwe\TempState\ShareServiceTempFolder\simple_editor_20240404_173034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980727"/>
            <a:ext cx="4262636" cy="5522441"/>
          </a:xfrm>
          <a:prstGeom prst="rect">
            <a:avLst/>
          </a:prstGeom>
          <a:noFill/>
        </p:spPr>
      </p:pic>
      <p:pic>
        <p:nvPicPr>
          <p:cNvPr id="1030" name="Picture 6" descr="C:\Users\n1112\AppData\Local\Packages\Microsoft.Windows.Photos_8wekyb3d8bbwe\TempState\ShareServiceTempFolder\simple_editor_20240404_173536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861048"/>
            <a:ext cx="4076452" cy="26421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41464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648072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«Бессмертный полк»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n1112\AppData\Local\Packages\Microsoft.Windows.Photos_8wekyb3d8bbwe\TempState\ShareServiceTempFolder\simple_editor_20240408_23060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4077072"/>
            <a:ext cx="4392488" cy="2592288"/>
          </a:xfrm>
          <a:prstGeom prst="rect">
            <a:avLst/>
          </a:prstGeom>
          <a:noFill/>
        </p:spPr>
      </p:pic>
      <p:pic>
        <p:nvPicPr>
          <p:cNvPr id="3076" name="Picture 4" descr="C:\Users\n1112\AppData\Local\Packages\Microsoft.Windows.Photos_8wekyb3d8bbwe\TempState\ShareServiceTempFolder\simple_editor_20240408_23052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80728"/>
            <a:ext cx="4032448" cy="2917453"/>
          </a:xfrm>
          <a:prstGeom prst="rect">
            <a:avLst/>
          </a:prstGeom>
          <a:noFill/>
        </p:spPr>
      </p:pic>
      <p:pic>
        <p:nvPicPr>
          <p:cNvPr id="3078" name="Picture 6" descr="C:\Users\n1112\AppData\Local\Packages\Microsoft.Windows.Photos_8wekyb3d8bbwe\TempState\ShareServiceTempFolder\simple_editor_20240408_230443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77072"/>
            <a:ext cx="4032448" cy="2629421"/>
          </a:xfrm>
          <a:prstGeom prst="rect">
            <a:avLst/>
          </a:prstGeom>
          <a:noFill/>
        </p:spPr>
      </p:pic>
      <p:pic>
        <p:nvPicPr>
          <p:cNvPr id="3080" name="Picture 8" descr="C:\Users\n1112\AppData\Local\Packages\Microsoft.Windows.Photos_8wekyb3d8bbwe\TempState\ShareServiceTempFolder\simple_editor_20240408_230406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980728"/>
            <a:ext cx="4392488" cy="29275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635604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648072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Развлечение «День семьи, любви и верности»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n1112\AppData\Local\Packages\Microsoft.Windows.Photos_8wekyb3d8bbwe\TempState\ShareServiceTempFolder\simple_editor_20240404_18342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80728"/>
            <a:ext cx="4392488" cy="2952329"/>
          </a:xfrm>
          <a:prstGeom prst="rect">
            <a:avLst/>
          </a:prstGeom>
          <a:noFill/>
        </p:spPr>
      </p:pic>
      <p:pic>
        <p:nvPicPr>
          <p:cNvPr id="2052" name="Picture 4" descr="C:\Users\n1112\AppData\Local\Packages\Microsoft.Windows.Photos_8wekyb3d8bbwe\TempState\ShareServiceTempFolder\simple_editor_20240404_18333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908720"/>
            <a:ext cx="4017774" cy="2066643"/>
          </a:xfrm>
          <a:prstGeom prst="rect">
            <a:avLst/>
          </a:prstGeom>
          <a:noFill/>
        </p:spPr>
      </p:pic>
      <p:pic>
        <p:nvPicPr>
          <p:cNvPr id="2054" name="Picture 6" descr="C:\Users\n1112\AppData\Local\Packages\Microsoft.Windows.Photos_8wekyb3d8bbwe\TempState\ShareServiceTempFolder\simple_editor_20240404_183400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149080"/>
            <a:ext cx="4464496" cy="2440781"/>
          </a:xfrm>
          <a:prstGeom prst="rect">
            <a:avLst/>
          </a:prstGeom>
          <a:noFill/>
        </p:spPr>
      </p:pic>
      <p:pic>
        <p:nvPicPr>
          <p:cNvPr id="2056" name="Picture 8" descr="C:\Users\n1112\AppData\Local\Packages\Microsoft.Windows.Photos_8wekyb3d8bbwe\TempState\ShareServiceTempFolder\Screenshot_20240404-183115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95527" y="3140968"/>
            <a:ext cx="3982279" cy="34488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41464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564904"/>
            <a:ext cx="8352928" cy="1080120"/>
          </a:xfrm>
        </p:spPr>
        <p:txBody>
          <a:bodyPr>
            <a:noAutofit/>
          </a:bodyPr>
          <a:lstStyle/>
          <a:p>
            <a:pPr algn="ctr"/>
            <a:r>
              <a:rPr lang="ru-RU" sz="6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6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4865614"/>
            <a:ext cx="4320480" cy="992277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2673695740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07CE7448121D824FBE8280DA6DF27D16" ma:contentTypeVersion="0" ma:contentTypeDescription="Создание документа." ma:contentTypeScope="" ma:versionID="9418879488f2be88e0b0463956bce705">
  <xsd:schema xmlns:xsd="http://www.w3.org/2001/XMLSchema" xmlns:p="http://schemas.microsoft.com/office/2006/metadata/properties" targetNamespace="http://schemas.microsoft.com/office/2006/metadata/properties" ma:root="true" ma:fieldsID="53974d1da0c14f073d2cc649cae9f3e6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одержимого" ma:readOnly="true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C69508BA-984B-40CD-896E-3AA1013C88D4}">
  <ds:schemaRefs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71A0F44-B905-4B64-9EE4-0BDDDDD57E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69B564-854B-4386-90FA-6676C7A405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2348</TotalTime>
  <Words>391</Words>
  <Application>Microsoft Office PowerPoint</Application>
  <PresentationFormat>Экран (4:3)</PresentationFormat>
  <Paragraphs>34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Муниципальное бюджетное дошкольное образовательное учреждение детский сад №20 «Югорка»     Доклад: «Патриотическое воспитание дошкольников в условиях взаимодействия ДОУ и семьи»</vt:lpstr>
      <vt:lpstr>Патриотизм - это</vt:lpstr>
      <vt:lpstr>Трудности мешающие организации работы по патриотическому воспитанию</vt:lpstr>
      <vt:lpstr>Важность патриотического воспитания дошкольников</vt:lpstr>
      <vt:lpstr>Как правильно сформировать нравственные чувства</vt:lpstr>
      <vt:lpstr>Почему нужно придерживаться личностно-ориентированного воспитания?</vt:lpstr>
      <vt:lpstr>   </vt:lpstr>
      <vt:lpstr> </vt:lpstr>
      <vt:lpstr>Квест- игра «Зарница» (2023г) </vt:lpstr>
      <vt:lpstr>    Квест – игра «Зарница» (2024г) </vt:lpstr>
      <vt:lpstr>                      «Бессмертный полк» </vt:lpstr>
      <vt:lpstr>Развлечение «День семьи, любви и верности» 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Лук*****</dc:title>
  <dc:creator>Арсланбий</dc:creator>
  <cp:lastModifiedBy>Насибат Абдурагимова</cp:lastModifiedBy>
  <cp:revision>274</cp:revision>
  <dcterms:modified xsi:type="dcterms:W3CDTF">2025-05-25T16:51:29Z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0x01010007CE7448121D824FBE8280DA6DF27D16</vt:lpwstr>
  </property>
</Properties>
</file>