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0" r:id="rId3"/>
    <p:sldId id="295" r:id="rId4"/>
    <p:sldId id="284" r:id="rId5"/>
    <p:sldId id="288" r:id="rId6"/>
    <p:sldId id="271" r:id="rId7"/>
    <p:sldId id="296" r:id="rId8"/>
    <p:sldId id="301" r:id="rId9"/>
    <p:sldId id="297" r:id="rId10"/>
    <p:sldId id="294" r:id="rId11"/>
    <p:sldId id="260" r:id="rId12"/>
    <p:sldId id="261" r:id="rId13"/>
    <p:sldId id="262" r:id="rId14"/>
    <p:sldId id="263" r:id="rId15"/>
    <p:sldId id="274" r:id="rId16"/>
    <p:sldId id="258" r:id="rId17"/>
    <p:sldId id="259" r:id="rId18"/>
    <p:sldId id="292" r:id="rId19"/>
    <p:sldId id="293" r:id="rId20"/>
    <p:sldId id="289" r:id="rId21"/>
    <p:sldId id="273" r:id="rId22"/>
    <p:sldId id="276" r:id="rId23"/>
    <p:sldId id="291" r:id="rId24"/>
    <p:sldId id="290" r:id="rId25"/>
    <p:sldId id="298" r:id="rId26"/>
    <p:sldId id="280" r:id="rId27"/>
    <p:sldId id="299" r:id="rId28"/>
    <p:sldId id="282" r:id="rId29"/>
    <p:sldId id="281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aforisimo.ru/autor/%D0%90%D0%BB%D0%B5%D0%BA%D1%81%D0%B0%D0%BD%D0%B4%D1%80+%D0%9E%D1%81%D1%82%D1%80%D0%BE%D0%B2%D1%81%D0%BA%D0%B8%D0%B9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332656"/>
            <a:ext cx="9505056" cy="1035481"/>
          </a:xfrm>
        </p:spPr>
        <p:txBody>
          <a:bodyPr>
            <a:noAutofit/>
          </a:bodyPr>
          <a:lstStyle/>
          <a:p>
            <a:r>
              <a:rPr lang="ru-RU" sz="1700" b="1" dirty="0"/>
              <a:t>Муниципальное дошкольное образовательное бюджетное учреждение </a:t>
            </a:r>
            <a:r>
              <a:rPr lang="ru-RU" sz="1700" b="1" dirty="0" smtClean="0"/>
              <a:t/>
            </a:r>
            <a:br>
              <a:rPr lang="ru-RU" sz="1700" b="1" dirty="0" smtClean="0"/>
            </a:br>
            <a:r>
              <a:rPr lang="ru-RU" sz="1700" b="1" dirty="0" smtClean="0"/>
              <a:t>«</a:t>
            </a:r>
            <a:r>
              <a:rPr lang="ru-RU" sz="1700" b="1" dirty="0"/>
              <a:t>Центр развития ребенка – детский сад №27 «Дюймовочка» </a:t>
            </a:r>
            <a:r>
              <a:rPr lang="ru-RU" sz="1700" b="1" dirty="0" smtClean="0"/>
              <a:t/>
            </a:r>
            <a:br>
              <a:rPr lang="ru-RU" sz="1700" b="1" dirty="0" smtClean="0"/>
            </a:br>
            <a:r>
              <a:rPr lang="ru-RU" sz="1700" b="1" dirty="0" err="1" smtClean="0"/>
              <a:t>Арсеньевского</a:t>
            </a:r>
            <a:r>
              <a:rPr lang="ru-RU" sz="1700" b="1" dirty="0" smtClean="0"/>
              <a:t> </a:t>
            </a:r>
            <a:r>
              <a:rPr lang="ru-RU" sz="1700" b="1" dirty="0"/>
              <a:t>городского округа</a:t>
            </a:r>
            <a:r>
              <a:rPr lang="ru-RU" sz="1700" dirty="0"/>
              <a:t/>
            </a:r>
            <a:br>
              <a:rPr lang="ru-RU" sz="1700" dirty="0"/>
            </a:br>
            <a:r>
              <a:rPr lang="ru-RU" sz="1700" dirty="0"/>
              <a:t> </a:t>
            </a:r>
            <a:br>
              <a:rPr lang="ru-RU" sz="1700" dirty="0"/>
            </a:br>
            <a:endParaRPr lang="ru-RU" sz="17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93952" y="2996156"/>
            <a:ext cx="7624936" cy="1752600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tx1"/>
                </a:solidFill>
              </a:rPr>
              <a:t>Авторы</a:t>
            </a:r>
            <a:r>
              <a:rPr lang="ru-RU" sz="2000" dirty="0">
                <a:solidFill>
                  <a:schemeClr val="tx1"/>
                </a:solidFill>
              </a:rPr>
              <a:t>: </a:t>
            </a:r>
            <a:endParaRPr lang="ru-RU" sz="2000" dirty="0" smtClean="0">
              <a:solidFill>
                <a:schemeClr val="tx1"/>
              </a:solidFill>
            </a:endParaRPr>
          </a:p>
          <a:p>
            <a:pPr algn="l"/>
            <a:r>
              <a:rPr lang="ru-RU" sz="2000" dirty="0" err="1" smtClean="0">
                <a:solidFill>
                  <a:schemeClr val="tx1"/>
                </a:solidFill>
              </a:rPr>
              <a:t>Гилязиева</a:t>
            </a:r>
            <a:r>
              <a:rPr lang="ru-RU" sz="2000" dirty="0" smtClean="0">
                <a:solidFill>
                  <a:schemeClr val="tx1"/>
                </a:solidFill>
              </a:rPr>
              <a:t> Наталья Александровна, старший воспитатель</a:t>
            </a:r>
          </a:p>
          <a:p>
            <a:pPr algn="l"/>
            <a:r>
              <a:rPr lang="ru-RU" sz="2000" dirty="0" err="1" smtClean="0">
                <a:solidFill>
                  <a:schemeClr val="tx1"/>
                </a:solidFill>
              </a:rPr>
              <a:t>Бабетова</a:t>
            </a:r>
            <a:r>
              <a:rPr lang="ru-RU" sz="2000" dirty="0" smtClean="0">
                <a:solidFill>
                  <a:schemeClr val="tx1"/>
                </a:solidFill>
              </a:rPr>
              <a:t> Татьяна Владимировна,  </a:t>
            </a:r>
            <a:r>
              <a:rPr lang="ru-RU" sz="2000" dirty="0">
                <a:solidFill>
                  <a:schemeClr val="tx1"/>
                </a:solidFill>
              </a:rPr>
              <a:t>музыкальный руководитель </a:t>
            </a:r>
          </a:p>
          <a:p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06904" y="1412776"/>
            <a:ext cx="77048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prstClr val="black"/>
                </a:solidFill>
                <a:ea typeface="+mj-ea"/>
                <a:cs typeface="+mj-cs"/>
              </a:rPr>
              <a:t>Творческо-познавательный проект</a:t>
            </a:r>
            <a:r>
              <a:rPr lang="ru-RU" sz="3200" dirty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ru-RU" sz="3200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ru-RU" sz="3200" b="1" dirty="0">
                <a:solidFill>
                  <a:prstClr val="black"/>
                </a:solidFill>
                <a:ea typeface="+mj-ea"/>
                <a:cs typeface="+mj-cs"/>
              </a:rPr>
              <a:t>«Воспитание патриотической песней»</a:t>
            </a:r>
            <a:r>
              <a:rPr lang="ru-RU" sz="3200" dirty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ru-RU" sz="3200" dirty="0">
                <a:solidFill>
                  <a:prstClr val="black"/>
                </a:solidFill>
                <a:ea typeface="+mj-ea"/>
                <a:cs typeface="+mj-cs"/>
              </a:rPr>
            </a:br>
            <a:endParaRPr lang="ru-RU" sz="3200" dirty="0"/>
          </a:p>
        </p:txBody>
      </p:sp>
      <p:pic>
        <p:nvPicPr>
          <p:cNvPr id="9218" name="Picture 2" descr="G:\ДЮЙМОВОЧКА\ФОТО\воспитание патриотической песней\IMG-20210205-WA016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55" b="12168"/>
          <a:stretch/>
        </p:blipFill>
        <p:spPr bwMode="auto">
          <a:xfrm>
            <a:off x="67544" y="4513006"/>
            <a:ext cx="2268578" cy="20349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G:\ДЮЙМОВОЧКА\ПАТРИОТИЧЕСКОЕ ВОСПИТАНИЕ\ВОСПИТАНИЕ ПАТРИОТИЧЕСКОЙ ПЕСНЕЙ\IMG_57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842738"/>
            <a:ext cx="2273672" cy="17052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G:\ДЮЙМОВОЧКА\ПАТРИОТИЧЕСКОЕ ВОСПИТАНИЕ\ВОСПИТАНИЕ ПАТРИОТИЧЕСКОЙ ПЕСНЕЙ\IMG_577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5499" y="4715477"/>
            <a:ext cx="2173389" cy="16300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G:\ДЮЙМОВОЧКА\ФОТО\воспитание патриотической песней\IMG-20210205-WA008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456" y="5207233"/>
            <a:ext cx="1886000" cy="1414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646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340768"/>
            <a:ext cx="6779096" cy="478112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sz="2500" dirty="0"/>
              <a:t>Более 15 лет основным направлением деятельности детского сада является патриотическое воспитание. Мы ищем новые формы и подходы, создавая единое образовательное пространство, включающее детей, педагогов, родителей и общественные организации с целью формирования гражданской позиции дошкольников. Именно на путях этих поисков и возникла идея проекта «Воспитание патриотической песней</a:t>
            </a:r>
            <a:r>
              <a:rPr lang="ru-RU" sz="2500" dirty="0"/>
              <a:t>»</a:t>
            </a:r>
            <a:endParaRPr lang="ru-RU" sz="2500" dirty="0"/>
          </a:p>
          <a:p>
            <a:pPr algn="ctr">
              <a:lnSpc>
                <a:spcPct val="15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5614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51720" y="764704"/>
            <a:ext cx="6645424" cy="583264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lnSpc>
                <a:spcPct val="170000"/>
              </a:lnSpc>
              <a:buNone/>
            </a:pPr>
            <a:r>
              <a:rPr lang="ru-RU" dirty="0" smtClean="0"/>
              <a:t>Проект направлен </a:t>
            </a:r>
            <a:r>
              <a:rPr lang="ru-RU" dirty="0"/>
              <a:t>на формирование нравственности и основ патриотизма у детей в процессе знакомства с лучшими образцами песен, посвящённых близким людям, родному городу и стране, защитникам Отечества и ВОВ. Главная задача - вызвать у детей эмоциональный отклик на чувства печали и радости, гордости и сопереживания, мужества и отваги. </a:t>
            </a:r>
          </a:p>
          <a:p>
            <a:pPr algn="ctr">
              <a:lnSpc>
                <a:spcPct val="17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0956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7069" y="116632"/>
            <a:ext cx="8229600" cy="1143000"/>
          </a:xfrm>
        </p:spPr>
        <p:txBody>
          <a:bodyPr>
            <a:normAutofit/>
          </a:bodyPr>
          <a:lstStyle/>
          <a:p>
            <a:r>
              <a:rPr lang="ru-RU" sz="3000" b="1" u="sng" dirty="0">
                <a:latin typeface="Bookman Old Style" pitchFamily="18" charset="0"/>
                <a:ea typeface="+mn-ea"/>
                <a:cs typeface="+mn-cs"/>
              </a:rPr>
              <a:t>Задачи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9144" y="1268760"/>
            <a:ext cx="7704856" cy="4525963"/>
          </a:xfrm>
        </p:spPr>
        <p:txBody>
          <a:bodyPr>
            <a:noAutofit/>
          </a:bodyPr>
          <a:lstStyle/>
          <a:p>
            <a:pPr lvl="0"/>
            <a:r>
              <a:rPr lang="ru-RU" sz="2500" dirty="0"/>
              <a:t>Познакомить детей с песнями, героями и событиями Великой Отечественной войны.</a:t>
            </a:r>
          </a:p>
          <a:p>
            <a:r>
              <a:rPr lang="ru-RU" sz="2500" dirty="0"/>
              <a:t>Воспитывать  нравственные и социально значимые качества, в том числе – чувство уважения к подвигу народов нашей страны, гордости за её славное прошлое, сочувствие, сострадание к чужому горю.</a:t>
            </a:r>
          </a:p>
          <a:p>
            <a:pPr lvl="0"/>
            <a:r>
              <a:rPr lang="ru-RU" sz="2500" dirty="0"/>
              <a:t>Расширять  и обогащать музыкально-слуховой опыт детей в процессе знакомства с новым музыкальным материалом.</a:t>
            </a:r>
          </a:p>
          <a:p>
            <a:pPr lvl="0"/>
            <a:r>
              <a:rPr lang="ru-RU" sz="2500" dirty="0"/>
              <a:t>Стимулировать  познавательные интересы и действия детей в процессе исполнительской деятельности.</a:t>
            </a:r>
          </a:p>
          <a:p>
            <a:pPr>
              <a:lnSpc>
                <a:spcPct val="170000"/>
              </a:lnSpc>
            </a:pP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22691883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404664"/>
            <a:ext cx="7272808" cy="1143000"/>
          </a:xfrm>
        </p:spPr>
        <p:txBody>
          <a:bodyPr>
            <a:noAutofit/>
          </a:bodyPr>
          <a:lstStyle/>
          <a:p>
            <a:r>
              <a:rPr lang="ru-RU" sz="2600" b="1" dirty="0">
                <a:latin typeface="Bookman Old Style" pitchFamily="18" charset="0"/>
                <a:ea typeface="+mn-ea"/>
                <a:cs typeface="+mn-cs"/>
              </a:rPr>
              <a:t>Основные принципы организации деятельности детей дошкольного возраста с использованием песен патриотической направленности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85279" y="1916832"/>
            <a:ext cx="7560840" cy="4525963"/>
          </a:xfrm>
        </p:spPr>
        <p:txBody>
          <a:bodyPr>
            <a:noAutofit/>
          </a:bodyPr>
          <a:lstStyle/>
          <a:p>
            <a:r>
              <a:rPr lang="ru-RU" sz="2600" dirty="0" smtClean="0"/>
              <a:t>отношение </a:t>
            </a:r>
            <a:r>
              <a:rPr lang="ru-RU" sz="2600" dirty="0"/>
              <a:t>к ребенку как к субъекту любого вида деятельности, признание за ним права на существование собственного мнения </a:t>
            </a:r>
            <a:endParaRPr lang="ru-RU" sz="2600" dirty="0" smtClean="0"/>
          </a:p>
          <a:p>
            <a:r>
              <a:rPr lang="ru-RU" sz="2600" dirty="0" smtClean="0"/>
              <a:t>создание </a:t>
            </a:r>
            <a:r>
              <a:rPr lang="ru-RU" sz="2600" dirty="0"/>
              <a:t>на занятиях положительного эмоционального фона, атмосферы эмоционального подъема и ощущения </a:t>
            </a:r>
            <a:r>
              <a:rPr lang="ru-RU" sz="2600" dirty="0" smtClean="0"/>
              <a:t>успеха </a:t>
            </a:r>
            <a:endParaRPr lang="ru-RU" sz="2600" dirty="0"/>
          </a:p>
          <a:p>
            <a:r>
              <a:rPr lang="ru-RU" sz="2600" dirty="0" smtClean="0"/>
              <a:t>формирование </a:t>
            </a:r>
            <a:r>
              <a:rPr lang="ru-RU" sz="2600" dirty="0"/>
              <a:t>эмоционального отношения к восприятию мира, формирование у детей потребности в изучении культурного наследия </a:t>
            </a:r>
            <a:r>
              <a:rPr lang="ru-RU" sz="2600" dirty="0" smtClean="0"/>
              <a:t>России</a:t>
            </a:r>
            <a:endParaRPr lang="ru-RU" sz="2600" dirty="0"/>
          </a:p>
          <a:p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3883622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8A2BFB8-0B69-48F2-A9A3-FC57B9986365}" type="slidenum">
              <a:rPr lang="ru-RU" altLang="ru-RU" b="0" smtClean="0"/>
              <a:pPr eaLnBrk="1" hangingPunct="1"/>
              <a:t>6</a:t>
            </a:fld>
            <a:endParaRPr lang="ru-RU" altLang="ru-RU" b="0" smtClean="0"/>
          </a:p>
        </p:txBody>
      </p:sp>
      <p:pic>
        <p:nvPicPr>
          <p:cNvPr id="3076" name="Picture 6" descr="P10173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204864"/>
            <a:ext cx="3581400" cy="26844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Прямоугольник 1"/>
          <p:cNvSpPr>
            <a:spLocks noChangeArrowheads="1"/>
          </p:cNvSpPr>
          <p:nvPr/>
        </p:nvSpPr>
        <p:spPr bwMode="auto">
          <a:xfrm>
            <a:off x="2051720" y="548680"/>
            <a:ext cx="684691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sz="2800" dirty="0"/>
              <a:t>Песня – душа народа. Загубишь песню – убьешь душу</a:t>
            </a:r>
            <a:r>
              <a:rPr lang="ru-RU" sz="2800" dirty="0" smtClean="0"/>
              <a:t>.</a:t>
            </a:r>
          </a:p>
          <a:p>
            <a:pPr algn="r"/>
            <a:r>
              <a:rPr lang="ru-RU" sz="2800" dirty="0" smtClean="0">
                <a:hlinkClick r:id="rId3"/>
              </a:rPr>
              <a:t>Александр </a:t>
            </a:r>
            <a:r>
              <a:rPr lang="ru-RU" sz="2800" dirty="0">
                <a:hlinkClick r:id="rId3"/>
              </a:rPr>
              <a:t>Островский</a:t>
            </a:r>
            <a:endParaRPr lang="ru-RU" sz="2800" dirty="0"/>
          </a:p>
        </p:txBody>
      </p:sp>
      <p:pic>
        <p:nvPicPr>
          <p:cNvPr id="10242" name="Picture 2" descr="G:\ДЮЙМОВОЧКА\ФОТО\23 февраля день защитника\2021\IMG-20210217-WA006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8473" y="4365104"/>
            <a:ext cx="3503712" cy="19708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G:\ДЮЙМОВОЧКА\ФОТО\23 февраля день защитника\2021\IMG-20210212-WA0105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1" r="17058"/>
          <a:stretch/>
        </p:blipFill>
        <p:spPr bwMode="auto">
          <a:xfrm>
            <a:off x="611560" y="1927191"/>
            <a:ext cx="3281965" cy="20326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742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9672" y="476672"/>
            <a:ext cx="7067128" cy="564949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900" dirty="0"/>
              <a:t>На первом этапе, подбирая специальный музыкальный материал для восприятия музыки и исполнительской деятельности, мы ориентировались на детские песни. Были сомнения, стоит ли давать детям взрослый репертуар. Но когда, на празднике в честь Дня Победы, родители не смогли вспомнить слова знаменитой «Катюши», «Три танкиста», поняли, идти нужно от обратного – через детей можно вернуть эту память, ведь песни военных лет не должны предаваться забвению, они – часть истории нашего государства.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84932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55168" y="692696"/>
            <a:ext cx="7488832" cy="6048671"/>
          </a:xfrm>
        </p:spPr>
        <p:txBody>
          <a:bodyPr>
            <a:noAutofit/>
          </a:bodyPr>
          <a:lstStyle/>
          <a:p>
            <a:pPr marL="0" indent="0" algn="ctr">
              <a:lnSpc>
                <a:spcPct val="125000"/>
              </a:lnSpc>
              <a:buNone/>
            </a:pPr>
            <a:r>
              <a:rPr lang="ru-RU" sz="1800" b="1" dirty="0"/>
              <a:t>Подбирая специальный музыкальный материал для восприятия музыки и исполнительской деятельности, можно решить задачи формирования нравственности и основ патриотизма. </a:t>
            </a:r>
          </a:p>
          <a:p>
            <a:pPr marL="0" indent="0" algn="ctr">
              <a:lnSpc>
                <a:spcPct val="125000"/>
              </a:lnSpc>
              <a:buNone/>
            </a:pPr>
            <a:r>
              <a:rPr lang="ru-RU" sz="1600" dirty="0"/>
              <a:t>Детей старшего возраста приобщают к песням, которые воспитывают любовь к малой Родине, к миру защитников Отечества: Слонов «Мы солдаты», Тиличеева «Барабанщик», </a:t>
            </a:r>
            <a:r>
              <a:rPr lang="ru-RU" sz="1600" dirty="0" err="1"/>
              <a:t>Гомонова</a:t>
            </a:r>
            <a:r>
              <a:rPr lang="ru-RU" sz="1600" dirty="0"/>
              <a:t> «Край родной», Филиппенко «Бравые солдаты», </a:t>
            </a:r>
            <a:r>
              <a:rPr lang="ru-RU" sz="1600" dirty="0" err="1"/>
              <a:t>Шаинский</a:t>
            </a:r>
            <a:r>
              <a:rPr lang="ru-RU" sz="1600" dirty="0"/>
              <a:t> «Песенка о папе». Знакомятся дети и со взрослым репертуаром: песни военных лет не должны предаваться забвению, они – часть истории нашего государства. На тематических мероприятиях «Песни войны», «Марши армии родной» дети узнавали историю возникновения произведения, его автора, подпевали понравившиеся мелодии. В данные мероприятия включается слушание таких известных песен, как «Священная война», «Катюша», «Темная ночь», «Вечный огонь», а так же мелодии «Марш Победы» </a:t>
            </a:r>
            <a:r>
              <a:rPr lang="ru-RU" sz="1600" dirty="0" err="1"/>
              <a:t>М.Старокадомского</a:t>
            </a:r>
            <a:r>
              <a:rPr lang="ru-RU" sz="1600" dirty="0"/>
              <a:t>, «Военный марш» </a:t>
            </a:r>
            <a:r>
              <a:rPr lang="ru-RU" sz="1600" dirty="0" err="1"/>
              <a:t>Г.Свиридова</a:t>
            </a:r>
            <a:r>
              <a:rPr lang="ru-RU" sz="1600" dirty="0"/>
              <a:t>, «Прощание славянки» </a:t>
            </a:r>
            <a:r>
              <a:rPr lang="ru-RU" sz="1600" dirty="0" err="1"/>
              <a:t>В.Агапкина</a:t>
            </a:r>
            <a:r>
              <a:rPr lang="ru-RU" sz="1600" dirty="0"/>
              <a:t>, «Праздничный марш» </a:t>
            </a:r>
            <a:r>
              <a:rPr lang="ru-RU" sz="1600" dirty="0" err="1"/>
              <a:t>В.Рупова</a:t>
            </a:r>
            <a:r>
              <a:rPr lang="ru-RU" sz="1600" dirty="0"/>
              <a:t>. Песня, которая особо понравилась детям, затем разучивается и исполняется на различных мероприятиях. </a:t>
            </a:r>
            <a:r>
              <a:rPr lang="ru-RU" sz="1600" dirty="0"/>
              <a:t>У каждой группы теперь есть своя «визитная песня» - «Три танкиста», «В путь», «Десятый наш десантный батальон», «Перелётные птицы», «Смуглянка», «Катюша</a:t>
            </a:r>
            <a:r>
              <a:rPr lang="ru-RU" sz="1600" dirty="0" smtClean="0"/>
              <a:t>».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420706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1680" y="1052736"/>
            <a:ext cx="7272808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500" dirty="0"/>
              <a:t>В ходе реализации проекта в нашем детском саду родились новые формы предъявления наработанного материала «Песенный марафон «Защитники Отечества», фестиваль строевой песни, создание музыкальных композиций «Солдатская  каша — сила наша», музыкально-литературные гостиные «Песни, с которыми мы победили». Наши ребята очень любят участвовать в совместных мероприятиях с ветеранами ВОВ и педагогического труда, где вместе поют полюбившиеся песни. Во время этих встреч не только, передается  культурное наследие, но и  восстанавливается связь поколений.</a:t>
            </a:r>
          </a:p>
        </p:txBody>
      </p:sp>
    </p:spTree>
    <p:extLst>
      <p:ext uri="{BB962C8B-B14F-4D97-AF65-F5344CB8AC3E}">
        <p14:creationId xmlns:p14="http://schemas.microsoft.com/office/powerpoint/2010/main" val="29516161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5632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56324" name="Picture 2" descr="D:\ДЮЙМОВОЧКА\ПАТРИОТИЧЕСКОЕ ВОСПИТАНИЕ\месячник патриотического 2017\отчет\Новая папка (2)\IMG_20170220_1003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-15875"/>
            <a:ext cx="9166225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5" name="Заголовок 1"/>
          <p:cNvSpPr>
            <a:spLocks/>
          </p:cNvSpPr>
          <p:nvPr/>
        </p:nvSpPr>
        <p:spPr bwMode="auto">
          <a:xfrm>
            <a:off x="0" y="0"/>
            <a:ext cx="9196388" cy="685800"/>
          </a:xfrm>
          <a:prstGeom prst="rect">
            <a:avLst/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0" hangingPunct="0"/>
            <a:r>
              <a:rPr lang="ru-RU" altLang="ru-RU" sz="2800">
                <a:solidFill>
                  <a:schemeClr val="tx2"/>
                </a:solidFill>
              </a:rPr>
              <a:t>Песенный марафон «Защитники Отечества»</a:t>
            </a:r>
          </a:p>
        </p:txBody>
      </p:sp>
    </p:spTree>
    <p:extLst>
      <p:ext uri="{BB962C8B-B14F-4D97-AF65-F5344CB8AC3E}">
        <p14:creationId xmlns:p14="http://schemas.microsoft.com/office/powerpoint/2010/main" val="152740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G:\ДЮЙМОВОЧКА\ПАТРИОТИЧЕСКОЕ ВОСПИТАНИЕ\ВОСПИТАНИЕ ПАТРИОТИЧЕСКОЙ ПЕСНЕЙ\музыкально-литератруный салон\IMG_62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16" y="1295"/>
            <a:ext cx="9125784" cy="6844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/>
          </p:cNvSpPr>
          <p:nvPr/>
        </p:nvSpPr>
        <p:spPr bwMode="auto">
          <a:xfrm>
            <a:off x="0" y="0"/>
            <a:ext cx="9196388" cy="836712"/>
          </a:xfrm>
          <a:prstGeom prst="rect">
            <a:avLst/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0" hangingPunct="0"/>
            <a:r>
              <a:rPr lang="ru-RU" altLang="ru-RU" sz="2800" dirty="0" smtClean="0">
                <a:solidFill>
                  <a:schemeClr val="tx2"/>
                </a:solidFill>
              </a:rPr>
              <a:t>Концерт «Поклонимся великим тем годам!»</a:t>
            </a:r>
            <a:endParaRPr lang="ru-RU" altLang="ru-RU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4498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G:\ДЮЙМОВОЧКА\ПАТРИОТИЧЕСКОЕ ВОСПИТАНИЕ\ВОСПИТАНИЕ ПАТРИОТИЧЕСКОЙ ПЕСНЕЙ\музыкально-литератруный салон\IMG_626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5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/>
          </p:cNvSpPr>
          <p:nvPr/>
        </p:nvSpPr>
        <p:spPr bwMode="auto">
          <a:xfrm>
            <a:off x="0" y="0"/>
            <a:ext cx="9196388" cy="836712"/>
          </a:xfrm>
          <a:prstGeom prst="rect">
            <a:avLst/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0" hangingPunct="0"/>
            <a:r>
              <a:rPr lang="ru-RU" altLang="ru-RU" sz="2800" dirty="0" smtClean="0">
                <a:solidFill>
                  <a:schemeClr val="tx2"/>
                </a:solidFill>
              </a:rPr>
              <a:t>Концерт «Поклонимся великим тем годам!»</a:t>
            </a:r>
            <a:endParaRPr lang="ru-RU" altLang="ru-RU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3691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G:\ДЮЙМОВОЧКА\ПАТРИОТИЧЕСКОЕ ВОСПИТАНИЕ\ВОСПИТАНИЕ ПАТРИОТИЧЕСКОЙ ПЕСНЕЙ\фестиваль строевой песни\IMG_625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33691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G:\ДЮЙМОВОЧКА\ПАТРИОТИЧЕСКОЕ ВОСПИТАНИЕ\ВОСПИТАНИЕ ПАТРИОТИЧЕСКОЙ ПЕСНЕЙ\фестиваль строевой песни\IMG_62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029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/>
          </p:cNvSpPr>
          <p:nvPr/>
        </p:nvSpPr>
        <p:spPr bwMode="auto">
          <a:xfrm>
            <a:off x="0" y="0"/>
            <a:ext cx="9196388" cy="836712"/>
          </a:xfrm>
          <a:prstGeom prst="rect">
            <a:avLst/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0" hangingPunct="0"/>
            <a:r>
              <a:rPr lang="ru-RU" altLang="ru-RU" sz="2800" dirty="0" smtClean="0">
                <a:solidFill>
                  <a:schemeClr val="tx2"/>
                </a:solidFill>
              </a:rPr>
              <a:t>Фестиваль строевой песни </a:t>
            </a:r>
            <a:endParaRPr lang="ru-RU" altLang="ru-RU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3691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58371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58372" name="Picture 2" descr="D:\ДЮЙМОВОЧКА\ПАТРИОТИЧЕСКОЕ ВОСПИТАНИЕ\месячник патриотического 2017\отчет\Новая папка (2)\IMG-20170221-WA00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3" name="Заголовок 1"/>
          <p:cNvSpPr>
            <a:spLocks/>
          </p:cNvSpPr>
          <p:nvPr/>
        </p:nvSpPr>
        <p:spPr bwMode="auto">
          <a:xfrm>
            <a:off x="26988" y="0"/>
            <a:ext cx="9067800" cy="762000"/>
          </a:xfrm>
          <a:prstGeom prst="rect">
            <a:avLst/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0" hangingPunct="0"/>
            <a:r>
              <a:rPr lang="ru-RU" altLang="ru-RU" sz="2500">
                <a:solidFill>
                  <a:schemeClr val="tx2"/>
                </a:solidFill>
              </a:rPr>
              <a:t>Фестиваль «Солдатская каша – сила наша»</a:t>
            </a:r>
          </a:p>
        </p:txBody>
      </p:sp>
    </p:spTree>
    <p:extLst>
      <p:ext uri="{BB962C8B-B14F-4D97-AF65-F5344CB8AC3E}">
        <p14:creationId xmlns:p14="http://schemas.microsoft.com/office/powerpoint/2010/main" val="370876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G:\ДЮЙМОВОЧКА\ПАТРИОТИЧЕСКОЕ ВОСПИТАНИЕ\ВОСПИТАНИЕ ПАТРИОТИЧЕСКОЙ ПЕСНЕЙ\ГОСТИНАЯ\IMG_35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4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/>
          </p:cNvSpPr>
          <p:nvPr/>
        </p:nvSpPr>
        <p:spPr bwMode="auto">
          <a:xfrm>
            <a:off x="0" y="0"/>
            <a:ext cx="9196388" cy="836712"/>
          </a:xfrm>
          <a:prstGeom prst="rect">
            <a:avLst/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0" hangingPunct="0"/>
            <a:r>
              <a:rPr lang="ru-RU" altLang="ru-RU" sz="2800" dirty="0" smtClean="0">
                <a:solidFill>
                  <a:schemeClr val="tx2"/>
                </a:solidFill>
              </a:rPr>
              <a:t>Музыкально-литературная гостиная </a:t>
            </a:r>
          </a:p>
          <a:p>
            <a:pPr algn="ctr" eaLnBrk="0" hangingPunct="0"/>
            <a:r>
              <a:rPr lang="ru-RU" altLang="ru-RU" sz="2800" dirty="0" smtClean="0">
                <a:solidFill>
                  <a:schemeClr val="tx2"/>
                </a:solidFill>
              </a:rPr>
              <a:t>«С этими песнями мы победили!»</a:t>
            </a:r>
            <a:endParaRPr lang="ru-RU" altLang="ru-RU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1163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G:\ДЮЙМОВОЧКА\ПАТРИОТИЧЕСКОЕ ВОСПИТАНИЕ\ВОСПИТАНИЕ ПАТРИОТИЧЕСКОЙ ПЕСНЕЙ\ГОСТИНАЯ\IMG_9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314"/>
            <a:ext cx="9196389" cy="6897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/>
          </p:cNvSpPr>
          <p:nvPr/>
        </p:nvSpPr>
        <p:spPr bwMode="auto">
          <a:xfrm>
            <a:off x="0" y="0"/>
            <a:ext cx="9196388" cy="836712"/>
          </a:xfrm>
          <a:prstGeom prst="rect">
            <a:avLst/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0" hangingPunct="0"/>
            <a:r>
              <a:rPr lang="ru-RU" altLang="ru-RU" sz="2800" dirty="0" smtClean="0">
                <a:solidFill>
                  <a:schemeClr val="tx2"/>
                </a:solidFill>
              </a:rPr>
              <a:t>Музыкально-литературная гостиная </a:t>
            </a:r>
          </a:p>
          <a:p>
            <a:pPr algn="ctr" eaLnBrk="0" hangingPunct="0"/>
            <a:r>
              <a:rPr lang="ru-RU" altLang="ru-RU" sz="2800" dirty="0" smtClean="0">
                <a:solidFill>
                  <a:schemeClr val="tx2"/>
                </a:solidFill>
              </a:rPr>
              <a:t>«С этими песнями мы победили!»</a:t>
            </a:r>
            <a:endParaRPr lang="ru-RU" altLang="ru-RU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21975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6144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6144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8A3EE3A-C9F2-420A-A016-41E7A72DD0B1}" type="slidenum">
              <a:rPr lang="ru-RU" altLang="ru-RU" b="0" smtClean="0"/>
              <a:pPr eaLnBrk="1" hangingPunct="1"/>
              <a:t>18</a:t>
            </a:fld>
            <a:endParaRPr lang="ru-RU" altLang="ru-RU" b="0" smtClean="0"/>
          </a:p>
        </p:txBody>
      </p:sp>
      <p:pic>
        <p:nvPicPr>
          <p:cNvPr id="61445" name="Picture 2" descr="E:\IMG-20180219-WA0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28"/>
          <a:stretch>
            <a:fillRect/>
          </a:stretch>
        </p:blipFill>
        <p:spPr bwMode="auto">
          <a:xfrm>
            <a:off x="34925" y="-6350"/>
            <a:ext cx="5375275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6" name="Picture 3" descr="E:\IMG-20180219-WA00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09" t="517" r="9901" b="2"/>
          <a:stretch>
            <a:fillRect/>
          </a:stretch>
        </p:blipFill>
        <p:spPr bwMode="auto">
          <a:xfrm>
            <a:off x="5562600" y="14288"/>
            <a:ext cx="3581400" cy="690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562600" y="5179011"/>
            <a:ext cx="3581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/>
              <a:t>Были созданы и апробированы различные формы творческого взаимодействия детей, сотрудников и родителей. Так у нас появилась вокальная группа «Мамы», совместный хор, ансамбль ложкарей, группы барабанщиков.</a:t>
            </a:r>
          </a:p>
        </p:txBody>
      </p:sp>
    </p:spTree>
    <p:extLst>
      <p:ext uri="{BB962C8B-B14F-4D97-AF65-F5344CB8AC3E}">
        <p14:creationId xmlns:p14="http://schemas.microsoft.com/office/powerpoint/2010/main" val="124641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G:\ДЮЙМОВОЧКА\ФОТО\БАРАБАНЫ\IMG-20190909-WA003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11"/>
          <a:stretch/>
        </p:blipFill>
        <p:spPr bwMode="auto">
          <a:xfrm>
            <a:off x="179512" y="260648"/>
            <a:ext cx="4104456" cy="45580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G:\ДЮЙМОВОЧКА\ФОТО\БАРАБАНЫ\IMG-20190909-WA00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44128"/>
            <a:ext cx="3078342" cy="41044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G:\ДЮЙМОВОЧКА\ФОТО\БАРАБАНЫ\IMG-20190909-WA0043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429000"/>
            <a:ext cx="3496235" cy="3429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3814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G:\ДЮЙМОВОЧКА\ФОТО\воспитание патриотической песней\IMG-20210203-WA013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65019"/>
            <a:ext cx="4176464" cy="556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G:\ДЮЙМОВОЧКА\ФОТО\воспитание патриотической песней\IMG-20210203-WA01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192188"/>
            <a:ext cx="3257664" cy="244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G:\ДЮЙМОВОЧКА\ФОТО\воспитание патриотической песней\IMG-20210203-WA013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10" b="25300"/>
          <a:stretch/>
        </p:blipFill>
        <p:spPr bwMode="auto">
          <a:xfrm>
            <a:off x="5345864" y="3856704"/>
            <a:ext cx="3042560" cy="2689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611560" y="4918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/>
              <a:t>Знакомство с песней «Журавли»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1450419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3D17E86-C82F-457C-B9BF-215A81E4B91E}" type="slidenum">
              <a:rPr lang="ru-RU" altLang="ru-RU" b="0" smtClean="0"/>
              <a:pPr eaLnBrk="1" hangingPunct="1"/>
              <a:t>21</a:t>
            </a:fld>
            <a:endParaRPr lang="ru-RU" altLang="ru-RU" b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4631499" y="764704"/>
            <a:ext cx="4512501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0" y="692696"/>
            <a:ext cx="4788024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605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115888"/>
            <a:ext cx="8218488" cy="792162"/>
          </a:xfrm>
          <a:solidFill>
            <a:srgbClr val="FFCCFF"/>
          </a:solidFill>
        </p:spPr>
        <p:txBody>
          <a:bodyPr/>
          <a:lstStyle/>
          <a:p>
            <a:pPr>
              <a:defRPr/>
            </a:pPr>
            <a:r>
              <a:rPr lang="ru-RU" altLang="ru-RU" sz="3200" b="1" kern="1200">
                <a:ea typeface="+mn-ea"/>
              </a:rPr>
              <a:t>Концерт в танковой части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2024369" y="3356992"/>
            <a:ext cx="4860032" cy="3645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3477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6041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60420" name="Picture 2" descr="C:\Documents and Settings\User\Рабочий стол\фото 23 февраля\20170228_1509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65" r="9474"/>
          <a:stretch>
            <a:fillRect/>
          </a:stretch>
        </p:blipFill>
        <p:spPr bwMode="auto">
          <a:xfrm>
            <a:off x="0" y="0"/>
            <a:ext cx="9144000" cy="699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1" name="Заголовок 1"/>
          <p:cNvSpPr>
            <a:spLocks/>
          </p:cNvSpPr>
          <p:nvPr/>
        </p:nvSpPr>
        <p:spPr bwMode="auto">
          <a:xfrm>
            <a:off x="0" y="0"/>
            <a:ext cx="9144000" cy="990600"/>
          </a:xfrm>
          <a:prstGeom prst="rect">
            <a:avLst/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0" hangingPunct="0"/>
            <a:r>
              <a:rPr lang="ru-RU" altLang="ru-RU" sz="2800" dirty="0">
                <a:solidFill>
                  <a:schemeClr val="tx2"/>
                </a:solidFill>
              </a:rPr>
              <a:t>Городской конкурс патриотической песни </a:t>
            </a:r>
            <a:endParaRPr lang="ru-RU" altLang="ru-RU" sz="2800" dirty="0" smtClean="0">
              <a:solidFill>
                <a:schemeClr val="tx2"/>
              </a:solidFill>
            </a:endParaRPr>
          </a:p>
          <a:p>
            <a:pPr algn="ctr" eaLnBrk="0" hangingPunct="0"/>
            <a:r>
              <a:rPr lang="ru-RU" altLang="ru-RU" sz="2800" dirty="0" smtClean="0">
                <a:solidFill>
                  <a:schemeClr val="tx2"/>
                </a:solidFill>
              </a:rPr>
              <a:t>«</a:t>
            </a:r>
            <a:r>
              <a:rPr lang="ru-RU" altLang="ru-RU" sz="2800" dirty="0">
                <a:solidFill>
                  <a:schemeClr val="tx2"/>
                </a:solidFill>
              </a:rPr>
              <a:t>Служить России»</a:t>
            </a:r>
          </a:p>
        </p:txBody>
      </p:sp>
    </p:spTree>
    <p:extLst>
      <p:ext uri="{BB962C8B-B14F-4D97-AF65-F5344CB8AC3E}">
        <p14:creationId xmlns:p14="http://schemas.microsoft.com/office/powerpoint/2010/main" val="386212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63491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6349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8771FF1-A45D-49CF-BE83-C03CB84CB7D3}" type="slidenum">
              <a:rPr lang="ru-RU" altLang="ru-RU" b="0" smtClean="0"/>
              <a:pPr eaLnBrk="1" hangingPunct="1"/>
              <a:t>23</a:t>
            </a:fld>
            <a:endParaRPr lang="ru-RU" altLang="ru-RU" b="0" smtClean="0"/>
          </a:p>
        </p:txBody>
      </p:sp>
      <p:pic>
        <p:nvPicPr>
          <p:cNvPr id="63493" name="Picture 2" descr="E:\IMG_30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42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23528" y="4869160"/>
            <a:ext cx="4752528" cy="18158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/>
              <a:t>Воспитанники подготовительной группы провели исследовательскую работу по истории создания песни «Выходила на берег Катюша…». Педагогам удалось успешно организовать познавательную творческую деятельность дошколят, привлечь родителей. В результате  «Катюша» и различные варианты знаменитой песни  были введены  в число активного исполнительского репертуара детей и родителей. </a:t>
            </a:r>
          </a:p>
        </p:txBody>
      </p:sp>
    </p:spTree>
    <p:extLst>
      <p:ext uri="{BB962C8B-B14F-4D97-AF65-F5344CB8AC3E}">
        <p14:creationId xmlns:p14="http://schemas.microsoft.com/office/powerpoint/2010/main" val="31925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62467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6246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19555EA-C860-4CBE-81EE-2EA056DE5DDA}" type="slidenum">
              <a:rPr lang="ru-RU" altLang="ru-RU" b="0" smtClean="0"/>
              <a:pPr eaLnBrk="1" hangingPunct="1"/>
              <a:t>24</a:t>
            </a:fld>
            <a:endParaRPr lang="ru-RU" altLang="ru-RU" b="0" smtClean="0"/>
          </a:p>
        </p:txBody>
      </p:sp>
      <p:pic>
        <p:nvPicPr>
          <p:cNvPr id="62469" name="Picture 2" descr="E:\катюша\катюш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464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1680" y="908720"/>
            <a:ext cx="6995120" cy="521744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dirty="0"/>
              <a:t>Активный участник проекта - </a:t>
            </a:r>
            <a:r>
              <a:rPr lang="ru-RU" dirty="0" err="1"/>
              <a:t>арсеньевская</a:t>
            </a:r>
            <a:r>
              <a:rPr lang="ru-RU" dirty="0"/>
              <a:t> поэтесса, учитель-логопед  </a:t>
            </a:r>
            <a:r>
              <a:rPr lang="ru-RU" dirty="0" err="1"/>
              <a:t>Гречухина</a:t>
            </a:r>
            <a:r>
              <a:rPr lang="ru-RU" dirty="0"/>
              <a:t> Нина Александровна. Воспитанники исполняют ее песни «Солнечные зайчики», «Золотое облачко», «Арсеньев». Создана оригинальная аранжировка и записан клип  на песню «Зенитчицы», навеянную  мотивами художественного фильма «А зори здесь тихие». Эту песню Нина Александровна написала специально для вокальной группы «Мамы».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72921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64515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6451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765B591-AAFD-48F4-BA5C-55802F8F1076}" type="slidenum">
              <a:rPr lang="ru-RU" altLang="ru-RU" b="0" smtClean="0"/>
              <a:pPr eaLnBrk="1" hangingPunct="1"/>
              <a:t>26</a:t>
            </a:fld>
            <a:endParaRPr lang="ru-RU" altLang="ru-RU" b="0" smtClean="0"/>
          </a:p>
        </p:txBody>
      </p:sp>
      <p:pic>
        <p:nvPicPr>
          <p:cNvPr id="64517" name="Picture 2" descr="D:\ДЮЙМОВОЧКА\ФОТО\грехучина\IMG_55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5" y="688975"/>
            <a:ext cx="5175250" cy="388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8" name="Picture 3" descr="D:\ДЮЙМОВОЧКА\ФОТО\грехучина\IMG_56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114800"/>
            <a:ext cx="32512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9" name="Picture 4" descr="D:\ДЮЙМОВОЧКА\ФОТО\грехучина\IMG_555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200" y="1411288"/>
            <a:ext cx="32512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20" name="Picture 5" descr="D:\ДЮЙМОВОЧКА\ФОТО\грехучина\IMG_556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50" y="4270375"/>
            <a:ext cx="32512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21" name="Заголовок 1"/>
          <p:cNvSpPr>
            <a:spLocks/>
          </p:cNvSpPr>
          <p:nvPr/>
        </p:nvSpPr>
        <p:spPr bwMode="auto">
          <a:xfrm>
            <a:off x="0" y="0"/>
            <a:ext cx="9144000" cy="990600"/>
          </a:xfrm>
          <a:prstGeom prst="rect">
            <a:avLst/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0" hangingPunct="0"/>
            <a:r>
              <a:rPr lang="ru-RU" altLang="ru-RU" sz="2800">
                <a:solidFill>
                  <a:schemeClr val="tx2"/>
                </a:solidFill>
              </a:rPr>
              <a:t>Творческий вечер Нины Александровны Гречухиной </a:t>
            </a:r>
          </a:p>
        </p:txBody>
      </p:sp>
    </p:spTree>
    <p:extLst>
      <p:ext uri="{BB962C8B-B14F-4D97-AF65-F5344CB8AC3E}">
        <p14:creationId xmlns:p14="http://schemas.microsoft.com/office/powerpoint/2010/main" val="187579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476673"/>
            <a:ext cx="6779096" cy="29523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800" b="1" dirty="0"/>
              <a:t>Выразительность песни, возможность посредством нее раскрывать сокровенные чувства и мысли, рассказывать о различных событиях, явлениях жизни позволяет обогатить эмоциональный опыт ребёнка и сформировать ценностные социокультурные нормы.</a:t>
            </a:r>
          </a:p>
          <a:p>
            <a:pPr marL="0" indent="0" algn="ctr">
              <a:buNone/>
            </a:pPr>
            <a:r>
              <a:rPr lang="ru-RU" sz="1800" b="1" dirty="0"/>
              <a:t>«Воспитание патриотической песней» дают возможность детям и взрослым заниматься одним делом, вместе чувствовать, сопереживать.  Через  песни дети узнают историю своей страны, внимательно относятся к памяти прошлого.</a:t>
            </a:r>
          </a:p>
          <a:p>
            <a:pPr algn="ctr"/>
            <a:endParaRPr lang="ru-RU" sz="1800" b="1" dirty="0"/>
          </a:p>
        </p:txBody>
      </p:sp>
      <p:pic>
        <p:nvPicPr>
          <p:cNvPr id="4" name="Picture 6" descr="IMG_53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45024"/>
            <a:ext cx="4038600" cy="30289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G:\ДЮЙМОВОЧКА\ПАТРИОТИЧЕСКОЕ ВОСПИТАНИЕ\ВОСПИТАНИЕ ПАТРИОТИЧЕСКОЙ ПЕСНЕЙ\музыкально-литератруный салон\IMG_626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83" b="9220"/>
          <a:stretch/>
        </p:blipFill>
        <p:spPr bwMode="auto">
          <a:xfrm>
            <a:off x="755576" y="3645024"/>
            <a:ext cx="3768216" cy="29418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88306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FA0FFD9-1984-41B8-B482-76BBB9973DFB}" type="slidenum">
              <a:rPr lang="ru-RU" altLang="ru-RU" b="0" smtClean="0"/>
              <a:pPr eaLnBrk="1" hangingPunct="1"/>
              <a:t>28</a:t>
            </a:fld>
            <a:endParaRPr lang="ru-RU" altLang="ru-RU" b="0" smtClean="0"/>
          </a:p>
        </p:txBody>
      </p:sp>
      <p:pic>
        <p:nvPicPr>
          <p:cNvPr id="66563" name="Picture 2" descr="02efef1e63cb"/>
          <p:cNvPicPr>
            <a:picLocks noChangeAspect="1" noChangeArrowheads="1"/>
          </p:cNvPicPr>
          <p:nvPr/>
        </p:nvPicPr>
        <p:blipFill>
          <a:blip r:embed="rId2">
            <a:lum bright="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92075"/>
            <a:ext cx="89154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4" name="Rectangle 3"/>
          <p:cNvSpPr>
            <a:spLocks noChangeArrowheads="1"/>
          </p:cNvSpPr>
          <p:nvPr/>
        </p:nvSpPr>
        <p:spPr bwMode="auto">
          <a:xfrm>
            <a:off x="478160" y="548680"/>
            <a:ext cx="8665840" cy="378565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ru-RU" altLang="ru-RU" sz="4000" b="1" dirty="0">
                <a:latin typeface="Bookman Old Style" pitchFamily="18" charset="0"/>
              </a:rPr>
              <a:t>Воспитать человека интеллектуально, </a:t>
            </a:r>
          </a:p>
          <a:p>
            <a:pPr algn="ctr"/>
            <a:r>
              <a:rPr lang="ru-RU" altLang="ru-RU" sz="4000" b="1" dirty="0">
                <a:latin typeface="Bookman Old Style" pitchFamily="18" charset="0"/>
              </a:rPr>
              <a:t>не воспитав его нравственно, значит вырастить угрозу </a:t>
            </a:r>
          </a:p>
          <a:p>
            <a:pPr algn="ctr"/>
            <a:r>
              <a:rPr lang="ru-RU" altLang="ru-RU" sz="4000" b="1" dirty="0">
                <a:latin typeface="Bookman Old Style" pitchFamily="18" charset="0"/>
              </a:rPr>
              <a:t>для общества.</a:t>
            </a:r>
          </a:p>
          <a:p>
            <a:pPr algn="ctr"/>
            <a:endParaRPr lang="ru-RU" altLang="ru-RU" sz="4000" b="1" dirty="0">
              <a:latin typeface="Bookman Old Style" pitchFamily="18" charset="0"/>
            </a:endParaRPr>
          </a:p>
        </p:txBody>
      </p:sp>
      <p:sp>
        <p:nvSpPr>
          <p:cNvPr id="66565" name="Rectangle 4"/>
          <p:cNvSpPr>
            <a:spLocks noGrp="1" noChangeArrowheads="1"/>
          </p:cNvSpPr>
          <p:nvPr>
            <p:ph type="title"/>
          </p:nvPr>
        </p:nvSpPr>
        <p:spPr>
          <a:xfrm>
            <a:off x="5148064" y="4365104"/>
            <a:ext cx="4114800" cy="1169988"/>
          </a:xfrm>
          <a:noFill/>
        </p:spPr>
        <p:txBody>
          <a:bodyPr/>
          <a:lstStyle/>
          <a:p>
            <a:r>
              <a:rPr lang="ru-RU" altLang="ru-RU" sz="4000" b="1" dirty="0" smtClean="0">
                <a:solidFill>
                  <a:srgbClr val="000099"/>
                </a:solidFill>
              </a:rPr>
              <a:t>Л.С. Выготский</a:t>
            </a:r>
          </a:p>
        </p:txBody>
      </p:sp>
      <p:pic>
        <p:nvPicPr>
          <p:cNvPr id="6" name="Picture 2" descr="G:\ДЮЙМОВОЧКА\ПАТРИОТИЧЕСКОЕ ВОСПИТАНИЕ\ВОСПИТАНИЕ ПАТРИОТИЧЕСКОЙ ПЕСНЕЙ\IMG-20200219-WA000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86" r="8834"/>
          <a:stretch/>
        </p:blipFill>
        <p:spPr bwMode="auto">
          <a:xfrm>
            <a:off x="1115615" y="3861048"/>
            <a:ext cx="3811923" cy="26642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766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E99EC75-C1D0-4127-A02C-E243ACF5BCF6}" type="slidenum">
              <a:rPr lang="ru-RU" altLang="ru-RU" b="0" smtClean="0"/>
              <a:pPr eaLnBrk="1" hangingPunct="1"/>
              <a:t>29</a:t>
            </a:fld>
            <a:endParaRPr lang="ru-RU" altLang="ru-RU" b="0" smtClean="0"/>
          </a:p>
        </p:txBody>
      </p:sp>
      <p:sp>
        <p:nvSpPr>
          <p:cNvPr id="655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65541" name="Picture 4" descr="IMG_54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292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2" name="Picture 5" descr="IMG_55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257550"/>
            <a:ext cx="48006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4" name="Picture 10" descr="D:\ДЮЙМОВОЧКА\ФОТО\23 февраля 2016\IMG_789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038600"/>
            <a:ext cx="3606800" cy="27051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32496" y="2967335"/>
            <a:ext cx="818797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СПАСИБО ЗА ВНИМАНИЕ!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26" name="Picture 2" descr="G:\ДЮЙМОВОЧКА\ПАТРИОТИЧЕСКОЕ ВОСПИТАНИЕ\ВОСПИТАНИЕ ПАТРИОТИЧЕСКОЙ ПЕСНЕЙ\imag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229" y="265599"/>
            <a:ext cx="3581219" cy="268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08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881</Words>
  <Application>Microsoft Office PowerPoint</Application>
  <PresentationFormat>Экран (4:3)</PresentationFormat>
  <Paragraphs>54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3" baseType="lpstr">
      <vt:lpstr>Arial</vt:lpstr>
      <vt:lpstr>Bookman Old Style</vt:lpstr>
      <vt:lpstr>Calibri</vt:lpstr>
      <vt:lpstr>Тема Office</vt:lpstr>
      <vt:lpstr>Муниципальное дошкольное образовательное бюджетное учреждение  «Центр развития ребенка – детский сад №27 «Дюймовочка»  Арсеньевского городского округа   </vt:lpstr>
      <vt:lpstr>Презентация PowerPoint</vt:lpstr>
      <vt:lpstr>Презентация PowerPoint</vt:lpstr>
      <vt:lpstr>Задачи</vt:lpstr>
      <vt:lpstr>Основные принципы организации деятельности детей дошкольного возраста с использованием песен патриотической направленности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Концерт в танковой части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Л.С. Выготский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дошкольное образовательное бюджетное учреждение  «Центр развития ребенка – детский сад №27 «Дюймовочка»  Арсеньевского городского округа   </dc:title>
  <dc:creator>Пользователь</dc:creator>
  <cp:lastModifiedBy>Детский сад №27</cp:lastModifiedBy>
  <cp:revision>20</cp:revision>
  <dcterms:created xsi:type="dcterms:W3CDTF">2021-02-23T22:11:22Z</dcterms:created>
  <dcterms:modified xsi:type="dcterms:W3CDTF">2025-10-13T06:34:32Z</dcterms:modified>
</cp:coreProperties>
</file>