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8" r:id="rId3"/>
    <p:sldId id="277" r:id="rId4"/>
    <p:sldId id="257" r:id="rId5"/>
    <p:sldId id="259" r:id="rId6"/>
    <p:sldId id="261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17.11.2025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17.11.2025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17.11.2025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17.11.2025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17.11.2025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17.11.2025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908720"/>
            <a:ext cx="7848600" cy="20882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/>
              <a:t> </a:t>
            </a:r>
            <a:r>
              <a:rPr lang="ru-RU" sz="2400" dirty="0" smtClean="0"/>
              <a:t> </a:t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endParaRPr lang="ru-RU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36712"/>
            <a:ext cx="8467725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339752" y="4653136"/>
            <a:ext cx="6480720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/>
              <a:t>Учитель немецкого языка  </a:t>
            </a:r>
            <a:r>
              <a:rPr lang="ru-RU" dirty="0" smtClean="0"/>
              <a:t>МБОУ </a:t>
            </a:r>
            <a:r>
              <a:rPr lang="ru-RU" dirty="0" err="1" smtClean="0"/>
              <a:t>Хорошенской</a:t>
            </a:r>
            <a:r>
              <a:rPr lang="ru-RU" dirty="0" smtClean="0"/>
              <a:t> СОШ</a:t>
            </a:r>
          </a:p>
          <a:p>
            <a:pPr algn="ctr">
              <a:lnSpc>
                <a:spcPct val="150000"/>
              </a:lnSpc>
            </a:pPr>
            <a:r>
              <a:rPr lang="ru-RU" dirty="0" smtClean="0"/>
              <a:t>                                                Фиш Татьяна Николаевна</a:t>
            </a:r>
          </a:p>
          <a:p>
            <a:pPr algn="ctr">
              <a:lnSpc>
                <a:spcPct val="150000"/>
              </a:lnSpc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851920" y="5991964"/>
            <a:ext cx="19527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Хорошее 2025 </a:t>
            </a:r>
            <a:r>
              <a:rPr lang="ru-RU" dirty="0"/>
              <a:t>г.</a:t>
            </a:r>
          </a:p>
        </p:txBody>
      </p:sp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894" y="2132856"/>
            <a:ext cx="4426830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167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380738"/>
            <a:ext cx="8172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</a:rPr>
              <a:t>Без грамотности нет чтения, а </a:t>
            </a:r>
          </a:p>
          <a:p>
            <a:pPr algn="ctr"/>
            <a:r>
              <a:rPr lang="ru-RU" sz="3200" b="1" dirty="0">
                <a:solidFill>
                  <a:srgbClr val="C00000"/>
                </a:solidFill>
              </a:rPr>
              <a:t>чтение развивает </a:t>
            </a:r>
            <a:r>
              <a:rPr lang="ru-RU" sz="3200" b="1" dirty="0" smtClean="0">
                <a:solidFill>
                  <a:srgbClr val="C00000"/>
                </a:solidFill>
              </a:rPr>
              <a:t>грамотность</a:t>
            </a: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ru-RU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13284" y="1700808"/>
            <a:ext cx="813690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Основное направление работы  -</a:t>
            </a:r>
          </a:p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формирование 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читательской грамотности на уроках 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немецкого 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языка. </a:t>
            </a:r>
            <a:endParaRPr lang="ru-RU" sz="2800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67544" y="3501008"/>
            <a:ext cx="80648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E8637">
                    <a:lumMod val="75000"/>
                  </a:srgbClr>
                </a:solidFill>
              </a:rPr>
              <a:t>Развитие читательской грамотности остается одной из главных задач в формировании функциональной грамотности современного образования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64174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404664"/>
            <a:ext cx="8064896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Цели: </a:t>
            </a:r>
            <a:r>
              <a:rPr lang="ru-RU" sz="2800" dirty="0" smtClean="0">
                <a:solidFill>
                  <a:srgbClr val="002060"/>
                </a:solidFill>
              </a:rPr>
              <a:t>повышение </a:t>
            </a:r>
            <a:r>
              <a:rPr lang="ru-RU" sz="2800" dirty="0">
                <a:solidFill>
                  <a:srgbClr val="002060"/>
                </a:solidFill>
              </a:rPr>
              <a:t>мотивации учащихся к чтению на иностранном языке, развитие умений: находить и извлекать информацию из текста, интегрировать и интерпретировать информацию, осмысливать и оценивать прочитанное.</a:t>
            </a:r>
          </a:p>
          <a:p>
            <a:r>
              <a:rPr lang="ru-RU" sz="2800" dirty="0">
                <a:solidFill>
                  <a:srgbClr val="FF0000"/>
                </a:solidFill>
              </a:rPr>
              <a:t>Задачи: </a:t>
            </a:r>
            <a:r>
              <a:rPr lang="ru-RU" sz="2800" dirty="0">
                <a:solidFill>
                  <a:srgbClr val="002060"/>
                </a:solidFill>
              </a:rPr>
              <a:t>1.Рассмотреть особенности читательской грамотности как одного из компонентов функциональной грамотности личности;</a:t>
            </a:r>
          </a:p>
          <a:p>
            <a:r>
              <a:rPr lang="ru-RU" sz="2800" dirty="0">
                <a:solidFill>
                  <a:srgbClr val="002060"/>
                </a:solidFill>
              </a:rPr>
              <a:t>2.Обучить учеников правильной работе с текстовым материалом.</a:t>
            </a:r>
          </a:p>
          <a:p>
            <a:r>
              <a:rPr lang="ru-RU" sz="2800" dirty="0">
                <a:solidFill>
                  <a:srgbClr val="002060"/>
                </a:solidFill>
              </a:rPr>
              <a:t>3.Развитие умений выражать мысли в устной и письменной форме на основе текста. </a:t>
            </a:r>
          </a:p>
        </p:txBody>
      </p:sp>
    </p:spTree>
    <p:extLst>
      <p:ext uri="{BB962C8B-B14F-4D97-AF65-F5344CB8AC3E}">
        <p14:creationId xmlns:p14="http://schemas.microsoft.com/office/powerpoint/2010/main" val="19066652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79231\OneDrive\Изображения\Screenshots\Снимок экрана (261)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45" t="12281" r="3942"/>
          <a:stretch/>
        </p:blipFill>
        <p:spPr bwMode="auto">
          <a:xfrm>
            <a:off x="726063" y="2167497"/>
            <a:ext cx="7547858" cy="44267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260648"/>
            <a:ext cx="8352928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</a:rPr>
              <a:t>Читательская грамотность </a:t>
            </a:r>
            <a:r>
              <a:rPr lang="ru-RU" sz="2800" b="1" dirty="0">
                <a:solidFill>
                  <a:srgbClr val="C00000"/>
                </a:solidFill>
              </a:rPr>
              <a:t>это базовый навык функциональной грамотности и обязательное условие успешности</a:t>
            </a:r>
          </a:p>
        </p:txBody>
      </p:sp>
    </p:spTree>
    <p:extLst>
      <p:ext uri="{BB962C8B-B14F-4D97-AF65-F5344CB8AC3E}">
        <p14:creationId xmlns:p14="http://schemas.microsoft.com/office/powerpoint/2010/main" val="4141184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9592" y="116632"/>
            <a:ext cx="7467600" cy="50405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Читательские умения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68152" y="692696"/>
            <a:ext cx="83529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</a:rPr>
              <a:t>Предметные результаты по учебному </a:t>
            </a:r>
            <a:r>
              <a:rPr lang="ru-RU" sz="2400" b="1" dirty="0" smtClean="0">
                <a:solidFill>
                  <a:srgbClr val="C00000"/>
                </a:solidFill>
              </a:rPr>
              <a:t>предмету «Немецкий язык»   ООО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86002" y="1722106"/>
            <a:ext cx="820891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СМЫСЛОВОЕ ЧТЕНИЕ: </a:t>
            </a:r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читать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про себя 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понимать несложные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аутентичные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тексты разного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вида, жанра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стиля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объемом 250-300 слов,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содержащие отдельные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незнакомые слова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неизученные языковые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явления, не препятствующие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решению коммуникативной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задачи, с различной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глубиной проникновения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их содержание: с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пониманием основного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содержания (определять тему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текста, основные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факты / события), пониманием нужной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/ интересующей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/ запрашиваемой информации;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читать 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несплошные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тексты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(таблицы, диаграммы,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схемы) 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понимать представленную в них информацию.</a:t>
            </a:r>
          </a:p>
        </p:txBody>
      </p:sp>
    </p:spTree>
    <p:extLst>
      <p:ext uri="{BB962C8B-B14F-4D97-AF65-F5344CB8AC3E}">
        <p14:creationId xmlns:p14="http://schemas.microsoft.com/office/powerpoint/2010/main" val="1984927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755576" y="260648"/>
            <a:ext cx="7467600" cy="49053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16632"/>
            <a:ext cx="80648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cap="small" dirty="0">
                <a:solidFill>
                  <a:srgbClr val="C00000"/>
                </a:solidFill>
                <a:ea typeface="+mj-ea"/>
                <a:cs typeface="+mj-cs"/>
              </a:rPr>
              <a:t>Тексты разных жанров и стилей</a:t>
            </a:r>
            <a:br>
              <a:rPr lang="ru-RU" sz="3000" b="1" cap="small" dirty="0">
                <a:solidFill>
                  <a:srgbClr val="C00000"/>
                </a:solidFill>
                <a:ea typeface="+mj-ea"/>
                <a:cs typeface="+mj-cs"/>
              </a:rPr>
            </a:b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815314"/>
            <a:ext cx="280831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Истории </a:t>
            </a:r>
          </a:p>
          <a:p>
            <a:r>
              <a:rPr lang="ru-RU" sz="2800" dirty="0" smtClean="0"/>
              <a:t>Стихи</a:t>
            </a:r>
          </a:p>
          <a:p>
            <a:r>
              <a:rPr lang="ru-RU" sz="2800" dirty="0" smtClean="0"/>
              <a:t>Песни </a:t>
            </a:r>
          </a:p>
          <a:p>
            <a:r>
              <a:rPr lang="ru-RU" sz="2800" dirty="0" smtClean="0"/>
              <a:t>Сказки </a:t>
            </a:r>
            <a:r>
              <a:rPr lang="ru-RU" sz="2800" dirty="0"/>
              <a:t>Переписка Рецепты </a:t>
            </a:r>
            <a:endParaRPr lang="ru-RU" sz="2800" dirty="0" smtClean="0"/>
          </a:p>
          <a:p>
            <a:r>
              <a:rPr lang="ru-RU" sz="2800" dirty="0" smtClean="0"/>
              <a:t>Блоги </a:t>
            </a:r>
            <a:r>
              <a:rPr lang="ru-RU" sz="2800" dirty="0"/>
              <a:t>Комиксы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31840" y="844966"/>
            <a:ext cx="507605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Художественные тексты Публицистические тексты Научно-популярные тексты Прагматические тексты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780928"/>
            <a:ext cx="3576598" cy="3712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5094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7467600" cy="70609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НЕСПЛОШНОЙ ТЕКСТ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908720"/>
            <a:ext cx="78488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Графики, диаграммы, шаблоны, таблицы, карты.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432632"/>
            <a:ext cx="83529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/>
              <a:t>Анкеты, </a:t>
            </a:r>
            <a:r>
              <a:rPr lang="ru-RU" sz="2800" dirty="0" smtClean="0"/>
              <a:t>карты, меню, билеты, объявления</a:t>
            </a:r>
            <a:endParaRPr lang="ru-RU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768" y="2060848"/>
            <a:ext cx="6229350" cy="3733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08551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ознакомительное чтение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836712"/>
            <a:ext cx="8496944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ru-RU" sz="2000" dirty="0" smtClean="0"/>
              <a:t>Умение </a:t>
            </a:r>
            <a:r>
              <a:rPr lang="ru-RU" sz="2000" dirty="0"/>
              <a:t>прогнозировать содержание текста на основе заголовка или начала текста </a:t>
            </a:r>
            <a:r>
              <a:rPr lang="ru-RU" sz="2000" dirty="0" smtClean="0"/>
              <a:t>/</a:t>
            </a:r>
            <a:endParaRPr lang="ru-RU" sz="2000" dirty="0"/>
          </a:p>
          <a:p>
            <a:r>
              <a:rPr lang="de-DE" sz="2000" dirty="0">
                <a:solidFill>
                  <a:srgbClr val="002060"/>
                </a:solidFill>
              </a:rPr>
              <a:t>Lies den Anfang und notiere dir kurz, wie die Geschichte weiter gehen </a:t>
            </a:r>
            <a:r>
              <a:rPr lang="de-DE" sz="2000" dirty="0" smtClean="0">
                <a:solidFill>
                  <a:srgbClr val="002060"/>
                </a:solidFill>
              </a:rPr>
              <a:t>könnte</a:t>
            </a:r>
            <a:endParaRPr lang="ru-RU" sz="2000" dirty="0" smtClean="0">
              <a:solidFill>
                <a:srgbClr val="002060"/>
              </a:solidFill>
            </a:endParaRPr>
          </a:p>
          <a:p>
            <a:endParaRPr lang="de-DE" sz="2000" dirty="0">
              <a:solidFill>
                <a:srgbClr val="002060"/>
              </a:solidFill>
            </a:endParaRPr>
          </a:p>
          <a:p>
            <a:r>
              <a:rPr lang="de-DE" sz="2000" dirty="0"/>
              <a:t>- </a:t>
            </a:r>
            <a:r>
              <a:rPr lang="ru-RU" sz="2000" dirty="0"/>
              <a:t>Умение определять тему / главную идею текста /</a:t>
            </a:r>
          </a:p>
          <a:p>
            <a:r>
              <a:rPr lang="ru-RU" sz="2000" dirty="0"/>
              <a:t> </a:t>
            </a:r>
            <a:r>
              <a:rPr lang="de-DE" sz="2000" dirty="0">
                <a:solidFill>
                  <a:srgbClr val="002060"/>
                </a:solidFill>
              </a:rPr>
              <a:t>Hören Sie zu, lesen und formulieren Sie die Hauptidee des </a:t>
            </a:r>
            <a:r>
              <a:rPr lang="de-DE" sz="2000" dirty="0" smtClean="0">
                <a:solidFill>
                  <a:srgbClr val="002060"/>
                </a:solidFill>
              </a:rPr>
              <a:t>Textes</a:t>
            </a:r>
            <a:endParaRPr lang="ru-RU" sz="2000" dirty="0" smtClean="0">
              <a:solidFill>
                <a:srgbClr val="002060"/>
              </a:solidFill>
            </a:endParaRPr>
          </a:p>
          <a:p>
            <a:endParaRPr lang="de-DE" sz="2000" dirty="0">
              <a:solidFill>
                <a:srgbClr val="002060"/>
              </a:solidFill>
            </a:endParaRPr>
          </a:p>
          <a:p>
            <a:r>
              <a:rPr lang="de-DE" sz="2000" dirty="0"/>
              <a:t>- </a:t>
            </a:r>
            <a:r>
              <a:rPr lang="ru-RU" sz="2000" dirty="0"/>
              <a:t>Умение устанавливать логическую последовательность описываемых событий / </a:t>
            </a:r>
          </a:p>
          <a:p>
            <a:r>
              <a:rPr lang="de-DE" sz="2000" dirty="0">
                <a:solidFill>
                  <a:srgbClr val="002060"/>
                </a:solidFill>
              </a:rPr>
              <a:t>Bring den Brief in Ordnung. Schreib die Antworten in dein </a:t>
            </a:r>
            <a:r>
              <a:rPr lang="de-DE" sz="2000" dirty="0" smtClean="0">
                <a:solidFill>
                  <a:srgbClr val="002060"/>
                </a:solidFill>
              </a:rPr>
              <a:t>Heft</a:t>
            </a:r>
            <a:endParaRPr lang="ru-RU" sz="2000" dirty="0" smtClean="0">
              <a:solidFill>
                <a:srgbClr val="002060"/>
              </a:solidFill>
            </a:endParaRPr>
          </a:p>
          <a:p>
            <a:endParaRPr lang="de-DE" sz="2000" dirty="0">
              <a:solidFill>
                <a:srgbClr val="002060"/>
              </a:solidFill>
            </a:endParaRPr>
          </a:p>
          <a:p>
            <a:r>
              <a:rPr lang="de-DE" sz="2000" dirty="0"/>
              <a:t>- </a:t>
            </a:r>
            <a:r>
              <a:rPr lang="ru-RU" sz="2000" dirty="0"/>
              <a:t>Умение разбивать текст на относительно самостоятельные смысловые части / </a:t>
            </a:r>
          </a:p>
          <a:p>
            <a:r>
              <a:rPr lang="de-DE" sz="2000" dirty="0">
                <a:solidFill>
                  <a:srgbClr val="002060"/>
                </a:solidFill>
              </a:rPr>
              <a:t>Das Märchen hat drei Teile, welche? Finde drei </a:t>
            </a:r>
            <a:r>
              <a:rPr lang="de-DE" sz="2000" dirty="0" smtClean="0">
                <a:solidFill>
                  <a:srgbClr val="002060"/>
                </a:solidFill>
              </a:rPr>
              <a:t>Überschriften</a:t>
            </a:r>
            <a:endParaRPr lang="ru-RU" sz="2000" dirty="0" smtClean="0">
              <a:solidFill>
                <a:srgbClr val="002060"/>
              </a:solidFill>
            </a:endParaRPr>
          </a:p>
          <a:p>
            <a:endParaRPr lang="de-DE" sz="2000" dirty="0"/>
          </a:p>
          <a:p>
            <a:r>
              <a:rPr lang="de-DE" sz="2000" dirty="0"/>
              <a:t>- </a:t>
            </a:r>
            <a:r>
              <a:rPr lang="ru-RU" sz="2000" dirty="0"/>
              <a:t>Умение соотносить заголовки с основными частями текста /</a:t>
            </a:r>
          </a:p>
          <a:p>
            <a:r>
              <a:rPr lang="de-DE" sz="2000" dirty="0" smtClean="0">
                <a:solidFill>
                  <a:srgbClr val="002060"/>
                </a:solidFill>
              </a:rPr>
              <a:t>Lesen </a:t>
            </a:r>
            <a:r>
              <a:rPr lang="de-DE" sz="2000" dirty="0">
                <a:solidFill>
                  <a:srgbClr val="002060"/>
                </a:solidFill>
              </a:rPr>
              <a:t>Sie den Text und finden Sie die passende </a:t>
            </a:r>
            <a:r>
              <a:rPr lang="de-DE" sz="2000" dirty="0" err="1">
                <a:solidFill>
                  <a:srgbClr val="002060"/>
                </a:solidFill>
              </a:rPr>
              <a:t>Uberschrift</a:t>
            </a:r>
            <a:r>
              <a:rPr lang="de-DE" sz="2000" dirty="0">
                <a:solidFill>
                  <a:srgbClr val="002060"/>
                </a:solidFill>
              </a:rPr>
              <a:t> zu jedem Textabschnitt. Eine </a:t>
            </a:r>
            <a:r>
              <a:rPr lang="de-DE" sz="2000" dirty="0" err="1">
                <a:solidFill>
                  <a:srgbClr val="002060"/>
                </a:solidFill>
              </a:rPr>
              <a:t>Uberschrift</a:t>
            </a:r>
            <a:r>
              <a:rPr lang="de-DE" sz="2000" dirty="0">
                <a:solidFill>
                  <a:srgbClr val="002060"/>
                </a:solidFill>
              </a:rPr>
              <a:t> passt </a:t>
            </a:r>
            <a:r>
              <a:rPr lang="ru-RU" sz="2000" dirty="0" smtClean="0">
                <a:solidFill>
                  <a:srgbClr val="002060"/>
                </a:solidFill>
              </a:rPr>
              <a:t> </a:t>
            </a:r>
            <a:r>
              <a:rPr lang="de-DE" sz="2000" dirty="0" smtClean="0">
                <a:solidFill>
                  <a:srgbClr val="002060"/>
                </a:solidFill>
              </a:rPr>
              <a:t>nicht</a:t>
            </a:r>
            <a:endParaRPr lang="ru-RU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8734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2074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поисковое </a:t>
            </a:r>
            <a:r>
              <a:rPr lang="ru-RU" b="1" dirty="0">
                <a:solidFill>
                  <a:srgbClr val="C00000"/>
                </a:solidFill>
              </a:rPr>
              <a:t>чтение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852636"/>
            <a:ext cx="80648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Умение выбирать необходимую информацию в одном или нескольких текстах /</a:t>
            </a:r>
          </a:p>
          <a:p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Finden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Sie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im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Text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Умение искать отдельные незнакомые слова в двуязычном словаре учебника / </a:t>
            </a:r>
          </a:p>
          <a:p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Lies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und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übersetze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die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Geschichte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mit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dem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Wörterbuch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716" y="2924944"/>
            <a:ext cx="5112568" cy="3592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8391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849" y="365718"/>
            <a:ext cx="8619505" cy="1042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46" y="3645024"/>
            <a:ext cx="7358063" cy="2541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626" y="980536"/>
            <a:ext cx="2792526" cy="2792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28774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79231\OneDrive\Изображения\Screenshots\Снимок экрана (262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994" y="374644"/>
            <a:ext cx="8381458" cy="62307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79506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8753448" cy="6336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41191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6954"/>
            <a:ext cx="8776942" cy="6596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796387"/>
            <a:ext cx="3462337" cy="2024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1580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79231\OneDrive\Изображения\Screenshots\Снимок экрана (265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623534" cy="61100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82319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79231\OneDrive\Изображения\Screenshots\Снимок экрана (266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304" y="188640"/>
            <a:ext cx="8619718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07165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79231\OneDrive\Изображения\Screenshots\Снимок экрана (267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6835"/>
            <a:ext cx="8393440" cy="60486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92450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79231\OneDrive\Изображения\Screenshots\Снимок экрана (268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552409" cy="63367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84399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640"/>
            <a:ext cx="7782747" cy="64332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12551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1680" y="260648"/>
            <a:ext cx="51588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Приёмы </a:t>
            </a:r>
            <a:r>
              <a:rPr lang="ru-RU" sz="32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работы над текстом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31032" y="837106"/>
            <a:ext cx="824542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Предположения»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отгадать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 рисунку, схеме и т.п. , о чем пойдет речь</a:t>
            </a:r>
          </a:p>
          <a:p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«Ассоциации и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предположения»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-ответить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 следующие вопросы:</a:t>
            </a:r>
          </a:p>
          <a:p>
            <a:pPr marL="342900" indent="-342900">
              <a:buAutoNum type="arabicParenR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Прочтите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заголовок. Какие ассоциации возникают после прочтения заголовка данного текста?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arenR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чем, по-вашему мнению, этот текст?  Откуда возможно взят данный текст</a:t>
            </a:r>
          </a:p>
          <a:p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«Работа со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словарем»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-картинки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 тесту, значения слов, изображенных на картинках, необходимо найти в словаре. </a:t>
            </a:r>
          </a:p>
          <a:p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«Вопрос -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ответ»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предложены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вопросы к незнакомому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тексту, нужно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придумать небольшой рассказ, который по возможности должен дать ответы на все вопросы.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«Угадай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слова»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 читай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 угадывай.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«Слушаем и читаем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»-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следят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 тексту.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«Слушаем и повторяем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»-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отрабатывают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произношение.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«Поиск грамматических форм и конструкций»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Ошибки»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-поиск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ошибок в написании слов, в построении предложений, грамматических конструкциях.</a:t>
            </a:r>
          </a:p>
          <a:p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«Текст с пропущенными словами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»-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группах по двое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заполняют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пропуски самостоятельно.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Необходимо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определить жанр произведения и назвать другие произведения этого жанра.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Правильно/неправильно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»-определяют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какие предложения верны,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неверны 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Озаглавь текст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»-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читают текст, озаглавливают его или придумывают другой заголовок.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«Придумай концовку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текста»-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читают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текст только до развязки действия и должны предположить, о чем дальше идет речь.</a:t>
            </a:r>
          </a:p>
        </p:txBody>
      </p:sp>
    </p:spTree>
    <p:extLst>
      <p:ext uri="{BB962C8B-B14F-4D97-AF65-F5344CB8AC3E}">
        <p14:creationId xmlns:p14="http://schemas.microsoft.com/office/powerpoint/2010/main" val="8022837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2" y="188640"/>
            <a:ext cx="8334375" cy="6237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44617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7467600" cy="56207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Заключение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6671" y="856357"/>
            <a:ext cx="828092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/>
              <a:t>Д</a:t>
            </a:r>
            <a:r>
              <a:rPr lang="ru-RU" sz="2400" dirty="0" smtClean="0"/>
              <a:t>ля </a:t>
            </a:r>
            <a:r>
              <a:rPr lang="ru-RU" sz="2400" dirty="0"/>
              <a:t>того, чтобы формировать и развивать читательскую грамотность учащихся, </a:t>
            </a:r>
            <a:r>
              <a:rPr lang="ru-RU" sz="2400" dirty="0" smtClean="0"/>
              <a:t>необходимо </a:t>
            </a:r>
            <a:r>
              <a:rPr lang="ru-RU" sz="2400" dirty="0"/>
              <a:t>подобрать, либо составить соответствующие задания. </a:t>
            </a:r>
            <a:endParaRPr lang="ru-RU" sz="2400" dirty="0" smtClean="0"/>
          </a:p>
          <a:p>
            <a:pPr algn="just"/>
            <a:r>
              <a:rPr lang="ru-RU" sz="2400" dirty="0" smtClean="0"/>
              <a:t>При </a:t>
            </a:r>
            <a:r>
              <a:rPr lang="ru-RU" sz="2400" dirty="0"/>
              <a:t>этом, при составлении заданий на развитие читательской грамотности </a:t>
            </a:r>
            <a:r>
              <a:rPr lang="ru-RU" sz="2400" dirty="0" smtClean="0"/>
              <a:t>важно </a:t>
            </a:r>
            <a:r>
              <a:rPr lang="ru-RU" sz="2400" dirty="0"/>
              <a:t>ответить </a:t>
            </a:r>
            <a:r>
              <a:rPr lang="ru-RU" sz="2400" dirty="0" smtClean="0"/>
              <a:t>на </a:t>
            </a:r>
            <a:r>
              <a:rPr lang="ru-RU" sz="2400" dirty="0"/>
              <a:t>следующие вопрос: </a:t>
            </a:r>
            <a:endParaRPr lang="ru-RU" sz="2400" dirty="0" smtClean="0"/>
          </a:p>
          <a:p>
            <a:pPr algn="just"/>
            <a:r>
              <a:rPr lang="ru-RU" sz="2400" b="1" i="1" dirty="0" smtClean="0">
                <a:solidFill>
                  <a:srgbClr val="C00000"/>
                </a:solidFill>
              </a:rPr>
              <a:t>какую </a:t>
            </a:r>
            <a:r>
              <a:rPr lang="ru-RU" sz="2400" b="1" i="1" dirty="0">
                <a:solidFill>
                  <a:srgbClr val="C00000"/>
                </a:solidFill>
              </a:rPr>
              <a:t>цель они преследуют, какой уровень понимания текста закрепляют или проверяют? </a:t>
            </a:r>
            <a:endParaRPr lang="ru-RU" sz="2400" b="1" i="1" dirty="0" smtClean="0">
              <a:solidFill>
                <a:srgbClr val="C00000"/>
              </a:solidFill>
            </a:endParaRPr>
          </a:p>
          <a:p>
            <a:pPr algn="just"/>
            <a:r>
              <a:rPr lang="ru-RU" sz="2400" dirty="0" smtClean="0"/>
              <a:t>Применяя </a:t>
            </a:r>
            <a:r>
              <a:rPr lang="ru-RU" sz="2400" dirty="0"/>
              <a:t>задания на формирование читательской грамотности, учитель способствует повышению мотивации учащихся, расширяет их кругозор, развивает творческие способности, помогает осознать ценности современного мира – всё это необходимо для гармоничного развития личности и дальнейшего взаимодействия с обществом.</a:t>
            </a:r>
          </a:p>
        </p:txBody>
      </p:sp>
    </p:spTree>
    <p:extLst>
      <p:ext uri="{BB962C8B-B14F-4D97-AF65-F5344CB8AC3E}">
        <p14:creationId xmlns:p14="http://schemas.microsoft.com/office/powerpoint/2010/main" val="63835008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316</TotalTime>
  <Words>739</Words>
  <Application>Microsoft Office PowerPoint</Application>
  <PresentationFormat>Экран (4:3)</PresentationFormat>
  <Paragraphs>71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Эркер</vt:lpstr>
      <vt:lpstr>      </vt:lpstr>
      <vt:lpstr>Презентация PowerPoint</vt:lpstr>
      <vt:lpstr>Презентация PowerPoint</vt:lpstr>
      <vt:lpstr>Презентация PowerPoint</vt:lpstr>
      <vt:lpstr>Читательские умения</vt:lpstr>
      <vt:lpstr> </vt:lpstr>
      <vt:lpstr>НЕСПЛОШНОЙ ТЕКСТ</vt:lpstr>
      <vt:lpstr>ознакомительное чтение</vt:lpstr>
      <vt:lpstr>поисковое чтение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Заключение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</dc:title>
  <dc:creator>79231</dc:creator>
  <cp:lastModifiedBy>79231</cp:lastModifiedBy>
  <cp:revision>28</cp:revision>
  <dcterms:created xsi:type="dcterms:W3CDTF">2025-02-02T17:37:17Z</dcterms:created>
  <dcterms:modified xsi:type="dcterms:W3CDTF">2025-11-16T19:51:20Z</dcterms:modified>
</cp:coreProperties>
</file>