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0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81" r:id="rId11"/>
    <p:sldId id="276" r:id="rId12"/>
    <p:sldId id="277" r:id="rId13"/>
    <p:sldId id="278" r:id="rId14"/>
    <p:sldId id="282" r:id="rId15"/>
    <p:sldId id="283" r:id="rId16"/>
    <p:sldId id="284" r:id="rId17"/>
    <p:sldId id="285" r:id="rId18"/>
    <p:sldId id="286" r:id="rId19"/>
    <p:sldId id="288" r:id="rId20"/>
    <p:sldId id="287" r:id="rId21"/>
    <p:sldId id="280" r:id="rId22"/>
    <p:sldId id="28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855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46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669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722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363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885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190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7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198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397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00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91FE01B-DE26-4443-A944-DF3D015730BE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F1DC183-4438-475F-B1BD-6AAA798973A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695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6000" y="1117598"/>
            <a:ext cx="10392229" cy="3074535"/>
          </a:xfrm>
        </p:spPr>
        <p:txBody>
          <a:bodyPr>
            <a:normAutofit/>
          </a:bodyPr>
          <a:lstStyle/>
          <a:p>
            <a:pPr lvl="0" algn="ctr"/>
            <a:r>
              <a:rPr lang="ru-RU" sz="4400" b="1" dirty="0">
                <a:solidFill>
                  <a:schemeClr val="accent5"/>
                </a:solidFill>
              </a:rPr>
              <a:t>Использование пропорции при решении уравнений и задач</a:t>
            </a:r>
            <a:r>
              <a:rPr lang="ru-RU" sz="4400" b="1" dirty="0" smtClean="0">
                <a:solidFill>
                  <a:schemeClr val="accent5"/>
                </a:solidFill>
              </a:rPr>
              <a:t>.</a:t>
            </a:r>
            <a:br>
              <a:rPr lang="ru-RU" sz="4400" b="1" dirty="0" smtClean="0">
                <a:solidFill>
                  <a:schemeClr val="accent5"/>
                </a:solidFill>
              </a:rPr>
            </a:br>
            <a:r>
              <a:rPr lang="ru-RU" sz="4400" b="1" dirty="0" smtClean="0">
                <a:solidFill>
                  <a:schemeClr val="accent5"/>
                </a:solidFill>
              </a:rPr>
              <a:t>(урок №2)</a:t>
            </a:r>
            <a:endParaRPr lang="ru-RU" sz="4400" dirty="0">
              <a:solidFill>
                <a:schemeClr val="accent5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199" y="4520068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/>
              <a:t>Литвинова Алёна Игоревна,</a:t>
            </a:r>
          </a:p>
          <a:p>
            <a:pPr algn="r"/>
            <a:r>
              <a:rPr lang="ru-RU" sz="2000" dirty="0" smtClean="0"/>
              <a:t>Учитель математики</a:t>
            </a:r>
            <a:endParaRPr lang="ru-RU" sz="2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188686" y="-275771"/>
            <a:ext cx="12192000" cy="15372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prstClr val="black"/>
                </a:solidFill>
              </a:rPr>
              <a:t>муниципальное бюджетное общеобразовательное учреждение </a:t>
            </a:r>
          </a:p>
          <a:p>
            <a:r>
              <a:rPr lang="ru-RU" sz="2800" dirty="0">
                <a:solidFill>
                  <a:prstClr val="black"/>
                </a:solidFill>
              </a:rPr>
              <a:t>средняя общеобразовательная школа № </a:t>
            </a:r>
            <a:r>
              <a:rPr lang="ru-RU" sz="2800" dirty="0" smtClean="0">
                <a:solidFill>
                  <a:prstClr val="black"/>
                </a:solidFill>
              </a:rPr>
              <a:t>5,</a:t>
            </a:r>
          </a:p>
          <a:p>
            <a:r>
              <a:rPr lang="ru-RU" sz="2800" dirty="0" smtClean="0">
                <a:solidFill>
                  <a:prstClr val="black"/>
                </a:solidFill>
              </a:rPr>
              <a:t>г</a:t>
            </a:r>
            <a:r>
              <a:rPr lang="ru-RU" sz="2800" dirty="0">
                <a:solidFill>
                  <a:prstClr val="black"/>
                </a:solidFill>
              </a:rPr>
              <a:t>. Светлый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592286" y="5585502"/>
            <a:ext cx="4891314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4A66AC"/>
              </a:buClr>
            </a:pPr>
            <a:r>
              <a:rPr lang="ru-RU" sz="1600" dirty="0" smtClean="0">
                <a:solidFill>
                  <a:srgbClr val="242852"/>
                </a:solidFill>
              </a:rPr>
              <a:t>Калининградская область,</a:t>
            </a:r>
          </a:p>
          <a:p>
            <a:pPr algn="ctr">
              <a:buClr>
                <a:srgbClr val="4A66AC"/>
              </a:buClr>
            </a:pPr>
            <a:r>
              <a:rPr lang="ru-RU" sz="1600" dirty="0" smtClean="0">
                <a:solidFill>
                  <a:srgbClr val="242852"/>
                </a:solidFill>
              </a:rPr>
              <a:t>2017</a:t>
            </a:r>
          </a:p>
          <a:p>
            <a:pPr algn="ctr">
              <a:buClr>
                <a:srgbClr val="4A66AC"/>
              </a:buClr>
            </a:pPr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8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sz="4800" dirty="0"/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3619422"/>
                  </p:ext>
                </p:extLst>
              </p:nvPr>
            </p:nvGraphicFramePr>
            <p:xfrm>
              <a:off x="551543" y="1737360"/>
              <a:ext cx="11176000" cy="41148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588000"/>
                    <a:gridCol w="5588000"/>
                  </a:tblGrid>
                  <a:tr h="3110411">
                    <a:tc>
                      <a:txBody>
                        <a:bodyPr/>
                        <a:lstStyle/>
                        <a:p>
                          <a:pPr lvl="0" algn="ctr"/>
                          <a:r>
                            <a:rPr lang="ru-RU" sz="6600" dirty="0" smtClean="0"/>
                            <a:t>1. 6 : х = 36 : 30</a:t>
                          </a:r>
                        </a:p>
                        <a:p>
                          <a:pPr lvl="0" algn="ctr"/>
                          <a:endParaRPr lang="ru-RU" sz="6600" dirty="0" smtClean="0"/>
                        </a:p>
                        <a:p>
                          <a:pPr lvl="0" algn="ctr"/>
                          <a:r>
                            <a:rPr lang="ru-RU" sz="6600" dirty="0" smtClean="0"/>
                            <a:t>2. 12 </a:t>
                          </a:r>
                          <a:r>
                            <a:rPr lang="ru-RU" sz="6600" dirty="0"/>
                            <a:t>: 7 = 3 : х</a:t>
                          </a:r>
                        </a:p>
                        <a:p>
                          <a:pPr lvl="0" algn="ctr"/>
                          <a:endParaRPr lang="ru-RU" sz="6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lvl="0" algn="ctr"/>
                          <a:r>
                            <a:rPr lang="ru-RU" sz="6600" dirty="0" smtClean="0"/>
                            <a:t>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6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6600">
                                      <a:latin typeface="Cambria Math" panose="02040503050406030204" pitchFamily="18" charset="0"/>
                                    </a:rPr>
                                    <m:t>х</m:t>
                                  </m:r>
                                </m:num>
                                <m:den>
                                  <m:r>
                                    <a:rPr lang="ru-RU" sz="6600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6600" dirty="0"/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6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6600"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ru-RU" sz="6600">
                                      <a:latin typeface="Cambria Math" panose="02040503050406030204" pitchFamily="18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endParaRPr lang="ru-RU" sz="6600" dirty="0" smtClean="0"/>
                        </a:p>
                        <a:p>
                          <a:pPr lvl="0" algn="ctr"/>
                          <a:endParaRPr lang="ru-RU" sz="6600" dirty="0"/>
                        </a:p>
                        <a:p>
                          <a:pPr lvl="0" algn="ctr"/>
                          <a:r>
                            <a:rPr lang="ru-RU" sz="6600" dirty="0" smtClean="0"/>
                            <a:t>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6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6600">
                                      <a:latin typeface="Cambria Math" panose="02040503050406030204" pitchFamily="18" charset="0"/>
                                    </a:rPr>
                                    <m:t>42</m:t>
                                  </m:r>
                                </m:num>
                                <m:den>
                                  <m:r>
                                    <a:rPr lang="ru-RU" sz="6600">
                                      <a:latin typeface="Cambria Math" panose="02040503050406030204" pitchFamily="18" charset="0"/>
                                    </a:rPr>
                                    <m:t>108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6600" dirty="0"/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6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660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sz="6600">
                                      <a:latin typeface="Cambria Math" panose="02040503050406030204" pitchFamily="18" charset="0"/>
                                    </a:rPr>
                                    <m:t>90</m:t>
                                  </m:r>
                                </m:den>
                              </m:f>
                            </m:oMath>
                          </a14:m>
                          <a:endParaRPr lang="ru-RU" sz="66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3619422"/>
                  </p:ext>
                </p:extLst>
              </p:nvPr>
            </p:nvGraphicFramePr>
            <p:xfrm>
              <a:off x="551543" y="1737360"/>
              <a:ext cx="11176000" cy="41148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588000"/>
                    <a:gridCol w="5588000"/>
                  </a:tblGrid>
                  <a:tr h="4114800">
                    <a:tc>
                      <a:txBody>
                        <a:bodyPr/>
                        <a:lstStyle/>
                        <a:p>
                          <a:pPr lvl="0" algn="ctr"/>
                          <a:r>
                            <a:rPr lang="ru-RU" sz="6600" dirty="0" smtClean="0"/>
                            <a:t>1. 6 : х = 36 : 30</a:t>
                          </a:r>
                        </a:p>
                        <a:p>
                          <a:pPr lvl="0" algn="ctr"/>
                          <a:endParaRPr lang="ru-RU" sz="6600" dirty="0" smtClean="0"/>
                        </a:p>
                        <a:p>
                          <a:pPr lvl="0" algn="ctr"/>
                          <a:r>
                            <a:rPr lang="ru-RU" sz="6600" dirty="0" smtClean="0"/>
                            <a:t>2. 12 </a:t>
                          </a:r>
                          <a:r>
                            <a:rPr lang="ru-RU" sz="6600" dirty="0"/>
                            <a:t>: 7 = 3 : х</a:t>
                          </a:r>
                        </a:p>
                        <a:p>
                          <a:pPr lvl="0" algn="ctr"/>
                          <a:endParaRPr lang="ru-RU" sz="6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000" t="-5037" b="-38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619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 - хлопаем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0" y="1845734"/>
            <a:ext cx="6075680" cy="402336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Если называем</a:t>
            </a:r>
          </a:p>
          <a:p>
            <a:pPr algn="ctr"/>
            <a:r>
              <a:rPr lang="ru-RU" sz="4400" dirty="0" smtClean="0"/>
              <a:t>неправильные дроби</a:t>
            </a:r>
            <a:endParaRPr lang="ru-RU" sz="4400" dirty="0"/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2213648"/>
            <a:ext cx="3531053" cy="328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80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 - топаем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0" y="1845734"/>
            <a:ext cx="6075680" cy="402336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Если называем</a:t>
            </a:r>
          </a:p>
          <a:p>
            <a:pPr algn="ctr"/>
            <a:r>
              <a:rPr lang="ru-RU" sz="4400" dirty="0" smtClean="0"/>
              <a:t>сократимые дроби</a:t>
            </a:r>
            <a:endParaRPr lang="ru-RU" sz="4400" dirty="0"/>
          </a:p>
        </p:txBody>
      </p:sp>
      <p:pic>
        <p:nvPicPr>
          <p:cNvPr id="5126" name="Picture 6" descr="Картинки по запросу смай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2357226"/>
            <a:ext cx="476250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76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558800"/>
            <a:ext cx="10058400" cy="1449388"/>
          </a:xfrm>
        </p:spPr>
        <p:txBody>
          <a:bodyPr/>
          <a:lstStyle/>
          <a:p>
            <a:r>
              <a:rPr lang="ru-RU" dirty="0" smtClean="0"/>
              <a:t>Работа по рядам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2946628" y="255587"/>
                <a:ext cx="9245372" cy="5829526"/>
              </a:xfrm>
            </p:spPr>
            <p:txBody>
              <a:bodyPr>
                <a:normAutofit/>
              </a:bodyPr>
              <a:lstStyle/>
              <a:p>
                <a:pPr algn="ctr"/>
                <a:r>
                  <a:rPr lang="en-US" sz="4000" dirty="0" smtClean="0"/>
                  <a:t>b</a:t>
                </a:r>
                <a:r>
                  <a:rPr lang="ru-RU" sz="4000" dirty="0" smtClean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4000" dirty="0" smtClean="0"/>
                  <a:t> </a:t>
                </a:r>
                <a:r>
                  <a:rPr lang="ru-RU" sz="40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ru-RU" sz="4000" dirty="0" smtClean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ru-RU" sz="2800" dirty="0" smtClean="0">
                    <a:solidFill>
                      <a:srgbClr val="C00000"/>
                    </a:solidFill>
                  </a:rPr>
                  <a:t>1 человек: </a:t>
                </a:r>
                <a:r>
                  <a:rPr lang="en-US" sz="3900" dirty="0" smtClean="0"/>
                  <a:t>b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sz="39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3900" dirty="0" smtClean="0"/>
                  <a:t>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800" dirty="0" smtClean="0"/>
                  <a:t>     </a:t>
                </a:r>
                <a:r>
                  <a:rPr lang="ru-RU" sz="2800" dirty="0" smtClean="0"/>
                  <a:t>применяет свойство пропорции</a:t>
                </a:r>
              </a:p>
              <a:p>
                <a:r>
                  <a:rPr lang="ru-RU" sz="2800" dirty="0" smtClean="0">
                    <a:solidFill>
                      <a:srgbClr val="C00000"/>
                    </a:solidFill>
                  </a:rPr>
                  <a:t>2 человек: </a:t>
                </a:r>
                <a:r>
                  <a:rPr lang="en-US" sz="3200" dirty="0"/>
                  <a:t>b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ru-RU" sz="32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  <m:r>
                          <m:rPr>
                            <m:nor/>
                          </m:rPr>
                          <a:rPr lang="ru-RU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dirty="0"/>
                          <m:t>∙</m:t>
                        </m:r>
                        <m:r>
                          <m:rPr>
                            <m:nor/>
                          </m:rPr>
                          <a:rPr lang="ru-RU" sz="3200" b="0" i="0" dirty="0" smtClean="0"/>
                          <m:t> </m:t>
                        </m:r>
                        <m:r>
                          <a:rPr lang="ru-RU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3 </m:t>
                        </m:r>
                        <m:r>
                          <m:rPr>
                            <m:nor/>
                          </m:rPr>
                          <a:rPr lang="en-US" sz="3200" dirty="0"/>
                          <m:t>∙</m:t>
                        </m:r>
                        <m:r>
                          <m:rPr>
                            <m:nor/>
                          </m:rPr>
                          <a:rPr lang="ru-RU" sz="3200" b="0" i="0" dirty="0" smtClean="0"/>
                          <m:t> 6</m:t>
                        </m:r>
                      </m:den>
                    </m:f>
                  </m:oMath>
                </a14:m>
                <a:r>
                  <a:rPr lang="ru-RU" sz="32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ru-RU" sz="2800" dirty="0" smtClean="0"/>
                  <a:t> - решает правую часть пропорции</a:t>
                </a:r>
              </a:p>
              <a:p>
                <a:r>
                  <a:rPr lang="ru-RU" sz="3200" dirty="0"/>
                  <a:t> </a:t>
                </a:r>
                <a:r>
                  <a:rPr lang="ru-RU" sz="3200" dirty="0" smtClean="0"/>
                  <a:t>                    </a:t>
                </a:r>
                <a:r>
                  <a:rPr lang="en-US" sz="3200" dirty="0"/>
                  <a:t>b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ru-RU" sz="3200" dirty="0" smtClean="0"/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endParaRPr lang="ru-RU" sz="3200" dirty="0" smtClean="0"/>
              </a:p>
              <a:p>
                <a:r>
                  <a:rPr lang="ru-RU" sz="2800" dirty="0" smtClean="0">
                    <a:solidFill>
                      <a:srgbClr val="C00000"/>
                    </a:solidFill>
                  </a:rPr>
                  <a:t>3 человек: </a:t>
                </a:r>
                <a:r>
                  <a:rPr lang="en-US" sz="3200" dirty="0" smtClean="0"/>
                  <a:t>b</a:t>
                </a:r>
                <a:r>
                  <a:rPr lang="ru-RU" sz="32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ru-RU" sz="3200" dirty="0" smtClean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ru-RU" sz="3200" dirty="0" smtClean="0"/>
                  <a:t> = 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ru-RU" sz="2800" dirty="0" smtClean="0"/>
                  <a:t> - ищет </a:t>
                </a:r>
                <a:r>
                  <a:rPr lang="en-US" sz="2800" dirty="0" smtClean="0"/>
                  <a:t>b</a:t>
                </a:r>
                <a:r>
                  <a:rPr lang="ru-RU" sz="2800" dirty="0" smtClean="0"/>
                  <a:t>, записывает ответ</a:t>
                </a:r>
              </a:p>
              <a:p>
                <a:r>
                  <a:rPr lang="ru-RU" sz="2800" dirty="0"/>
                  <a:t> </a:t>
                </a:r>
                <a:r>
                  <a:rPr lang="ru-RU" sz="2800" dirty="0" smtClean="0"/>
                  <a:t>                     Ответ: </a:t>
                </a:r>
                <a:r>
                  <a:rPr lang="ru-RU" sz="2800" dirty="0"/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946628" y="255587"/>
                <a:ext cx="9245372" cy="5829526"/>
              </a:xfrm>
              <a:blipFill rotWithShape="0">
                <a:blip r:embed="rId2"/>
                <a:stretch>
                  <a:fillRect l="-1318" t="-628" b="-2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 descr="Картинки по запросу ряд детей за парто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23" y="938665"/>
            <a:ext cx="1891918" cy="196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946628" y="2473664"/>
            <a:ext cx="8055429" cy="29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871640" y="4474822"/>
            <a:ext cx="8055429" cy="29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967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558800"/>
            <a:ext cx="10058400" cy="1449388"/>
          </a:xfrm>
        </p:spPr>
        <p:txBody>
          <a:bodyPr/>
          <a:lstStyle/>
          <a:p>
            <a:r>
              <a:rPr lang="ru-RU" dirty="0" smtClean="0"/>
              <a:t>Работа по рядам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2946628" y="226559"/>
                <a:ext cx="9245372" cy="5829526"/>
              </a:xfrm>
            </p:spPr>
            <p:txBody>
              <a:bodyPr>
                <a:normAutofit/>
              </a:bodyPr>
              <a:lstStyle/>
              <a:p>
                <a:pPr algn="ctr"/>
                <a:r>
                  <a:rPr lang="en-US" sz="4000" dirty="0" smtClean="0"/>
                  <a:t>b</a:t>
                </a:r>
                <a:r>
                  <a:rPr lang="ru-RU" sz="4000" dirty="0" smtClean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4000" dirty="0" smtClean="0"/>
                  <a:t> </a:t>
                </a:r>
                <a:r>
                  <a:rPr lang="ru-RU" sz="40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ru-RU" sz="4000" dirty="0" smtClean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40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ru-RU" sz="2800" dirty="0" smtClean="0">
                    <a:solidFill>
                      <a:srgbClr val="C00000"/>
                    </a:solidFill>
                  </a:rPr>
                  <a:t>1 человек: </a:t>
                </a:r>
                <a:r>
                  <a:rPr lang="en-US" sz="3900" dirty="0" smtClean="0"/>
                  <a:t>b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sz="39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3900" dirty="0" smtClean="0"/>
                  <a:t>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39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800" dirty="0" smtClean="0"/>
                  <a:t>     </a:t>
                </a:r>
                <a:r>
                  <a:rPr lang="ru-RU" sz="2800" dirty="0" smtClean="0"/>
                  <a:t>применяет свойство пропорции</a:t>
                </a:r>
              </a:p>
              <a:p>
                <a:r>
                  <a:rPr lang="ru-RU" sz="2800" dirty="0" smtClean="0">
                    <a:solidFill>
                      <a:srgbClr val="C00000"/>
                    </a:solidFill>
                  </a:rPr>
                  <a:t>2 человек: </a:t>
                </a:r>
                <a:r>
                  <a:rPr lang="en-US" sz="3200" dirty="0"/>
                  <a:t>b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ru-RU" sz="32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  <m:r>
                          <m:rPr>
                            <m:nor/>
                          </m:rPr>
                          <a:rPr lang="ru-RU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dirty="0"/>
                          <m:t>∙</m:t>
                        </m:r>
                        <m:r>
                          <m:rPr>
                            <m:nor/>
                          </m:rPr>
                          <a:rPr lang="ru-RU" sz="3200" b="0" i="0" dirty="0" smtClean="0"/>
                          <m:t> </m:t>
                        </m:r>
                        <m:r>
                          <a:rPr lang="ru-RU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3 </m:t>
                        </m:r>
                        <m:r>
                          <m:rPr>
                            <m:nor/>
                          </m:rPr>
                          <a:rPr lang="en-US" sz="3200" dirty="0"/>
                          <m:t>∙</m:t>
                        </m:r>
                        <m:r>
                          <m:rPr>
                            <m:nor/>
                          </m:rPr>
                          <a:rPr lang="ru-RU" sz="3200" b="0" i="0" dirty="0" smtClean="0"/>
                          <m:t> 6</m:t>
                        </m:r>
                      </m:den>
                    </m:f>
                  </m:oMath>
                </a14:m>
                <a:r>
                  <a:rPr lang="ru-RU" sz="32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ru-RU" sz="2800" dirty="0" smtClean="0"/>
                  <a:t> - решает правую часть пропорции</a:t>
                </a:r>
              </a:p>
              <a:p>
                <a:r>
                  <a:rPr lang="ru-RU" sz="3200" dirty="0"/>
                  <a:t> </a:t>
                </a:r>
                <a:r>
                  <a:rPr lang="ru-RU" sz="3200" dirty="0" smtClean="0"/>
                  <a:t>                    </a:t>
                </a:r>
                <a:r>
                  <a:rPr lang="en-US" sz="3200" dirty="0"/>
                  <a:t>b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ru-RU" sz="3200" dirty="0" smtClean="0"/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endParaRPr lang="ru-RU" sz="3200" dirty="0" smtClean="0"/>
              </a:p>
              <a:p>
                <a:r>
                  <a:rPr lang="ru-RU" sz="2800" dirty="0" smtClean="0">
                    <a:solidFill>
                      <a:srgbClr val="C00000"/>
                    </a:solidFill>
                  </a:rPr>
                  <a:t>3 человек: </a:t>
                </a:r>
                <a:r>
                  <a:rPr lang="en-US" sz="3200" dirty="0" smtClean="0"/>
                  <a:t>b</a:t>
                </a:r>
                <a:r>
                  <a:rPr lang="ru-RU" sz="32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ru-RU" sz="3200" dirty="0" smtClean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ru-RU" sz="3200" dirty="0" smtClean="0"/>
                  <a:t> = 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ru-RU" sz="2800" dirty="0" smtClean="0"/>
                  <a:t> - ищет </a:t>
                </a:r>
                <a:r>
                  <a:rPr lang="en-US" sz="2800" dirty="0" smtClean="0"/>
                  <a:t>b</a:t>
                </a:r>
                <a:r>
                  <a:rPr lang="ru-RU" sz="2800" dirty="0" smtClean="0"/>
                  <a:t>, записывает ответ</a:t>
                </a:r>
              </a:p>
              <a:p>
                <a:r>
                  <a:rPr lang="ru-RU" sz="2800" dirty="0"/>
                  <a:t> </a:t>
                </a:r>
                <a:r>
                  <a:rPr lang="ru-RU" sz="2800" dirty="0" smtClean="0"/>
                  <a:t>                     Ответ: </a:t>
                </a:r>
                <a:r>
                  <a:rPr lang="ru-RU" sz="2800" dirty="0"/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946628" y="226559"/>
                <a:ext cx="9245372" cy="5829526"/>
              </a:xfrm>
              <a:blipFill rotWithShape="0">
                <a:blip r:embed="rId2"/>
                <a:stretch>
                  <a:fillRect l="-1318" t="-628" b="-2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 descr="Картинки по запросу ряд детей за парто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23" y="938665"/>
            <a:ext cx="1891918" cy="196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641828" y="2430122"/>
            <a:ext cx="8055429" cy="29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641827" y="4478451"/>
            <a:ext cx="8055429" cy="29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94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65" y="286603"/>
            <a:ext cx="11623589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книге 140 страниц. Максим прочитал 80 % этой книги. Сколько страниц прочитал Максим?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6895868"/>
              </p:ext>
            </p:extLst>
          </p:nvPr>
        </p:nvGraphicFramePr>
        <p:xfrm>
          <a:off x="1096961" y="1846262"/>
          <a:ext cx="10195152" cy="4177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8384"/>
                <a:gridCol w="3398384"/>
                <a:gridCol w="3398384"/>
              </a:tblGrid>
              <a:tr h="71890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5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6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582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0906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65" y="286603"/>
            <a:ext cx="11623589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книге 140 страниц. Максим прочитал 80 % этой книги. Сколько страниц прочитал Максим?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7860894"/>
              </p:ext>
            </p:extLst>
          </p:nvPr>
        </p:nvGraphicFramePr>
        <p:xfrm>
          <a:off x="263610" y="1846262"/>
          <a:ext cx="11705967" cy="4322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3476"/>
                <a:gridCol w="3802743"/>
                <a:gridCol w="2999748"/>
              </a:tblGrid>
              <a:tr h="74388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5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6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578425">
                <a:tc>
                  <a:txBody>
                    <a:bodyPr/>
                    <a:lstStyle/>
                    <a:p>
                      <a:r>
                        <a:rPr lang="ru-RU" sz="3600" u="sng" dirty="0" smtClean="0"/>
                        <a:t>Найдем 1 %.</a:t>
                      </a:r>
                    </a:p>
                    <a:p>
                      <a:r>
                        <a:rPr lang="ru-RU" sz="3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1. </a:t>
                      </a:r>
                      <a:r>
                        <a:rPr lang="ru-RU" sz="3600" dirty="0" smtClean="0"/>
                        <a:t>140 : 100 = 1,4 – 1 %</a:t>
                      </a:r>
                    </a:p>
                    <a:p>
                      <a:r>
                        <a:rPr lang="ru-RU" sz="3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2. </a:t>
                      </a:r>
                      <a:r>
                        <a:rPr lang="ru-RU" sz="3600" dirty="0" smtClean="0"/>
                        <a:t>1,4 ∙ 80 = 112 (стр.) – прочитал</a:t>
                      </a:r>
                    </a:p>
                    <a:p>
                      <a:r>
                        <a:rPr lang="ru-RU" sz="3600" dirty="0" smtClean="0"/>
                        <a:t>Ответ: 112 стр.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388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65" y="286603"/>
            <a:ext cx="11623589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книге 140 страниц. Максим прочитал 80 % этой книги. Сколько страниц прочитал Максим?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0042316"/>
              </p:ext>
            </p:extLst>
          </p:nvPr>
        </p:nvGraphicFramePr>
        <p:xfrm>
          <a:off x="263610" y="1846262"/>
          <a:ext cx="11705967" cy="4849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933"/>
                <a:gridCol w="5834743"/>
                <a:gridCol w="3043291"/>
              </a:tblGrid>
              <a:tr h="64303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5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6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22820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Переведем % в десятичную дробь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80% = 0,8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kumimoji="0" lang="ru-RU" sz="36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0,8 от 140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140 </a:t>
                      </a:r>
                      <a:r>
                        <a:rPr lang="ru-RU" sz="3600" dirty="0" smtClean="0">
                          <a:solidFill>
                            <a:srgbClr val="002060"/>
                          </a:solidFill>
                        </a:rPr>
                        <a:t>∙ 0,8 = 112 (стр.) - прочитал</a:t>
                      </a:r>
                      <a:endParaRPr kumimoji="0" lang="ru-RU" sz="3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Ответ: 112 стр.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512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65" y="286603"/>
            <a:ext cx="11623589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книге 140 страниц. Максим прочитал 80 % этой книги. Сколько страниц прочитал Максим?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5254086"/>
              </p:ext>
            </p:extLst>
          </p:nvPr>
        </p:nvGraphicFramePr>
        <p:xfrm>
          <a:off x="263610" y="1846262"/>
          <a:ext cx="11705967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904"/>
                <a:gridCol w="1277257"/>
                <a:gridCol w="9153806"/>
              </a:tblGrid>
              <a:tr h="57566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5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6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Пропорция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85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Страницы        Проценты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Всего     </a:t>
                      </a:r>
                      <a:r>
                        <a:rPr lang="ru-RU" sz="3600" baseline="0" dirty="0" smtClean="0"/>
                        <a:t>          </a:t>
                      </a:r>
                      <a:r>
                        <a:rPr lang="ru-RU" sz="3600" dirty="0" smtClean="0"/>
                        <a:t>140</a:t>
                      </a:r>
                      <a:r>
                        <a:rPr lang="ru-RU" sz="3600" baseline="0" dirty="0" smtClean="0"/>
                        <a:t>                                            100%</a:t>
                      </a:r>
                    </a:p>
                    <a:p>
                      <a:pPr algn="ctr"/>
                      <a:endParaRPr lang="ru-RU" sz="3600" baseline="0" dirty="0" smtClean="0"/>
                    </a:p>
                    <a:p>
                      <a:pPr algn="ctr"/>
                      <a:r>
                        <a:rPr lang="ru-RU" sz="3600" dirty="0" smtClean="0"/>
                        <a:t>Прочитал         Х                                                 80%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l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45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65" y="286603"/>
            <a:ext cx="11623589" cy="145075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Составим пропорцию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0314348"/>
              </p:ext>
            </p:extLst>
          </p:nvPr>
        </p:nvGraphicFramePr>
        <p:xfrm>
          <a:off x="263610" y="1846262"/>
          <a:ext cx="11722444" cy="4061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2444"/>
              </a:tblGrid>
              <a:tr h="65389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Пропорция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071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Страницы        Проценты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Всего     </a:t>
                      </a:r>
                      <a:r>
                        <a:rPr lang="ru-RU" sz="3600" baseline="0" dirty="0" smtClean="0"/>
                        <a:t>          </a:t>
                      </a:r>
                      <a:r>
                        <a:rPr lang="ru-RU" sz="3600" dirty="0" smtClean="0"/>
                        <a:t>140</a:t>
                      </a:r>
                      <a:r>
                        <a:rPr lang="ru-RU" sz="3600" baseline="0" dirty="0" smtClean="0"/>
                        <a:t>                                            100</a:t>
                      </a:r>
                    </a:p>
                    <a:p>
                      <a:pPr algn="ctr"/>
                      <a:endParaRPr lang="ru-RU" sz="3600" baseline="0" dirty="0" smtClean="0"/>
                    </a:p>
                    <a:p>
                      <a:pPr algn="ctr"/>
                      <a:r>
                        <a:rPr lang="ru-RU" sz="3600" dirty="0" smtClean="0"/>
                        <a:t>Прочитал         Х                                                 80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l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V="1">
            <a:off x="4281715" y="4034974"/>
            <a:ext cx="1074057" cy="1451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557656" y="4049490"/>
            <a:ext cx="1074057" cy="1451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Равно 8"/>
          <p:cNvSpPr/>
          <p:nvPr/>
        </p:nvSpPr>
        <p:spPr>
          <a:xfrm>
            <a:off x="6919685" y="3730173"/>
            <a:ext cx="1074058" cy="6096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8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 idx="4294967295"/>
              </p:nvPr>
            </p:nvSpPr>
            <p:spPr>
              <a:xfrm>
                <a:off x="682170" y="986973"/>
                <a:ext cx="6458858" cy="3976234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ru-RU" sz="6000" dirty="0" smtClean="0"/>
                  <a:t>Какие из чисел являются крайними членами пропорции</a:t>
                </a:r>
                <a:br>
                  <a:rPr lang="ru-RU" sz="6000" dirty="0" smtClean="0"/>
                </a:br>
                <a14:m>
                  <m:oMath xmlns:m="http://schemas.openxmlformats.org/officeDocument/2006/math">
                    <m:f>
                      <m:fPr>
                        <m:ctrlPr>
                          <a:rPr lang="ru-RU" sz="6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60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num>
                      <m:den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60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6000" dirty="0" smtClean="0"/>
                  <a:t>?</a:t>
                </a:r>
                <a:endParaRPr lang="ru-RU" sz="6000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 idx="4294967295"/>
              </p:nvPr>
            </p:nvSpPr>
            <p:spPr>
              <a:xfrm>
                <a:off x="682170" y="986973"/>
                <a:ext cx="6458858" cy="3976234"/>
              </a:xfrm>
              <a:blipFill rotWithShape="0">
                <a:blip r:embed="rId2"/>
                <a:stretch>
                  <a:fillRect l="-5382" t="-16411" r="-7932" b="-69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975486" y="1385661"/>
            <a:ext cx="3585028" cy="3730625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00B050"/>
                </a:solidFill>
              </a:rPr>
              <a:t>1. </a:t>
            </a:r>
            <a:r>
              <a:rPr lang="ru-RU" sz="7200" dirty="0" smtClean="0"/>
              <a:t>5 и 15</a:t>
            </a:r>
          </a:p>
          <a:p>
            <a:r>
              <a:rPr lang="ru-RU" sz="7200" dirty="0" smtClean="0">
                <a:solidFill>
                  <a:srgbClr val="C00000"/>
                </a:solidFill>
              </a:rPr>
              <a:t>2. </a:t>
            </a:r>
            <a:r>
              <a:rPr lang="ru-RU" sz="7200" dirty="0" smtClean="0"/>
              <a:t>3 и 5</a:t>
            </a:r>
          </a:p>
          <a:p>
            <a:r>
              <a:rPr lang="ru-RU" sz="7200" dirty="0" smtClean="0">
                <a:solidFill>
                  <a:srgbClr val="00B0F0"/>
                </a:solidFill>
              </a:rPr>
              <a:t>3. </a:t>
            </a:r>
            <a:r>
              <a:rPr lang="ru-RU" sz="7200" dirty="0" smtClean="0"/>
              <a:t>3 и 25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64474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65" y="286603"/>
            <a:ext cx="11623589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книге 140 страниц. Максим прочитал 80 % этой книги. Сколько страниц прочитал Максим?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4705124"/>
              </p:ext>
            </p:extLst>
          </p:nvPr>
        </p:nvGraphicFramePr>
        <p:xfrm>
          <a:off x="263610" y="1846262"/>
          <a:ext cx="11705967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1989"/>
                <a:gridCol w="3901989"/>
                <a:gridCol w="3901989"/>
              </a:tblGrid>
              <a:tr h="57566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5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6 класс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Пропорция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8583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Найдем 1 %.</a:t>
                      </a:r>
                    </a:p>
                    <a:p>
                      <a:r>
                        <a:rPr lang="ru-RU" sz="2800" dirty="0" smtClean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ru-RU" sz="2800" dirty="0" smtClean="0"/>
                        <a:t>140 : 100 = 1,4 – 1 %</a:t>
                      </a:r>
                    </a:p>
                    <a:p>
                      <a:r>
                        <a:rPr lang="ru-RU" sz="2800" dirty="0" smtClean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ru-RU" sz="2800" dirty="0" smtClean="0"/>
                        <a:t>1,4 ∙ 80 = 112 (стр.) – прочитал</a:t>
                      </a:r>
                    </a:p>
                    <a:p>
                      <a:r>
                        <a:rPr lang="ru-RU" sz="2800" dirty="0" smtClean="0"/>
                        <a:t>Ответ: 112 стр.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Переведем % в десятичную дробь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80% = 0,8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0,8 от 140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140 </a:t>
                      </a:r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∙ 0,8 = 112 (стр.) - прочитал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Ответ: 112 стр.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Страницы        Проценты</a:t>
                      </a:r>
                    </a:p>
                    <a:p>
                      <a:pPr algn="ctr"/>
                      <a:r>
                        <a:rPr lang="ru-RU" sz="2000" dirty="0" smtClean="0"/>
                        <a:t>140</a:t>
                      </a:r>
                      <a:r>
                        <a:rPr lang="ru-RU" sz="2000" baseline="0" dirty="0" smtClean="0"/>
                        <a:t>                                            100%</a:t>
                      </a:r>
                    </a:p>
                    <a:p>
                      <a:pPr algn="ctr"/>
                      <a:r>
                        <a:rPr lang="ru-RU" sz="2000" dirty="0" smtClean="0"/>
                        <a:t>Х                                                 80%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l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36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Мое достижение на уроке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570" y="1845733"/>
            <a:ext cx="6511109" cy="438089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У меня все получилось, настроение отличное</a:t>
            </a:r>
          </a:p>
          <a:p>
            <a:r>
              <a:rPr lang="ru-RU" sz="4000" dirty="0" smtClean="0"/>
              <a:t>Мне еще нужно позаниматься по этой теме</a:t>
            </a:r>
          </a:p>
          <a:p>
            <a:r>
              <a:rPr lang="ru-RU" sz="4000" dirty="0" smtClean="0"/>
              <a:t>Я не понял тему урока, но настроение все равно отличное</a:t>
            </a:r>
            <a:endParaRPr lang="ru-RU" sz="4000" dirty="0"/>
          </a:p>
        </p:txBody>
      </p:sp>
      <p:sp>
        <p:nvSpPr>
          <p:cNvPr id="4" name="Сердце 3"/>
          <p:cNvSpPr/>
          <p:nvPr/>
        </p:nvSpPr>
        <p:spPr>
          <a:xfrm>
            <a:off x="2569029" y="1872343"/>
            <a:ext cx="1436914" cy="1117600"/>
          </a:xfrm>
          <a:prstGeom prst="hear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/>
          <p:cNvSpPr/>
          <p:nvPr/>
        </p:nvSpPr>
        <p:spPr>
          <a:xfrm>
            <a:off x="2641600" y="3178629"/>
            <a:ext cx="1407886" cy="1277257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2641600" y="4692470"/>
            <a:ext cx="1596571" cy="1494971"/>
          </a:xfrm>
          <a:prstGeom prst="star5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569029" y="3178629"/>
            <a:ext cx="82731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60172" y="4455886"/>
            <a:ext cx="82731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21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0058400" cy="1449387"/>
          </a:xfrm>
        </p:spPr>
        <p:txBody>
          <a:bodyPr/>
          <a:lstStyle/>
          <a:p>
            <a:r>
              <a:rPr lang="ru-RU" dirty="0" smtClean="0"/>
              <a:t>Домашняя работа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5177" t="5563" r="53859" b="44152"/>
          <a:stretch/>
        </p:blipFill>
        <p:spPr>
          <a:xfrm>
            <a:off x="899886" y="1449387"/>
            <a:ext cx="7489371" cy="28940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01486" y="4343400"/>
                <a:ext cx="5994399" cy="1474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4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0" i="1" smtClean="0">
                            <a:latin typeface="Cambria Math" panose="02040503050406030204" pitchFamily="18" charset="0"/>
                          </a:rPr>
                          <m:t>у</m:t>
                        </m:r>
                      </m:num>
                      <m:den>
                        <m:r>
                          <a:rPr lang="ru-RU" sz="4800" b="0" i="1" smtClean="0">
                            <a:latin typeface="Cambria Math" panose="02040503050406030204" pitchFamily="18" charset="0"/>
                          </a:rPr>
                          <m:t>51,6</m:t>
                        </m:r>
                      </m:den>
                    </m:f>
                  </m:oMath>
                </a14:m>
                <a:r>
                  <a:rPr lang="ru-RU" sz="48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0" i="1" smtClean="0">
                            <a:latin typeface="Cambria Math" panose="02040503050406030204" pitchFamily="18" charset="0"/>
                          </a:rPr>
                          <m:t>11,2</m:t>
                        </m:r>
                      </m:num>
                      <m:den>
                        <m:r>
                          <a:rPr lang="ru-RU" sz="4800" b="0" i="1" smtClean="0">
                            <a:latin typeface="Cambria Math" panose="02040503050406030204" pitchFamily="18" charset="0"/>
                          </a:rPr>
                          <m:t>34,4</m:t>
                        </m:r>
                      </m:den>
                    </m:f>
                  </m:oMath>
                </a14:m>
                <a:r>
                  <a:rPr lang="ru-RU" dirty="0"/>
                  <a:t>  </a:t>
                </a:r>
              </a:p>
              <a:p>
                <a:r>
                  <a:rPr lang="ru-RU" dirty="0" smtClean="0"/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486" y="4343400"/>
                <a:ext cx="5994399" cy="147437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695372" y="4343400"/>
                <a:ext cx="5994399" cy="1474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4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ru-RU" sz="4800" b="0" i="1" smtClean="0">
                            <a:latin typeface="Cambria Math" panose="02040503050406030204" pitchFamily="18" charset="0"/>
                          </a:rPr>
                          <m:t>0,8</m:t>
                        </m:r>
                      </m:den>
                    </m:f>
                  </m:oMath>
                </a14:m>
                <a:r>
                  <a:rPr lang="ru-RU" sz="48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0" i="1" smtClean="0">
                            <a:latin typeface="Cambria Math" panose="02040503050406030204" pitchFamily="18" charset="0"/>
                          </a:rPr>
                          <m:t>х</m:t>
                        </m:r>
                      </m:num>
                      <m:den>
                        <m:r>
                          <a:rPr lang="ru-RU" sz="4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ru-RU" dirty="0"/>
                  <a:t>  </a:t>
                </a:r>
              </a:p>
              <a:p>
                <a:r>
                  <a:rPr lang="ru-RU" dirty="0" smtClean="0"/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372" y="4343400"/>
                <a:ext cx="5994399" cy="147437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214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 idx="4294967295"/>
              </p:nvPr>
            </p:nvSpPr>
            <p:spPr>
              <a:xfrm>
                <a:off x="682170" y="986973"/>
                <a:ext cx="6458858" cy="3976234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ru-RU" sz="6000" dirty="0" smtClean="0"/>
                  <a:t>Какие из чисел являются средними членами пропорции</a:t>
                </a:r>
                <a:br>
                  <a:rPr lang="ru-RU" sz="6000" dirty="0" smtClean="0"/>
                </a:br>
                <a14:m>
                  <m:oMath xmlns:m="http://schemas.openxmlformats.org/officeDocument/2006/math">
                    <m:r>
                      <a:rPr lang="ru-RU" sz="600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ru-RU" sz="6000" b="0" i="1" smtClean="0">
                        <a:latin typeface="Cambria Math" panose="02040503050406030204" pitchFamily="18" charset="0"/>
                      </a:rPr>
                      <m:t> :11</m:t>
                    </m:r>
                  </m:oMath>
                </a14:m>
                <a:r>
                  <a:rPr lang="ru-RU" sz="6000" dirty="0" smtClean="0"/>
                  <a:t> = </a:t>
                </a:r>
                <a14:m>
                  <m:oMath xmlns:m="http://schemas.openxmlformats.org/officeDocument/2006/math">
                    <m:r>
                      <a:rPr lang="ru-RU" sz="600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ru-RU" sz="6000" b="0" i="1" smtClean="0">
                        <a:latin typeface="Cambria Math" panose="02040503050406030204" pitchFamily="18" charset="0"/>
                      </a:rPr>
                      <m:t>4 :22</m:t>
                    </m:r>
                  </m:oMath>
                </a14:m>
                <a:r>
                  <a:rPr lang="ru-RU" sz="6000" dirty="0" smtClean="0"/>
                  <a:t>?</a:t>
                </a:r>
                <a:endParaRPr lang="ru-RU" sz="6000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 idx="4294967295"/>
              </p:nvPr>
            </p:nvSpPr>
            <p:spPr>
              <a:xfrm>
                <a:off x="682170" y="986973"/>
                <a:ext cx="6458858" cy="3976234"/>
              </a:xfrm>
              <a:blipFill rotWithShape="0">
                <a:blip r:embed="rId2"/>
                <a:stretch>
                  <a:fillRect l="-5477" t="-7975" r="-8026" b="-107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576457" y="1385661"/>
            <a:ext cx="3984057" cy="3730625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00B050"/>
                </a:solidFill>
              </a:rPr>
              <a:t>1. </a:t>
            </a:r>
            <a:r>
              <a:rPr lang="ru-RU" sz="7200" dirty="0" smtClean="0"/>
              <a:t>7 и 14</a:t>
            </a:r>
          </a:p>
          <a:p>
            <a:r>
              <a:rPr lang="ru-RU" sz="7200" dirty="0" smtClean="0">
                <a:solidFill>
                  <a:srgbClr val="C00000"/>
                </a:solidFill>
              </a:rPr>
              <a:t>2. </a:t>
            </a:r>
            <a:r>
              <a:rPr lang="ru-RU" sz="7200" dirty="0" smtClean="0"/>
              <a:t>11 и 14</a:t>
            </a:r>
          </a:p>
          <a:p>
            <a:r>
              <a:rPr lang="ru-RU" sz="7200" dirty="0" smtClean="0">
                <a:solidFill>
                  <a:srgbClr val="00B0F0"/>
                </a:solidFill>
              </a:rPr>
              <a:t>3. </a:t>
            </a:r>
            <a:r>
              <a:rPr lang="ru-RU" sz="7200" dirty="0" smtClean="0"/>
              <a:t>14 и 22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07705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314" y="-2989602"/>
            <a:ext cx="10842172" cy="397623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Найдите верную пропорцию</a:t>
            </a:r>
            <a:endParaRPr lang="ru-RU" sz="6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3120571" y="1334974"/>
                <a:ext cx="12525829" cy="5080340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ru-RU" sz="7200" dirty="0" smtClean="0">
                    <a:solidFill>
                      <a:srgbClr val="00B050"/>
                    </a:solidFill>
                  </a:rPr>
                  <a:t>1. </a:t>
                </a:r>
                <a:r>
                  <a:rPr lang="ru-RU" sz="7200" dirty="0"/>
                  <a:t>3:2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7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7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72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7200" dirty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7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7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72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ru-RU" sz="7200" dirty="0" smtClean="0"/>
              </a:p>
              <a:p>
                <a:endParaRPr lang="ru-RU" sz="7200" dirty="0" smtClean="0"/>
              </a:p>
              <a:p>
                <a:r>
                  <a:rPr lang="ru-RU" sz="7200" dirty="0" smtClean="0">
                    <a:solidFill>
                      <a:srgbClr val="C00000"/>
                    </a:solidFill>
                  </a:rPr>
                  <a:t>2. </a:t>
                </a:r>
                <a:r>
                  <a:rPr lang="ru-RU" sz="7200" dirty="0" smtClean="0"/>
                  <a:t>11:2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7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7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7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ru-RU" sz="7200" dirty="0" smtClean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7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7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7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ru-RU" sz="7200" dirty="0" smtClean="0"/>
              </a:p>
              <a:p>
                <a:pPr marL="0" indent="0">
                  <a:buNone/>
                </a:pPr>
                <a:endParaRPr lang="ru-RU" sz="7200" dirty="0" smtClean="0"/>
              </a:p>
              <a:p>
                <a:r>
                  <a:rPr lang="ru-RU" sz="7200" dirty="0" smtClean="0">
                    <a:solidFill>
                      <a:srgbClr val="00B0F0"/>
                    </a:solidFill>
                  </a:rPr>
                  <a:t>3. </a:t>
                </a:r>
                <a:r>
                  <a:rPr lang="ru-RU" sz="7200" dirty="0" smtClean="0"/>
                  <a:t>2:9 = 13:7</a:t>
                </a:r>
                <a:endParaRPr lang="ru-RU" sz="72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3120571" y="1334974"/>
                <a:ext cx="12525829" cy="5080340"/>
              </a:xfrm>
              <a:blipFill rotWithShape="0">
                <a:blip r:embed="rId2"/>
                <a:stretch>
                  <a:fillRect l="-2579" t="-6363" b="-80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34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1257" y="-1523659"/>
            <a:ext cx="10842172" cy="397623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Верно применили основное свойство пропорции</a:t>
            </a:r>
            <a:br>
              <a:rPr lang="ru-RU" sz="6000" dirty="0" smtClean="0"/>
            </a:br>
            <a:r>
              <a:rPr lang="ru-RU" sz="6000" dirty="0" smtClean="0"/>
              <a:t>18 : 7,2 = 16 : 6,4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828799" y="2612231"/>
            <a:ext cx="12525829" cy="5080340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00B050"/>
                </a:solidFill>
              </a:rPr>
              <a:t>1. </a:t>
            </a:r>
            <a:r>
              <a:rPr lang="ru-RU" sz="7200" dirty="0" smtClean="0"/>
              <a:t>18 ∙ 16 = 7,2 ∙ 6,4</a:t>
            </a:r>
          </a:p>
          <a:p>
            <a:r>
              <a:rPr lang="ru-RU" sz="7200" dirty="0" smtClean="0">
                <a:solidFill>
                  <a:srgbClr val="C00000"/>
                </a:solidFill>
              </a:rPr>
              <a:t>2. </a:t>
            </a:r>
            <a:r>
              <a:rPr lang="ru-RU" sz="7200" dirty="0" smtClean="0"/>
              <a:t>7,2 ∙ 16 = 18 ∙ 6,4</a:t>
            </a:r>
          </a:p>
          <a:p>
            <a:r>
              <a:rPr lang="ru-RU" sz="7200" dirty="0" smtClean="0">
                <a:solidFill>
                  <a:srgbClr val="00B0F0"/>
                </a:solidFill>
              </a:rPr>
              <a:t>3. </a:t>
            </a:r>
            <a:r>
              <a:rPr lang="ru-RU" sz="7200" dirty="0" smtClean="0"/>
              <a:t>7,2 ∙ 6,4 = 18 ∙ 16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8180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 idx="4294967295"/>
              </p:nvPr>
            </p:nvSpPr>
            <p:spPr>
              <a:xfrm>
                <a:off x="406400" y="-1073716"/>
                <a:ext cx="10842172" cy="3976234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ru-RU" sz="6000" u="sng" dirty="0" smtClean="0">
                    <a:solidFill>
                      <a:srgbClr val="7030A0"/>
                    </a:solidFill>
                  </a:rPr>
                  <a:t>Неверно</a:t>
                </a:r>
                <a:r>
                  <a:rPr lang="ru-RU" sz="6000" dirty="0" smtClean="0"/>
                  <a:t> применили основное свойство пропорции</a:t>
                </a:r>
                <a:br>
                  <a:rPr lang="ru-RU" sz="6000" dirty="0" smtClean="0"/>
                </a:br>
                <a14:m>
                  <m:oMath xmlns:m="http://schemas.openxmlformats.org/officeDocument/2006/math">
                    <m:f>
                      <m:fPr>
                        <m:ctrlPr>
                          <a:rPr lang="ru-RU" sz="6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11,2</m:t>
                        </m:r>
                      </m:num>
                      <m:den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3,2</m:t>
                        </m:r>
                      </m:den>
                    </m:f>
                  </m:oMath>
                </a14:m>
                <a:r>
                  <a:rPr lang="ru-RU" sz="6000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15,75</m:t>
                        </m:r>
                      </m:num>
                      <m:den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4,5</m:t>
                        </m:r>
                      </m:den>
                    </m:f>
                  </m:oMath>
                </a14:m>
                <a:endParaRPr lang="ru-RU" sz="6000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 idx="4294967295"/>
              </p:nvPr>
            </p:nvSpPr>
            <p:spPr>
              <a:xfrm>
                <a:off x="406400" y="-1073716"/>
                <a:ext cx="10842172" cy="3976234"/>
              </a:xfrm>
              <a:blipFill rotWithShape="0">
                <a:blip r:embed="rId2"/>
                <a:stretch>
                  <a:fillRect r="-394" b="-53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293257" y="3134745"/>
            <a:ext cx="12525829" cy="508034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1. </a:t>
            </a:r>
            <a:r>
              <a:rPr lang="ru-RU" sz="6600" dirty="0" smtClean="0"/>
              <a:t>11,2 ∙ 4,5 = 3,2 ∙ 15,75</a:t>
            </a:r>
          </a:p>
          <a:p>
            <a:r>
              <a:rPr lang="ru-RU" sz="6600" dirty="0" smtClean="0">
                <a:solidFill>
                  <a:srgbClr val="C00000"/>
                </a:solidFill>
              </a:rPr>
              <a:t>2. </a:t>
            </a:r>
            <a:r>
              <a:rPr lang="ru-RU" sz="6600" dirty="0" smtClean="0"/>
              <a:t>3,2 ∙ 15,75 = 11,2 ∙ 4,5</a:t>
            </a:r>
          </a:p>
          <a:p>
            <a:r>
              <a:rPr lang="ru-RU" sz="6600" dirty="0" smtClean="0">
                <a:solidFill>
                  <a:srgbClr val="00B0F0"/>
                </a:solidFill>
              </a:rPr>
              <a:t>3. </a:t>
            </a:r>
            <a:r>
              <a:rPr lang="ru-RU" sz="6600" dirty="0" smtClean="0"/>
              <a:t>11,2 ∙ 3,2 = 15,75 ∙ 4,5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9582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в паре</a:t>
            </a:r>
            <a:br>
              <a:rPr lang="ru-RU" dirty="0" smtClean="0"/>
            </a:br>
            <a:r>
              <a:rPr lang="ru-RU" dirty="0" err="1" smtClean="0"/>
              <a:t>Пазл</a:t>
            </a:r>
            <a:r>
              <a:rPr lang="ru-RU" dirty="0" smtClean="0"/>
              <a:t> «Верная пропорция»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Картинки по запросу работа в пар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388" y="2618868"/>
            <a:ext cx="4431587" cy="331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008743" y="1811263"/>
            <a:ext cx="2641600" cy="9700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 : 7</a:t>
            </a:r>
            <a:endParaRPr lang="ru-RU" sz="5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11646" y="3118883"/>
            <a:ext cx="2641600" cy="9700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 : 4</a:t>
            </a:r>
            <a:endParaRPr lang="ru-RU" sz="5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8743" y="4395649"/>
            <a:ext cx="2641600" cy="9700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 : 28</a:t>
            </a:r>
            <a:endParaRPr lang="ru-RU" sz="5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56183" y="5729394"/>
            <a:ext cx="2641600" cy="9700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 : 10</a:t>
            </a:r>
            <a:endParaRPr lang="ru-RU" sz="5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14080" y="1824687"/>
            <a:ext cx="2641600" cy="9700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 : 24</a:t>
            </a:r>
            <a:endParaRPr lang="ru-RU" sz="54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602617" y="3220720"/>
            <a:ext cx="2641600" cy="9700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27 : 39</a:t>
            </a:r>
            <a:endParaRPr lang="ru-RU" sz="54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02617" y="4430001"/>
            <a:ext cx="2641600" cy="9700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 : 2</a:t>
            </a:r>
            <a:endParaRPr lang="ru-RU" sz="54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602617" y="5810071"/>
            <a:ext cx="2641600" cy="9700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 : 13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4726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Проверка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Пазл</a:t>
            </a:r>
            <a:r>
              <a:rPr lang="ru-RU" dirty="0" smtClean="0"/>
              <a:t> «Верная пропорция»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Картинки по запросу работа в пар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388" y="2618868"/>
            <a:ext cx="4431587" cy="331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98126" y="1768329"/>
            <a:ext cx="2641600" cy="9700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 : 7</a:t>
            </a:r>
            <a:endParaRPr lang="ru-RU" sz="5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55631" y="5685309"/>
            <a:ext cx="2641600" cy="9700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 : 4</a:t>
            </a:r>
            <a:endParaRPr lang="ru-RU" sz="5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40123" y="1840650"/>
            <a:ext cx="2641600" cy="9700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 : 28</a:t>
            </a:r>
            <a:endParaRPr lang="ru-RU" sz="5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55729" y="4416941"/>
            <a:ext cx="2641600" cy="9700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 : 10</a:t>
            </a:r>
            <a:endParaRPr lang="ru-RU" sz="5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97280" y="5724448"/>
            <a:ext cx="2641600" cy="9700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 : 24</a:t>
            </a:r>
            <a:endParaRPr lang="ru-RU" sz="54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8743" y="3114102"/>
            <a:ext cx="2641600" cy="9700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27 : 39</a:t>
            </a:r>
            <a:endParaRPr lang="ru-RU" sz="54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40123" y="4503352"/>
            <a:ext cx="2641600" cy="9700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 : 2</a:t>
            </a:r>
            <a:endParaRPr lang="ru-RU" sz="54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14080" y="3174543"/>
            <a:ext cx="2641600" cy="9700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 : 13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59937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уравнение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037806" y="3689048"/>
            <a:ext cx="10058400" cy="402336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2 : у = 4 : 10</a:t>
            </a:r>
            <a:endParaRPr lang="ru-RU" sz="6600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7228114" y="1538514"/>
            <a:ext cx="4760686" cy="2150534"/>
          </a:xfrm>
          <a:prstGeom prst="wedgeRectCallout">
            <a:avLst>
              <a:gd name="adj1" fmla="val -83421"/>
              <a:gd name="adj2" fmla="val 68039"/>
            </a:avLst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ли решить уравнение, используя основное свойство пропорции?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07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555</Words>
  <Application>Microsoft Office PowerPoint</Application>
  <PresentationFormat>Широкоэкранный</PresentationFormat>
  <Paragraphs>137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Calibri</vt:lpstr>
      <vt:lpstr>Calibri Light</vt:lpstr>
      <vt:lpstr>Cambria Math</vt:lpstr>
      <vt:lpstr>Ретро</vt:lpstr>
      <vt:lpstr>Использование пропорции при решении уравнений и задач. (урок №2)</vt:lpstr>
      <vt:lpstr>Какие из чисел являются крайними членами пропорции 3/5 = 15/25?</vt:lpstr>
      <vt:lpstr>Какие из чисел являются средними членами пропорции 7 :11 = 14 :22?</vt:lpstr>
      <vt:lpstr>Найдите верную пропорцию</vt:lpstr>
      <vt:lpstr>Верно применили основное свойство пропорции 18 : 7,2 = 16 : 6,4</vt:lpstr>
      <vt:lpstr>Неверно применили основное свойство пропорции 11,2/3,2= 15,75/4,5</vt:lpstr>
      <vt:lpstr>Работа в паре Пазл «Верная пропорция»</vt:lpstr>
      <vt:lpstr>Проверка Пазл «Верная пропорция»</vt:lpstr>
      <vt:lpstr>Решите уравнение</vt:lpstr>
      <vt:lpstr>Презентация PowerPoint</vt:lpstr>
      <vt:lpstr>Физкультминутка - хлопаем</vt:lpstr>
      <vt:lpstr>Физкультминутка - топаем</vt:lpstr>
      <vt:lpstr>Работа по рядам</vt:lpstr>
      <vt:lpstr>Работа по рядам</vt:lpstr>
      <vt:lpstr>В книге 140 страниц. Максим прочитал 80 % этой книги. Сколько страниц прочитал Максим?</vt:lpstr>
      <vt:lpstr>В книге 140 страниц. Максим прочитал 80 % этой книги. Сколько страниц прочитал Максим?</vt:lpstr>
      <vt:lpstr>В книге 140 страниц. Максим прочитал 80 % этой книги. Сколько страниц прочитал Максим?</vt:lpstr>
      <vt:lpstr>В книге 140 страниц. Максим прочитал 80 % этой книги. Сколько страниц прочитал Максим?</vt:lpstr>
      <vt:lpstr>Составим пропорцию</vt:lpstr>
      <vt:lpstr>В книге 140 страниц. Максим прочитал 80 % этой книги. Сколько страниц прочитал Максим?</vt:lpstr>
      <vt:lpstr>Мое достижение на уроке</vt:lpstr>
      <vt:lpstr>Домашняя работа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Пропорция</dc:title>
  <dc:creator>Алена Литвинова</dc:creator>
  <cp:lastModifiedBy>Алена Литвинова</cp:lastModifiedBy>
  <cp:revision>32</cp:revision>
  <dcterms:created xsi:type="dcterms:W3CDTF">2016-12-20T19:53:08Z</dcterms:created>
  <dcterms:modified xsi:type="dcterms:W3CDTF">2017-08-23T07:37:22Z</dcterms:modified>
</cp:coreProperties>
</file>