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2" r:id="rId5"/>
    <p:sldId id="269" r:id="rId6"/>
    <p:sldId id="270" r:id="rId7"/>
    <p:sldId id="266" r:id="rId8"/>
    <p:sldId id="259" r:id="rId9"/>
    <p:sldId id="264" r:id="rId10"/>
    <p:sldId id="261" r:id="rId11"/>
    <p:sldId id="263" r:id="rId12"/>
    <p:sldId id="265" r:id="rId13"/>
    <p:sldId id="267" r:id="rId14"/>
    <p:sldId id="271" r:id="rId15"/>
    <p:sldId id="268"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54" y="-8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22.12.2025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22.12.2025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22.12.2025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22.12.2025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22.12.2025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22.12.2025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22.12.2025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22.12.2025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22.12.2025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22.12.2025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22.12.2025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658">
              <a:srgbClr val="7FA1DD">
                <a:lumMod val="62000"/>
                <a:alpha val="84000"/>
              </a:srgbClr>
            </a:gs>
            <a:gs pos="25350">
              <a:srgbClr val="AEC3E9">
                <a:lumMod val="72000"/>
                <a:alpha val="76000"/>
              </a:srgbClr>
            </a:gs>
            <a:gs pos="74650">
              <a:srgbClr val="D1DCF1">
                <a:alpha val="52000"/>
              </a:srgbClr>
            </a:gs>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22.12.2025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emf"/><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00" y="116632"/>
            <a:ext cx="9361040"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ctrTitle"/>
          </p:nvPr>
        </p:nvSpPr>
        <p:spPr>
          <a:xfrm>
            <a:off x="107504" y="1052737"/>
            <a:ext cx="6552728" cy="2547714"/>
          </a:xfrm>
        </p:spPr>
        <p:txBody>
          <a:bodyPr>
            <a:normAutofit fontScale="90000"/>
          </a:bodyPr>
          <a:lstStyle/>
          <a:p>
            <a:r>
              <a:rPr lang="ru-RU" dirty="0" smtClean="0"/>
              <a:t/>
            </a:r>
            <a:br>
              <a:rPr lang="ru-RU" dirty="0" smtClean="0"/>
            </a:br>
            <a:r>
              <a:rPr lang="ru-RU" dirty="0">
                <a:solidFill>
                  <a:schemeClr val="bg1"/>
                </a:solidFill>
              </a:rPr>
              <a:t>Волонтерская </a:t>
            </a:r>
            <a:r>
              <a:rPr lang="ru-RU" dirty="0" smtClean="0">
                <a:solidFill>
                  <a:schemeClr val="bg1"/>
                </a:solidFill>
              </a:rPr>
              <a:t>деятельность и школьное ученическое самоуправление  </a:t>
            </a:r>
            <a:r>
              <a:rPr lang="ru-RU" dirty="0">
                <a:solidFill>
                  <a:schemeClr val="bg1"/>
                </a:solidFill>
              </a:rPr>
              <a:t>как </a:t>
            </a:r>
            <a:r>
              <a:rPr lang="ru-RU" dirty="0" smtClean="0">
                <a:solidFill>
                  <a:schemeClr val="bg1"/>
                </a:solidFill>
              </a:rPr>
              <a:t>средства </a:t>
            </a:r>
            <a:r>
              <a:rPr lang="ru-RU" dirty="0">
                <a:solidFill>
                  <a:schemeClr val="bg1"/>
                </a:solidFill>
              </a:rPr>
              <a:t>развития</a:t>
            </a:r>
            <a:br>
              <a:rPr lang="ru-RU" dirty="0">
                <a:solidFill>
                  <a:schemeClr val="bg1"/>
                </a:solidFill>
              </a:rPr>
            </a:br>
            <a:r>
              <a:rPr lang="ru-RU" dirty="0" smtClean="0">
                <a:solidFill>
                  <a:schemeClr val="bg1"/>
                </a:solidFill>
              </a:rPr>
              <a:t>социальной </a:t>
            </a:r>
            <a:r>
              <a:rPr lang="ru-RU" dirty="0">
                <a:solidFill>
                  <a:schemeClr val="bg1"/>
                </a:solidFill>
              </a:rPr>
              <a:t>активности обучающихся</a:t>
            </a:r>
            <a:r>
              <a:rPr lang="ru-RU" dirty="0"/>
              <a:t/>
            </a:r>
            <a:br>
              <a:rPr lang="ru-RU" dirty="0"/>
            </a:br>
            <a:endParaRPr lang="ru-RU" dirty="0"/>
          </a:p>
        </p:txBody>
      </p:sp>
      <p:sp>
        <p:nvSpPr>
          <p:cNvPr id="3" name="Подзаголовок 2"/>
          <p:cNvSpPr>
            <a:spLocks noGrp="1"/>
          </p:cNvSpPr>
          <p:nvPr>
            <p:ph type="subTitle" idx="1"/>
          </p:nvPr>
        </p:nvSpPr>
        <p:spPr>
          <a:xfrm>
            <a:off x="1619672" y="5085184"/>
            <a:ext cx="6400800" cy="1392560"/>
          </a:xfrm>
        </p:spPr>
        <p:txBody>
          <a:bodyPr/>
          <a:lstStyle/>
          <a:p>
            <a:r>
              <a:rPr lang="ru-RU" dirty="0" smtClean="0">
                <a:solidFill>
                  <a:schemeClr val="bg1"/>
                </a:solidFill>
              </a:rPr>
              <a:t>Сергеева Татьяна Михайловна</a:t>
            </a:r>
            <a:endParaRPr lang="ru-RU" dirty="0">
              <a:solidFill>
                <a:schemeClr val="bg1"/>
              </a:solidFill>
            </a:endParaRPr>
          </a:p>
        </p:txBody>
      </p:sp>
    </p:spTree>
    <p:extLst>
      <p:ext uri="{BB962C8B-B14F-4D97-AF65-F5344CB8AC3E}">
        <p14:creationId xmlns:p14="http://schemas.microsoft.com/office/powerpoint/2010/main" val="231552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1219358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312" y="8316"/>
            <a:ext cx="3289276" cy="43857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476672" y="3645024"/>
            <a:ext cx="5616624" cy="2246769"/>
          </a:xfrm>
          <a:prstGeom prst="rect">
            <a:avLst/>
          </a:prstGeom>
          <a:noFill/>
        </p:spPr>
        <p:txBody>
          <a:bodyPr wrap="square" rtlCol="0">
            <a:spAutoFit/>
          </a:bodyPr>
          <a:lstStyle/>
          <a:p>
            <a:r>
              <a:rPr lang="ru-RU" sz="2000" b="1" dirty="0" smtClean="0"/>
              <a:t>Советник директора по воспитанию и </a:t>
            </a:r>
          </a:p>
          <a:p>
            <a:r>
              <a:rPr lang="ru-RU" sz="2000" b="1" dirty="0" smtClean="0"/>
              <a:t>взаимодействию </a:t>
            </a:r>
          </a:p>
          <a:p>
            <a:r>
              <a:rPr lang="ru-RU" sz="2000" b="1" dirty="0" smtClean="0"/>
              <a:t>с детскими общественными объединениями </a:t>
            </a:r>
          </a:p>
          <a:p>
            <a:r>
              <a:rPr lang="ru-RU" sz="2000" b="1" dirty="0" smtClean="0"/>
              <a:t>ГБОУ СОШ с. Новое </a:t>
            </a:r>
            <a:r>
              <a:rPr lang="ru-RU" sz="2000" b="1" dirty="0" err="1" smtClean="0"/>
              <a:t>Якушкино</a:t>
            </a:r>
            <a:endParaRPr lang="ru-RU" sz="2000" b="1" dirty="0" smtClean="0"/>
          </a:p>
          <a:p>
            <a:r>
              <a:rPr lang="ru-RU" sz="2000" b="1" dirty="0"/>
              <a:t>м</a:t>
            </a:r>
            <a:r>
              <a:rPr lang="ru-RU" sz="2000" b="1" dirty="0" smtClean="0"/>
              <a:t>униципального района </a:t>
            </a:r>
            <a:r>
              <a:rPr lang="ru-RU" sz="2000" b="1" dirty="0" err="1" smtClean="0"/>
              <a:t>Исаклинский</a:t>
            </a:r>
            <a:r>
              <a:rPr lang="ru-RU" sz="2000" b="1" dirty="0" smtClean="0"/>
              <a:t> </a:t>
            </a:r>
          </a:p>
          <a:p>
            <a:r>
              <a:rPr lang="ru-RU" sz="2000" b="1" dirty="0" smtClean="0"/>
              <a:t>Самарской области</a:t>
            </a:r>
          </a:p>
          <a:p>
            <a:r>
              <a:rPr lang="ru-RU" sz="2000" b="1" dirty="0" smtClean="0"/>
              <a:t>Стаж с 09.01.2024 г</a:t>
            </a:r>
            <a:endParaRPr lang="ru-RU" sz="2000" b="1" dirty="0"/>
          </a:p>
        </p:txBody>
      </p:sp>
    </p:spTree>
    <p:extLst>
      <p:ext uri="{BB962C8B-B14F-4D97-AF65-F5344CB8AC3E}">
        <p14:creationId xmlns:p14="http://schemas.microsoft.com/office/powerpoint/2010/main" val="1129708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Кто такой советник?</a:t>
            </a:r>
            <a:endParaRPr lang="ru-RU" dirty="0"/>
          </a:p>
        </p:txBody>
      </p:sp>
      <p:sp>
        <p:nvSpPr>
          <p:cNvPr id="3" name="Объект 2"/>
          <p:cNvSpPr>
            <a:spLocks noGrp="1"/>
          </p:cNvSpPr>
          <p:nvPr>
            <p:ph idx="1"/>
          </p:nvPr>
        </p:nvSpPr>
        <p:spPr/>
        <p:txBody>
          <a:bodyPr>
            <a:normAutofit fontScale="92500" lnSpcReduction="10000"/>
          </a:bodyPr>
          <a:lstStyle/>
          <a:p>
            <a:r>
              <a:rPr lang="ru-RU" dirty="0"/>
              <a:t>Стратегические ориентиры воспитания  сформулированы Президентом  Российской Федерации В. В. Путиным</a:t>
            </a:r>
            <a:r>
              <a:rPr lang="ru-RU" dirty="0" smtClean="0"/>
              <a:t>:</a:t>
            </a:r>
            <a:endParaRPr lang="ru-RU" dirty="0"/>
          </a:p>
          <a:p>
            <a:r>
              <a:rPr lang="ru-RU" dirty="0"/>
              <a:t>«…Формирование гармоничной личности,  воспитание гражданина России – зрелого, ответственного человека, в котором сочетается  любовь к большой и малой родине, общенациональная и этническая  идентичность, уважение к культуре, традициям  людей, которые живут  рядом».</a:t>
            </a:r>
          </a:p>
          <a:p>
            <a:endParaRPr lang="ru-RU"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1" y="-243407"/>
            <a:ext cx="1223775"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96458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04665"/>
            <a:ext cx="7488832" cy="2880320"/>
          </a:xfrm>
        </p:spPr>
        <p:txBody>
          <a:bodyPr>
            <a:normAutofit/>
          </a:bodyPr>
          <a:lstStyle/>
          <a:p>
            <a:pPr marL="0" indent="0">
              <a:buNone/>
            </a:pPr>
            <a:r>
              <a:rPr lang="ru-RU" sz="2000" dirty="0">
                <a:latin typeface="Times New Roman" panose="02020603050405020304" pitchFamily="18" charset="0"/>
                <a:cs typeface="Times New Roman" panose="02020603050405020304" pitchFamily="18" charset="0"/>
              </a:rPr>
              <a:t>Одним из направлений Национального проекта "Образование" является развитие социальной активности. Поэтому при организации   </a:t>
            </a:r>
            <a:r>
              <a:rPr lang="ru-RU" sz="2000" dirty="0" smtClean="0">
                <a:latin typeface="Times New Roman" panose="02020603050405020304" pitchFamily="18" charset="0"/>
                <a:cs typeface="Times New Roman" panose="02020603050405020304" pitchFamily="18" charset="0"/>
              </a:rPr>
              <a:t>моей работы был </a:t>
            </a:r>
            <a:r>
              <a:rPr lang="ru-RU" sz="2000" dirty="0">
                <a:latin typeface="Times New Roman" panose="02020603050405020304" pitchFamily="18" charset="0"/>
                <a:cs typeface="Times New Roman" panose="02020603050405020304" pitchFamily="18" charset="0"/>
              </a:rPr>
              <a:t>сделан упор на развитие социальной активности учеников через участие в коллективных творческих </a:t>
            </a:r>
            <a:r>
              <a:rPr lang="ru-RU" sz="2000" dirty="0" smtClean="0">
                <a:latin typeface="Times New Roman" panose="02020603050405020304" pitchFamily="18" charset="0"/>
                <a:cs typeface="Times New Roman" panose="02020603050405020304" pitchFamily="18" charset="0"/>
              </a:rPr>
              <a:t>делах, посредством участия в работе волонтерского отряда и органов школьного ученического самоуправления,  которые </a:t>
            </a:r>
            <a:r>
              <a:rPr lang="ru-RU" sz="2000" dirty="0">
                <a:latin typeface="Times New Roman" panose="02020603050405020304" pitchFamily="18" charset="0"/>
                <a:cs typeface="Times New Roman" panose="02020603050405020304" pitchFamily="18" charset="0"/>
              </a:rPr>
              <a:t>как нельзя лучше способствуют развитию обучающихся как граждан.</a:t>
            </a:r>
          </a:p>
        </p:txBody>
      </p:sp>
      <p:pic>
        <p:nvPicPr>
          <p:cNvPr id="614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3968" y="2911356"/>
            <a:ext cx="4680520" cy="3123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4380" y="2860237"/>
            <a:ext cx="3934347" cy="3785652"/>
          </a:xfrm>
          <a:prstGeom prst="rect">
            <a:avLst/>
          </a:prstGeom>
          <a:noFill/>
        </p:spPr>
        <p:txBody>
          <a:bodyPr wrap="none" rtlCol="0">
            <a:spAutoFit/>
          </a:bodyPr>
          <a:lstStyle/>
          <a:p>
            <a:r>
              <a:rPr lang="ru-RU" sz="2000" dirty="0" smtClean="0">
                <a:latin typeface="Times New Roman" panose="02020603050405020304" pitchFamily="18" charset="0"/>
                <a:cs typeface="Times New Roman" panose="02020603050405020304" pitchFamily="18" charset="0"/>
              </a:rPr>
              <a:t>Участие в волонтерской </a:t>
            </a:r>
          </a:p>
          <a:p>
            <a:r>
              <a:rPr lang="ru-RU" sz="2000" dirty="0" smtClean="0">
                <a:latin typeface="Times New Roman" panose="02020603050405020304" pitchFamily="18" charset="0"/>
                <a:cs typeface="Times New Roman" panose="02020603050405020304" pitchFamily="18" charset="0"/>
              </a:rPr>
              <a:t>деятельности </a:t>
            </a:r>
          </a:p>
          <a:p>
            <a:r>
              <a:rPr lang="ru-RU" sz="2000" dirty="0" smtClean="0">
                <a:latin typeface="Times New Roman" panose="02020603050405020304" pitchFamily="18" charset="0"/>
                <a:cs typeface="Times New Roman" panose="02020603050405020304" pitchFamily="18" charset="0"/>
              </a:rPr>
              <a:t>и активной школьной жизни</a:t>
            </a:r>
          </a:p>
          <a:p>
            <a:r>
              <a:rPr lang="ru-RU" sz="2000" dirty="0" smtClean="0">
                <a:latin typeface="Times New Roman" panose="02020603050405020304" pitchFamily="18" charset="0"/>
                <a:cs typeface="Times New Roman" panose="02020603050405020304" pitchFamily="18" charset="0"/>
              </a:rPr>
              <a:t>развивает </a:t>
            </a:r>
            <a:r>
              <a:rPr lang="ru-RU" sz="2000" dirty="0">
                <a:latin typeface="Times New Roman" panose="02020603050405020304" pitchFamily="18" charset="0"/>
                <a:cs typeface="Times New Roman" panose="02020603050405020304" pitchFamily="18" charset="0"/>
              </a:rPr>
              <a:t>социальную </a:t>
            </a:r>
            <a:r>
              <a:rPr lang="ru-RU" sz="2000" dirty="0" smtClean="0">
                <a:latin typeface="Times New Roman" panose="02020603050405020304" pitchFamily="18" charset="0"/>
                <a:cs typeface="Times New Roman" panose="02020603050405020304" pitchFamily="18" charset="0"/>
              </a:rPr>
              <a:t>активность</a:t>
            </a:r>
          </a:p>
          <a:p>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обучающихся, воспитывает </a:t>
            </a:r>
            <a:endParaRPr lang="ru-RU" sz="2000"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гражданское </a:t>
            </a:r>
            <a:r>
              <a:rPr lang="ru-RU" sz="2000" dirty="0">
                <a:latin typeface="Times New Roman" panose="02020603050405020304" pitchFamily="18" charset="0"/>
                <a:cs typeface="Times New Roman" panose="02020603050405020304" pitchFamily="18" charset="0"/>
              </a:rPr>
              <a:t>отношение к жизни</a:t>
            </a:r>
            <a:r>
              <a:rPr lang="ru-RU" sz="2000" dirty="0" smtClean="0">
                <a:latin typeface="Times New Roman" panose="02020603050405020304" pitchFamily="18" charset="0"/>
                <a:cs typeface="Times New Roman" panose="02020603050405020304" pitchFamily="18" charset="0"/>
              </a:rPr>
              <a:t>,</a:t>
            </a:r>
          </a:p>
          <a:p>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играет важную </a:t>
            </a:r>
            <a:r>
              <a:rPr lang="ru-RU" sz="2000" dirty="0" smtClean="0">
                <a:latin typeface="Times New Roman" panose="02020603050405020304" pitchFamily="18" charset="0"/>
                <a:cs typeface="Times New Roman" panose="02020603050405020304" pitchFamily="18" charset="0"/>
              </a:rPr>
              <a:t>роль</a:t>
            </a:r>
          </a:p>
          <a:p>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"в развитии гражданского </a:t>
            </a:r>
            <a:endParaRPr lang="ru-RU" sz="2000"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отношения </a:t>
            </a:r>
            <a:r>
              <a:rPr lang="ru-RU" sz="2000" dirty="0">
                <a:latin typeface="Times New Roman" panose="02020603050405020304" pitchFamily="18" charset="0"/>
                <a:cs typeface="Times New Roman" panose="02020603050405020304" pitchFamily="18" charset="0"/>
              </a:rPr>
              <a:t>к </a:t>
            </a:r>
            <a:r>
              <a:rPr lang="ru-RU" sz="2000" dirty="0" smtClean="0">
                <a:latin typeface="Times New Roman" panose="02020603050405020304" pitchFamily="18" charset="0"/>
                <a:cs typeface="Times New Roman" panose="02020603050405020304" pitchFamily="18" charset="0"/>
              </a:rPr>
              <a:t>определенным</a:t>
            </a:r>
          </a:p>
          <a:p>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видам деятельности </a:t>
            </a:r>
            <a:endParaRPr lang="ru-RU" sz="2000"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определенных </a:t>
            </a:r>
            <a:r>
              <a:rPr lang="ru-RU" sz="2000" dirty="0">
                <a:latin typeface="Times New Roman" panose="02020603050405020304" pitchFamily="18" charset="0"/>
                <a:cs typeface="Times New Roman" panose="02020603050405020304" pitchFamily="18" charset="0"/>
              </a:rPr>
              <a:t>социальных </a:t>
            </a:r>
            <a:endParaRPr lang="ru-RU" sz="2000" dirty="0" smtClean="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о</a:t>
            </a:r>
            <a:r>
              <a:rPr lang="ru-RU" sz="2000" dirty="0" smtClean="0">
                <a:latin typeface="Times New Roman" panose="02020603050405020304" pitchFamily="18" charset="0"/>
                <a:cs typeface="Times New Roman" panose="02020603050405020304" pitchFamily="18" charset="0"/>
              </a:rPr>
              <a:t>бъединений.</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6185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Autofit/>
          </a:bodyPr>
          <a:lstStyle/>
          <a:p>
            <a:r>
              <a:rPr lang="ru-RU" sz="2800" dirty="0" smtClean="0"/>
              <a:t/>
            </a:r>
            <a:br>
              <a:rPr lang="ru-RU" sz="2800" dirty="0" smtClean="0"/>
            </a:br>
            <a:r>
              <a:rPr lang="ru-RU" sz="2800" dirty="0"/>
              <a:t/>
            </a:r>
            <a:br>
              <a:rPr lang="ru-RU" sz="2800" dirty="0"/>
            </a:br>
            <a:r>
              <a:rPr lang="ru-RU" sz="2800" dirty="0" smtClean="0"/>
              <a:t>Общая цель:  Формирование </a:t>
            </a:r>
            <a:r>
              <a:rPr lang="ru-RU" sz="2800" dirty="0"/>
              <a:t>у обучающихся осознанной, ответственной и деятельной гражданской позиции, готовности и способности активно участвовать в жизни общества, решать социально значимые проблемы на благо себя и других.</a:t>
            </a:r>
          </a:p>
        </p:txBody>
      </p:sp>
      <p:sp>
        <p:nvSpPr>
          <p:cNvPr id="5" name="Объект 4"/>
          <p:cNvSpPr>
            <a:spLocks noGrp="1"/>
          </p:cNvSpPr>
          <p:nvPr>
            <p:ph sz="half" idx="1"/>
          </p:nvPr>
        </p:nvSpPr>
        <p:spPr>
          <a:xfrm>
            <a:off x="395536" y="2636912"/>
            <a:ext cx="4100264" cy="3705275"/>
          </a:xfrm>
        </p:spPr>
        <p:txBody>
          <a:bodyPr>
            <a:normAutofit fontScale="92500" lnSpcReduction="20000"/>
          </a:bodyPr>
          <a:lstStyle/>
          <a:p>
            <a:r>
              <a:rPr lang="ru-RU" dirty="0" smtClean="0"/>
              <a:t>Цель </a:t>
            </a:r>
            <a:r>
              <a:rPr lang="ru-RU" dirty="0" err="1" smtClean="0"/>
              <a:t>волонтерства</a:t>
            </a:r>
            <a:r>
              <a:rPr lang="ru-RU" dirty="0" smtClean="0"/>
              <a:t>:</a:t>
            </a:r>
          </a:p>
          <a:p>
            <a:pPr marL="0" indent="0">
              <a:buNone/>
            </a:pPr>
            <a:r>
              <a:rPr lang="ru-RU" dirty="0"/>
              <a:t>Воспитание </a:t>
            </a:r>
            <a:r>
              <a:rPr lang="ru-RU" dirty="0" err="1"/>
              <a:t>эмпатии</a:t>
            </a:r>
            <a:r>
              <a:rPr lang="ru-RU" dirty="0"/>
              <a:t>, милосердия и гражданской ответственности через безвозмездную помощь, направленную вовне школы (сообщество, город, экология, конкретные группы людей).</a:t>
            </a:r>
          </a:p>
        </p:txBody>
      </p:sp>
      <p:sp>
        <p:nvSpPr>
          <p:cNvPr id="6" name="Объект 5"/>
          <p:cNvSpPr>
            <a:spLocks noGrp="1"/>
          </p:cNvSpPr>
          <p:nvPr>
            <p:ph sz="half" idx="2"/>
          </p:nvPr>
        </p:nvSpPr>
        <p:spPr>
          <a:xfrm>
            <a:off x="4644008" y="2708920"/>
            <a:ext cx="4042792" cy="3417243"/>
          </a:xfrm>
        </p:spPr>
        <p:txBody>
          <a:bodyPr>
            <a:normAutofit fontScale="92500" lnSpcReduction="20000"/>
          </a:bodyPr>
          <a:lstStyle/>
          <a:p>
            <a:r>
              <a:rPr lang="ru-RU" dirty="0" smtClean="0"/>
              <a:t>Цель ШУС:</a:t>
            </a:r>
          </a:p>
          <a:p>
            <a:pPr marL="0" indent="0">
              <a:buNone/>
            </a:pPr>
            <a:r>
              <a:rPr lang="ru-RU" dirty="0"/>
              <a:t>Развитие лидерских качеств, правовой грамотности и ответственности за свою школьную </a:t>
            </a:r>
            <a:r>
              <a:rPr lang="ru-RU" dirty="0" smtClean="0"/>
              <a:t>коммуникацию </a:t>
            </a:r>
            <a:r>
              <a:rPr lang="ru-RU" dirty="0"/>
              <a:t>через участие в управлении внутренней жизнью образовательного учреждения.</a:t>
            </a:r>
          </a:p>
        </p:txBody>
      </p:sp>
    </p:spTree>
    <p:extLst>
      <p:ext uri="{BB962C8B-B14F-4D97-AF65-F5344CB8AC3E}">
        <p14:creationId xmlns:p14="http://schemas.microsoft.com/office/powerpoint/2010/main" val="269827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4474840" cy="1143000"/>
          </a:xfrm>
        </p:spPr>
        <p:txBody>
          <a:bodyPr>
            <a:noAutofit/>
          </a:bodyPr>
          <a:lstStyle/>
          <a:p>
            <a:r>
              <a:rPr lang="ru-RU" sz="1800" dirty="0" smtClean="0">
                <a:latin typeface="Times New Roman" panose="02020603050405020304" pitchFamily="18" charset="0"/>
                <a:cs typeface="Times New Roman" panose="02020603050405020304" pitchFamily="18" charset="0"/>
              </a:rPr>
              <a:t/>
            </a:r>
            <a:br>
              <a:rPr lang="ru-RU" sz="1800" dirty="0" smtClean="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
            </a:r>
            <a:br>
              <a:rPr lang="ru-RU" sz="1800" dirty="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a:r>
            <a:br>
              <a:rPr lang="ru-RU" sz="1800" dirty="0" smtClean="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
            </a:r>
            <a:br>
              <a:rPr lang="ru-RU" sz="1800" dirty="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a:r>
            <a:br>
              <a:rPr lang="ru-RU" sz="1800" dirty="0" smtClean="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
            </a:r>
            <a:br>
              <a:rPr lang="ru-RU" sz="1800" dirty="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a:r>
            <a:br>
              <a:rPr lang="ru-RU" sz="1800" dirty="0" smtClean="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
            </a:r>
            <a:br>
              <a:rPr lang="ru-RU" sz="1800" dirty="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a:r>
            <a:br>
              <a:rPr lang="ru-RU" sz="1800" dirty="0" smtClean="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
            </a:r>
            <a:br>
              <a:rPr lang="ru-RU" sz="1800" dirty="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a:r>
            <a:br>
              <a:rPr lang="ru-RU" sz="1800" dirty="0" smtClean="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
            </a:r>
            <a:br>
              <a:rPr lang="ru-RU" sz="1800" dirty="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a:r>
            <a:br>
              <a:rPr lang="ru-RU" sz="1800" dirty="0" smtClean="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
            </a:r>
            <a:br>
              <a:rPr lang="ru-RU" sz="1800" dirty="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a:r>
            <a:br>
              <a:rPr lang="ru-RU" sz="1800" dirty="0" smtClean="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
            </a:r>
            <a:br>
              <a:rPr lang="ru-RU" sz="1800" dirty="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Итоговые </a:t>
            </a:r>
            <a:r>
              <a:rPr lang="ru-RU" sz="1800" dirty="0">
                <a:latin typeface="Times New Roman" panose="02020603050405020304" pitchFamily="18" charset="0"/>
                <a:cs typeface="Times New Roman" panose="02020603050405020304" pitchFamily="18" charset="0"/>
              </a:rPr>
              <a:t>(интегративные) задачи развития социальной активности:</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Личностное развитие: Сформировать активную жизненную позицию, уверенность в своих силах, способность к </a:t>
            </a:r>
            <a:r>
              <a:rPr lang="ru-RU" sz="1800" dirty="0" err="1">
                <a:latin typeface="Times New Roman" panose="02020603050405020304" pitchFamily="18" charset="0"/>
                <a:cs typeface="Times New Roman" panose="02020603050405020304" pitchFamily="18" charset="0"/>
              </a:rPr>
              <a:t>саморефлексии</a:t>
            </a:r>
            <a:r>
              <a:rPr lang="ru-RU" sz="1800" dirty="0">
                <a:latin typeface="Times New Roman" panose="02020603050405020304" pitchFamily="18" charset="0"/>
                <a:cs typeface="Times New Roman" panose="02020603050405020304" pitchFamily="18" charset="0"/>
              </a:rPr>
              <a:t> и личностному росту через общественно полезный труд.</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Социализация: Обеспечить успешную интеграцию в общество через освоение разнообразных социальных ролей (помощник, организатор, лидер, партнер).</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Профессиональная ориентация: Дать возможность «примерить» на себя профессии социальной, педагогической, управленческой, экологической сферы.</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Создание воспитывающей среды: Превратить школу из «учреждения» в живое сообщество, где ценятся инициатива, взаимопомощь и соучастие.</a:t>
            </a:r>
          </a:p>
        </p:txBody>
      </p:sp>
      <p:pic>
        <p:nvPicPr>
          <p:cNvPr id="1026" name="Picture 2" descr="C:\Users\Татьяна Сергеева\Desktop\фотографии\разные\DSC_0325.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273" r="33136"/>
          <a:stretch/>
        </p:blipFill>
        <p:spPr bwMode="auto">
          <a:xfrm>
            <a:off x="5364088" y="404664"/>
            <a:ext cx="3479785" cy="5569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4452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Основные направления воспитательной работы в школе</a:t>
            </a:r>
            <a:endParaRPr lang="ru-RU" dirty="0"/>
          </a:p>
        </p:txBody>
      </p:sp>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0609" y="1556792"/>
            <a:ext cx="8973620"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4872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Волонтерский отряд</a:t>
            </a:r>
            <a:br>
              <a:rPr lang="ru-RU" dirty="0" smtClean="0"/>
            </a:br>
            <a:r>
              <a:rPr lang="ru-RU" dirty="0" smtClean="0"/>
              <a:t>«»</a:t>
            </a:r>
            <a:endParaRPr lang="ru-RU" dirty="0"/>
          </a:p>
        </p:txBody>
      </p:sp>
      <p:sp>
        <p:nvSpPr>
          <p:cNvPr id="3" name="Объект 2"/>
          <p:cNvSpPr>
            <a:spLocks noGrp="1"/>
          </p:cNvSpPr>
          <p:nvPr>
            <p:ph idx="1"/>
          </p:nvPr>
        </p:nvSpPr>
        <p:spPr/>
        <p:txBody>
          <a:bodyPr/>
          <a:lstStyle/>
          <a:p>
            <a:endParaRPr lang="ru-RU" dirty="0"/>
          </a:p>
          <a:p>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476672"/>
            <a:ext cx="2103437" cy="950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844824"/>
            <a:ext cx="4854961" cy="4854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80" y="2757935"/>
            <a:ext cx="3620434" cy="2765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302743" y="5805264"/>
            <a:ext cx="3609771" cy="369332"/>
          </a:xfrm>
          <a:prstGeom prst="rect">
            <a:avLst/>
          </a:prstGeom>
          <a:noFill/>
        </p:spPr>
        <p:txBody>
          <a:bodyPr wrap="none" rtlCol="0">
            <a:spAutoFit/>
          </a:bodyPr>
          <a:lstStyle/>
          <a:p>
            <a:r>
              <a:rPr lang="ru-RU" dirty="0" smtClean="0"/>
              <a:t>Направления деятельности отряда</a:t>
            </a:r>
            <a:endParaRPr lang="ru-RU" dirty="0"/>
          </a:p>
        </p:txBody>
      </p:sp>
    </p:spTree>
    <p:extLst>
      <p:ext uri="{BB962C8B-B14F-4D97-AF65-F5344CB8AC3E}">
        <p14:creationId xmlns:p14="http://schemas.microsoft.com/office/powerpoint/2010/main" val="15344921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3629" y="3441680"/>
            <a:ext cx="8712968" cy="3139321"/>
          </a:xfrm>
          <a:prstGeom prst="rect">
            <a:avLst/>
          </a:prstGeom>
        </p:spPr>
        <p:txBody>
          <a:bodyPr wrap="square">
            <a:spAutoFit/>
          </a:bodyPr>
          <a:lstStyle/>
          <a:p>
            <a:endParaRPr lang="ru-RU" b="1" dirty="0"/>
          </a:p>
          <a:p>
            <a:r>
              <a:rPr lang="ru-RU" b="1" dirty="0" smtClean="0"/>
              <a:t>Участие </a:t>
            </a:r>
            <a:r>
              <a:rPr lang="ru-RU" b="1" dirty="0"/>
              <a:t>в волонтёрской деятельности способствует </a:t>
            </a:r>
            <a:r>
              <a:rPr lang="ru-RU" b="1" dirty="0" smtClean="0"/>
              <a:t>успешной социализации</a:t>
            </a:r>
            <a:r>
              <a:rPr lang="ru-RU" dirty="0"/>
              <a:t>:</a:t>
            </a:r>
            <a:endParaRPr lang="ru-RU" dirty="0" smtClean="0"/>
          </a:p>
          <a:p>
            <a:r>
              <a:rPr lang="ru-RU" dirty="0" smtClean="0"/>
              <a:t>1.Потребность </a:t>
            </a:r>
            <a:r>
              <a:rPr lang="ru-RU" dirty="0"/>
              <a:t>в общении</a:t>
            </a:r>
            <a:r>
              <a:rPr lang="ru-RU" dirty="0" smtClean="0"/>
              <a:t>.</a:t>
            </a:r>
          </a:p>
          <a:p>
            <a:r>
              <a:rPr lang="ru-RU" dirty="0" smtClean="0"/>
              <a:t>2.Потребность </a:t>
            </a:r>
            <a:r>
              <a:rPr lang="ru-RU" dirty="0"/>
              <a:t>в творчестве. </a:t>
            </a:r>
            <a:endParaRPr lang="ru-RU" dirty="0" smtClean="0"/>
          </a:p>
          <a:p>
            <a:r>
              <a:rPr lang="ru-RU" dirty="0" smtClean="0"/>
              <a:t>3.Потребность </a:t>
            </a:r>
            <a:r>
              <a:rPr lang="ru-RU" dirty="0"/>
              <a:t>в приобретении социального опыта</a:t>
            </a:r>
            <a:r>
              <a:rPr lang="ru-RU" dirty="0" smtClean="0"/>
              <a:t>.</a:t>
            </a:r>
          </a:p>
          <a:p>
            <a:r>
              <a:rPr lang="ru-RU" dirty="0" smtClean="0"/>
              <a:t>4.Потребность </a:t>
            </a:r>
            <a:r>
              <a:rPr lang="ru-RU" dirty="0"/>
              <a:t>в подтверждении самостоятельности и взрослости</a:t>
            </a:r>
            <a:r>
              <a:rPr lang="ru-RU" dirty="0" smtClean="0"/>
              <a:t>.</a:t>
            </a:r>
          </a:p>
          <a:p>
            <a:r>
              <a:rPr lang="ru-RU" dirty="0" smtClean="0"/>
              <a:t>5.Потребность </a:t>
            </a:r>
            <a:r>
              <a:rPr lang="ru-RU" dirty="0"/>
              <a:t>быть нужным другому </a:t>
            </a:r>
            <a:r>
              <a:rPr lang="ru-RU" dirty="0" smtClean="0"/>
              <a:t>человеку</a:t>
            </a:r>
          </a:p>
          <a:p>
            <a:endParaRPr lang="ru-RU" dirty="0" smtClean="0"/>
          </a:p>
          <a:p>
            <a:r>
              <a:rPr lang="ru-RU" dirty="0" smtClean="0"/>
              <a:t> </a:t>
            </a:r>
            <a:r>
              <a:rPr lang="ru-RU" b="1" dirty="0" smtClean="0"/>
              <a:t>Вывод: </a:t>
            </a:r>
            <a:r>
              <a:rPr lang="ru-RU" dirty="0" smtClean="0"/>
              <a:t>Работая </a:t>
            </a:r>
            <a:r>
              <a:rPr lang="ru-RU" dirty="0"/>
              <a:t>в волонтёрском отряде, ребята меняются не только внутренне, но и внешне: обретают самоуважение, становятся уверенными и привлекательными для окружающих</a:t>
            </a:r>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 r="25137" b="-2779"/>
          <a:stretch/>
        </p:blipFill>
        <p:spPr bwMode="auto">
          <a:xfrm>
            <a:off x="467544" y="188640"/>
            <a:ext cx="3694434" cy="338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1355577"/>
            <a:ext cx="2103437" cy="950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98155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11760" y="274638"/>
            <a:ext cx="6275040" cy="1143000"/>
          </a:xfrm>
        </p:spPr>
        <p:txBody>
          <a:bodyPr>
            <a:normAutofit fontScale="90000"/>
          </a:bodyPr>
          <a:lstStyle/>
          <a:p>
            <a:r>
              <a:rPr lang="ru-RU" dirty="0" smtClean="0"/>
              <a:t>Школьное ученическое самоуправление </a:t>
            </a:r>
            <a:endParaRPr lang="ru-RU" dirty="0"/>
          </a:p>
        </p:txBody>
      </p:sp>
      <p:pic>
        <p:nvPicPr>
          <p:cNvPr id="409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700808"/>
            <a:ext cx="5248583"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3789040"/>
            <a:ext cx="4272714" cy="26495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298171"/>
            <a:ext cx="2103437" cy="950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98568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99392"/>
            <a:ext cx="8229600" cy="1143000"/>
          </a:xfrm>
        </p:spPr>
        <p:txBody>
          <a:bodyPr/>
          <a:lstStyle/>
          <a:p>
            <a:r>
              <a:rPr lang="ru-RU" dirty="0" smtClean="0"/>
              <a:t>Структура ШУС</a:t>
            </a:r>
            <a:endParaRPr lang="ru-RU" dirty="0"/>
          </a:p>
        </p:txBody>
      </p:sp>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692696"/>
            <a:ext cx="7320888" cy="5733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9035" y="5733256"/>
            <a:ext cx="1470025" cy="93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7294" y="4802981"/>
            <a:ext cx="1539875" cy="93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8342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dirty="0" smtClean="0">
                <a:latin typeface="Times New Roman" panose="02020603050405020304" pitchFamily="18" charset="0"/>
                <a:cs typeface="Times New Roman" panose="02020603050405020304" pitchFamily="18" charset="0"/>
              </a:rPr>
              <a:t>Результат деятельности в ШУС:</a:t>
            </a: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1600200"/>
            <a:ext cx="3970784" cy="4525963"/>
          </a:xfrm>
        </p:spPr>
        <p:txBody>
          <a:bodyPr>
            <a:normAutofit fontScale="92500" lnSpcReduction="20000"/>
          </a:bodyPr>
          <a:lstStyle/>
          <a:p>
            <a:pPr marL="0" indent="0">
              <a:buNone/>
            </a:pPr>
            <a:r>
              <a:rPr lang="ru-RU" sz="1200" dirty="0" smtClean="0">
                <a:latin typeface="Times New Roman" panose="02020603050405020304" pitchFamily="18" charset="0"/>
                <a:cs typeface="Times New Roman" panose="02020603050405020304" pitchFamily="18" charset="0"/>
              </a:rPr>
              <a:t>1</a:t>
            </a:r>
            <a:r>
              <a:rPr lang="ru-RU" sz="1800" dirty="0" smtClean="0">
                <a:latin typeface="Times New Roman" panose="02020603050405020304" pitchFamily="18" charset="0"/>
                <a:cs typeface="Times New Roman" panose="02020603050405020304" pitchFamily="18" charset="0"/>
              </a:rPr>
              <a:t>. </a:t>
            </a:r>
            <a:r>
              <a:rPr lang="ru-RU" sz="1800" dirty="0">
                <a:latin typeface="Times New Roman" panose="02020603050405020304" pitchFamily="18" charset="0"/>
                <a:cs typeface="Times New Roman" panose="02020603050405020304" pitchFamily="18" charset="0"/>
              </a:rPr>
              <a:t>Первый уровень результатов – приобретение ребенком социальных знаний (об общественных нормах, устройстве общества, о социально одобряемых и неодобряемых формах поведения в обществе), первичного понимания социальной реальности и повседневной жизни</a:t>
            </a:r>
            <a:r>
              <a:rPr lang="ru-RU" sz="1800" dirty="0" smtClean="0">
                <a:latin typeface="Times New Roman" panose="02020603050405020304" pitchFamily="18" charset="0"/>
                <a:cs typeface="Times New Roman" panose="02020603050405020304" pitchFamily="18" charset="0"/>
              </a:rPr>
              <a:t>.</a:t>
            </a:r>
          </a:p>
          <a:p>
            <a:pPr marL="0" indent="0">
              <a:buNone/>
            </a:pPr>
            <a:r>
              <a:rPr lang="ru-RU" sz="1800" dirty="0" smtClean="0">
                <a:latin typeface="Times New Roman" panose="02020603050405020304" pitchFamily="18" charset="0"/>
                <a:cs typeface="Times New Roman" panose="02020603050405020304" pitchFamily="18" charset="0"/>
              </a:rPr>
              <a:t>2.Второй </a:t>
            </a:r>
            <a:r>
              <a:rPr lang="ru-RU" sz="1800" dirty="0">
                <a:latin typeface="Times New Roman" panose="02020603050405020304" pitchFamily="18" charset="0"/>
                <a:cs typeface="Times New Roman" panose="02020603050405020304" pitchFamily="18" charset="0"/>
              </a:rPr>
              <a:t>уровень результатов – получение школьником опыта переживания и позитивного отношения к базовым ценностям общества (человек, семья, Отечество, природа, мир, знания, труд, культура), ценностного отношения к социальной реальности в целом</a:t>
            </a:r>
            <a:r>
              <a:rPr lang="ru-RU" sz="1800" dirty="0" smtClean="0">
                <a:latin typeface="Times New Roman" panose="02020603050405020304" pitchFamily="18" charset="0"/>
                <a:cs typeface="Times New Roman" panose="02020603050405020304" pitchFamily="18" charset="0"/>
              </a:rPr>
              <a:t>.</a:t>
            </a:r>
          </a:p>
          <a:p>
            <a:pPr marL="0" indent="0">
              <a:buNone/>
            </a:pPr>
            <a:r>
              <a:rPr lang="ru-RU" sz="1800" dirty="0" smtClean="0">
                <a:latin typeface="Times New Roman" panose="02020603050405020304" pitchFamily="18" charset="0"/>
                <a:cs typeface="Times New Roman" panose="02020603050405020304" pitchFamily="18" charset="0"/>
              </a:rPr>
              <a:t>3.Третий </a:t>
            </a:r>
            <a:r>
              <a:rPr lang="ru-RU" sz="1800" dirty="0">
                <a:latin typeface="Times New Roman" panose="02020603050405020304" pitchFamily="18" charset="0"/>
                <a:cs typeface="Times New Roman" panose="02020603050405020304" pitchFamily="18" charset="0"/>
              </a:rPr>
              <a:t>уровень результатов – получение школьником опыта самостоятельного общественного действия</a:t>
            </a:r>
            <a:r>
              <a:rPr lang="ru-RU" sz="1200" dirty="0">
                <a:latin typeface="Times New Roman" panose="02020603050405020304" pitchFamily="18" charset="0"/>
                <a:cs typeface="Times New Roman" panose="02020603050405020304" pitchFamily="18" charset="0"/>
              </a:rPr>
              <a:t>. </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16632"/>
            <a:ext cx="1466305" cy="66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5976" y="1225557"/>
            <a:ext cx="4316639" cy="2880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68201" y="4105877"/>
            <a:ext cx="3692187" cy="2463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62144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90262" y="3647114"/>
            <a:ext cx="7848872" cy="2862322"/>
          </a:xfrm>
          <a:prstGeom prst="rect">
            <a:avLst/>
          </a:prstGeom>
        </p:spPr>
        <p:txBody>
          <a:bodyPr wrap="square">
            <a:spAutoFit/>
          </a:bodyPr>
          <a:lstStyle/>
          <a:p>
            <a:r>
              <a:rPr lang="ru-RU" dirty="0">
                <a:latin typeface="Times New Roman" panose="02020603050405020304" pitchFamily="18" charset="0"/>
                <a:cs typeface="Times New Roman" panose="02020603050405020304" pitchFamily="18" charset="0"/>
              </a:rPr>
              <a:t>Древнегреческая  мудрость гласит: «Учитель не для школы, а для жизни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   Что означает «учить для жизни»? Думается, что это учить получать наслаждение, духовное удовлетворение от того, что узнал и хочешь знать. Это чувство глубокого духовного удовлетворения от занятия любым трудом, наукой, чтением. Если мы научим детей понимать это, то он почувствует гордость за себя, за свою культуру, за свой народ, будет социально значимым для своего общества</a:t>
            </a:r>
            <a:r>
              <a:rPr lang="ru-RU" dirty="0" smtClean="0">
                <a:latin typeface="Times New Roman" panose="02020603050405020304" pitchFamily="18" charset="0"/>
                <a:cs typeface="Times New Roman" panose="02020603050405020304" pitchFamily="18" charset="0"/>
              </a:rPr>
              <a:t>.</a:t>
            </a:r>
          </a:p>
          <a:p>
            <a:r>
              <a:rPr lang="ru-RU" dirty="0">
                <a:latin typeface="Times New Roman" panose="02020603050405020304" pitchFamily="18" charset="0"/>
                <a:cs typeface="Times New Roman" panose="02020603050405020304" pitchFamily="18" charset="0"/>
              </a:rPr>
              <a:t>Я хочу, чтобы выпускники активно включались в общественную жизнь, чтоб им легко было общаться, чтобы они умели отстаивать свою точку зрения, защищать свои интересы, т.е. успешно социально адаптироваться в обществе.</a:t>
            </a:r>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47664" y="116632"/>
            <a:ext cx="5291016" cy="3530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480117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39552" y="404664"/>
            <a:ext cx="4572000" cy="4893647"/>
          </a:xfrm>
          <a:prstGeom prst="rect">
            <a:avLst/>
          </a:prstGeom>
        </p:spPr>
        <p:txBody>
          <a:bodyPr>
            <a:spAutoFit/>
          </a:bodyPr>
          <a:lstStyle/>
          <a:p>
            <a:r>
              <a:rPr lang="ru-RU" sz="2400" dirty="0">
                <a:latin typeface="Times New Roman" panose="02020603050405020304" pitchFamily="18" charset="0"/>
                <a:cs typeface="Times New Roman" panose="02020603050405020304" pitchFamily="18" charset="0"/>
              </a:rPr>
              <a:t>Вывод: </a:t>
            </a:r>
            <a:r>
              <a:rPr lang="ru-RU" sz="2400" dirty="0" err="1">
                <a:latin typeface="Times New Roman" panose="02020603050405020304" pitchFamily="18" charset="0"/>
                <a:cs typeface="Times New Roman" panose="02020603050405020304" pitchFamily="18" charset="0"/>
              </a:rPr>
              <a:t>Волонтерство</a:t>
            </a:r>
            <a:r>
              <a:rPr lang="ru-RU" sz="2400" dirty="0">
                <a:latin typeface="Times New Roman" panose="02020603050405020304" pitchFamily="18" charset="0"/>
                <a:cs typeface="Times New Roman" panose="02020603050405020304" pitchFamily="18" charset="0"/>
              </a:rPr>
              <a:t> и ШУС — это не просто «мероприятия», а технологии вовлечения. Их системная интеграция в учебно-воспитательный процесс позволяет не просто «занять» учеников, а вырастить ответственных, инициативных и неравнодушных граждан, способных менять к лучшему пространство вокруг себя — от школьного двора до целой страны.</a:t>
            </a:r>
          </a:p>
        </p:txBody>
      </p:sp>
      <p:pic>
        <p:nvPicPr>
          <p:cNvPr id="2050" name="Picture 2" descr="C:\Users\Татьяна Сергеева\Desktop\фотографии\разные\hV4zuzerYiRksl7Je6nLZ3RS5OsF12qh4WwcwxgI_VSczms3CpLDfZcIH8uoV5cdIPK0bd04SW8tOt1fMFhsRT9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8397" y="0"/>
            <a:ext cx="3818017" cy="2863513"/>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Татьяна Сергеева\Desktop\фотографии\разные\IMG-cfe12fb04b046ba7d895cf9ac1631c29-V.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33370" y="3284984"/>
            <a:ext cx="3855864" cy="2891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3717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05049" y="2967335"/>
            <a:ext cx="7733912" cy="923330"/>
          </a:xfrm>
          <a:prstGeom prst="rect">
            <a:avLst/>
          </a:prstGeom>
          <a:noFill/>
        </p:spPr>
        <p:txBody>
          <a:bodyPr wrap="none" lIns="91440" tIns="45720" rIns="91440" bIns="45720">
            <a:spAutoFit/>
          </a:bodyPr>
          <a:lstStyle/>
          <a:p>
            <a:pPr algn="ctr"/>
            <a:r>
              <a:rPr lang="ru-RU"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Благодарю за внимание!</a:t>
            </a:r>
            <a:endParaRPr lang="ru-RU" sz="54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119479502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134</TotalTime>
  <Words>579</Words>
  <Application>Microsoft Office PowerPoint</Application>
  <PresentationFormat>Экран (4:3)</PresentationFormat>
  <Paragraphs>54</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 Office</vt:lpstr>
      <vt:lpstr> Волонтерская деятельность и школьное ученическое самоуправление  как средства развития социальной активности обучающихся </vt:lpstr>
      <vt:lpstr>Презентация PowerPoint</vt:lpstr>
      <vt:lpstr>Кто такой советник?</vt:lpstr>
      <vt:lpstr>Презентация PowerPoint</vt:lpstr>
      <vt:lpstr>  Общая цель:  Формирование у обучающихся осознанной, ответственной и деятельной гражданской позиции, готовности и способности активно участвовать в жизни общества, решать социально значимые проблемы на благо себя и других.</vt:lpstr>
      <vt:lpstr>                  Итоговые (интегративные) задачи развития социальной активности: Личностное развитие: Сформировать активную жизненную позицию, уверенность в своих силах, способность к саморефлексии и личностному росту через общественно полезный труд.  Социализация: Обеспечить успешную интеграцию в общество через освоение разнообразных социальных ролей (помощник, организатор, лидер, партнер).  Профессиональная ориентация: Дать возможность «примерить» на себя профессии социальной, педагогической, управленческой, экологической сферы.  Создание воспитывающей среды: Превратить школу из «учреждения» в живое сообщество, где ценятся инициатива, взаимопомощь и соучастие.</vt:lpstr>
      <vt:lpstr>Основные направления воспитательной работы в школе</vt:lpstr>
      <vt:lpstr>Волонтерский отряд «»</vt:lpstr>
      <vt:lpstr>Презентация PowerPoint</vt:lpstr>
      <vt:lpstr>Школьное ученическое самоуправление </vt:lpstr>
      <vt:lpstr>Структура ШУС</vt:lpstr>
      <vt:lpstr>Результат деятельности в ШУС:</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Развитие социальной активности обучающихся средствами участия в деятельности волонтерского отряда и школьном ученическом самоуправлении</dc:title>
  <dc:creator>Татьяна Сергеева</dc:creator>
  <cp:lastModifiedBy>Татьяна Сергеева</cp:lastModifiedBy>
  <cp:revision>15</cp:revision>
  <dcterms:created xsi:type="dcterms:W3CDTF">2024-10-11T08:55:15Z</dcterms:created>
  <dcterms:modified xsi:type="dcterms:W3CDTF">2025-12-22T07:17:10Z</dcterms:modified>
</cp:coreProperties>
</file>