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8" r:id="rId2"/>
    <p:sldId id="263" r:id="rId3"/>
    <p:sldId id="262" r:id="rId4"/>
    <p:sldId id="277" r:id="rId5"/>
    <p:sldId id="268" r:id="rId6"/>
    <p:sldId id="269" r:id="rId7"/>
    <p:sldId id="270" r:id="rId8"/>
    <p:sldId id="274" r:id="rId9"/>
    <p:sldId id="275" r:id="rId10"/>
    <p:sldId id="276" r:id="rId11"/>
    <p:sldId id="264" r:id="rId12"/>
    <p:sldId id="265" r:id="rId13"/>
    <p:sldId id="266" r:id="rId14"/>
    <p:sldId id="267" r:id="rId15"/>
    <p:sldId id="272" r:id="rId16"/>
    <p:sldId id="273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FB6B5"/>
    <a:srgbClr val="E9EBF5"/>
    <a:srgbClr val="CFD5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5621" autoAdjust="0"/>
    <p:restoredTop sz="92793" autoAdjust="0"/>
  </p:normalViewPr>
  <p:slideViewPr>
    <p:cSldViewPr snapToGrid="0">
      <p:cViewPr varScale="1">
        <p:scale>
          <a:sx n="81" d="100"/>
          <a:sy n="81" d="100"/>
        </p:scale>
        <p:origin x="-1602" y="-10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369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46248763912694213"/>
          <c:y val="3.5842293906810036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2023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A22-476B-B5EC-646F3D12B23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A22-476B-B5EC-646F3D12B239}"/>
              </c:ext>
            </c:extLst>
          </c:dPt>
          <c:dPt>
            <c:idx val="2"/>
            <c:bubble3D val="0"/>
            <c:spPr>
              <a:solidFill>
                <a:srgbClr val="00B0F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A22-476B-B5EC-646F3D12B239}"/>
              </c:ext>
            </c:extLst>
          </c:dPt>
          <c:dPt>
            <c:idx val="3"/>
            <c:bubble3D val="0"/>
            <c:explosion val="2"/>
            <c:spPr>
              <a:solidFill>
                <a:srgbClr val="9F5FCF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A22-476B-B5EC-646F3D12B239}"/>
              </c:ext>
            </c:extLst>
          </c:dPt>
          <c:dPt>
            <c:idx val="4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BA22-476B-B5EC-646F3D12B239}"/>
              </c:ext>
            </c:extLst>
          </c:dPt>
          <c:dPt>
            <c:idx val="5"/>
            <c:bubble3D val="0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BA22-476B-B5EC-646F3D12B239}"/>
              </c:ext>
            </c:extLst>
          </c:dPt>
          <c:dLbls>
            <c:dLbl>
              <c:idx val="1"/>
              <c:layout>
                <c:manualLayout>
                  <c:x val="4.4639344652064608E-2"/>
                  <c:y val="1.0923899298871453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00" b="0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+mn-cs"/>
                      </a:defRPr>
                    </a:pPr>
                    <a:fld id="{47B5B149-17CA-4268-B3A7-93C73162F63C}" type="CATEGORYNAME">
                      <a:rPr lang="ru-RU" sz="1100"/>
                      <a:pPr>
                        <a:defRPr sz="1300" b="0" i="0" u="none" strike="noStrike" kern="1200" baseline="0">
                          <a:solidFill>
                            <a:schemeClr val="dk1">
                              <a:lumMod val="65000"/>
                              <a:lumOff val="35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pPr>
                      <a:t>[ИМЯ КАТЕГОРИИ]</a:t>
                    </a:fld>
                    <a:r>
                      <a:rPr lang="ru-RU" baseline="0" dirty="0"/>
                      <a:t>
</a:t>
                    </a:r>
                    <a:fld id="{68C34831-FBED-480F-8021-33531715D197}" type="PERCENTAGE">
                      <a:rPr lang="ru-RU" baseline="0"/>
                      <a:pPr>
                        <a:defRPr sz="1300" b="0" i="0" u="none" strike="noStrike" kern="1200" baseline="0">
                          <a:solidFill>
                            <a:schemeClr val="dk1">
                              <a:lumMod val="65000"/>
                              <a:lumOff val="35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pPr>
                      <a:t>[ПРОЦЕНТ]</a:t>
                    </a:fld>
                    <a:endParaRPr lang="ru-RU" baseline="0" dirty="0"/>
                  </a:p>
                </c:rich>
              </c:tx>
              <c:numFmt formatCode="0.00%" sourceLinked="0"/>
              <c:spPr>
                <a:solidFill>
                  <a:sysClr val="window" lastClr="FFFFFF"/>
                </a:solidFill>
                <a:ln>
                  <a:solidFill>
                    <a:sysClr val="windowText" lastClr="000000">
                      <a:lumMod val="25000"/>
                      <a:lumOff val="75000"/>
                    </a:sysClr>
                  </a:solidFill>
                </a:ln>
                <a:effectLst/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BA22-476B-B5EC-646F3D12B239}"/>
                </c:ext>
                <c:ext xmlns:c15="http://schemas.microsoft.com/office/drawing/2012/chart" uri="{CE6537A1-D6FC-4f65-9D91-7224C49458BB}">
                  <c15:layout>
                    <c:manualLayout>
                      <c:w val="6.271725837407599E-2"/>
                      <c:h val="0.10088479643860762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fld id="{AA3B341E-1BD6-4D25-93E9-4DA20B4FC159}" type="CATEGORYNAME">
                      <a:rPr lang="ru-RU" sz="1050"/>
                      <a:pPr/>
                      <a:t>[ИМЯ КАТЕГОРИИ]</a:t>
                    </a:fld>
                    <a:r>
                      <a:rPr lang="ru-RU" baseline="0" dirty="0"/>
                      <a:t>
</a:t>
                    </a:r>
                    <a:fld id="{7C190AF2-9990-4E29-B6E5-D3FA2D8F3662}" type="PERCENTAGE">
                      <a:rPr lang="ru-RU" baseline="0"/>
                      <a:pPr/>
                      <a:t>[ПРОЦЕНТ]</a:t>
                    </a:fld>
                    <a:endParaRPr lang="ru-RU" baseline="0" dirty="0"/>
                  </a:p>
                </c:rich>
              </c:tx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BA22-476B-B5EC-646F3D12B239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fld id="{153694FD-D2E0-4898-B27D-8AB44FF6D676}" type="CATEGORYNAME">
                      <a:rPr lang="ru-RU" sz="1050">
                        <a:cs typeface="Traditional Arabic" panose="02020603050405020304" pitchFamily="18" charset="-78"/>
                      </a:rPr>
                      <a:pPr/>
                      <a:t>[ИМЯ КАТЕГОРИИ]</a:t>
                    </a:fld>
                    <a:r>
                      <a:rPr lang="ru-RU" sz="1050" baseline="0" dirty="0">
                        <a:cs typeface="Traditional Arabic" panose="02020603050405020304" pitchFamily="18" charset="-78"/>
                      </a:rPr>
                      <a:t>
</a:t>
                    </a:r>
                    <a:fld id="{509A4E18-8BBE-48F3-A412-BFDB1AAAB975}" type="PERCENTAGE">
                      <a:rPr lang="ru-RU" sz="1100" baseline="0">
                        <a:cs typeface="Traditional Arabic" panose="02020603050405020304" pitchFamily="18" charset="-78"/>
                      </a:rPr>
                      <a:pPr/>
                      <a:t>[ПРОЦЕНТ]</a:t>
                    </a:fld>
                    <a:endParaRPr lang="ru-RU" sz="1050" baseline="0" dirty="0">
                      <a:cs typeface="Traditional Arabic" panose="02020603050405020304" pitchFamily="18" charset="-78"/>
                    </a:endParaRPr>
                  </a:p>
                </c:rich>
              </c:tx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BA22-476B-B5EC-646F3D12B239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4"/>
              <c:layout>
                <c:manualLayout>
                  <c:x val="4.2416707120979464E-8"/>
                  <c:y val="4.5634920991398896E-3"/>
                </c:manualLayout>
              </c:layout>
              <c:tx>
                <c:rich>
                  <a:bodyPr/>
                  <a:lstStyle/>
                  <a:p>
                    <a:fld id="{7C92C335-F66B-4C5F-A644-E6053262C35B}" type="CATEGORYNAME">
                      <a:rPr lang="ru-RU" sz="110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pPr/>
                      <a:t>[ИМЯ КАТЕГОРИИ]</a:t>
                    </a:fld>
                    <a:r>
                      <a:rPr lang="ru-RU" baseline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
</a:t>
                    </a:r>
                    <a:fld id="{E360A747-3801-4DC8-854B-D2D0B517EDE3}" type="PERCENTAGE">
                      <a:rPr lang="ru-RU" sz="1100" baseline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pPr/>
                      <a:t>[ПРОЦЕНТ]</a:t>
                    </a:fld>
                    <a:endParaRPr lang="ru-RU" baseline="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BA22-476B-B5EC-646F3D12B239}"/>
                </c:ext>
                <c:ext xmlns:c15="http://schemas.microsoft.com/office/drawing/2012/chart" uri="{CE6537A1-D6FC-4f65-9D91-7224C49458BB}">
                  <c15:layout>
                    <c:manualLayout>
                      <c:w val="6.4247483501597577E-2"/>
                      <c:h val="8.2630828042048091E-2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5"/>
              <c:layout>
                <c:manualLayout>
                  <c:x val="-7.9180768988403913E-2"/>
                  <c:y val="-4.0690603396592775E-3"/>
                </c:manualLayout>
              </c:layout>
              <c:tx>
                <c:rich>
                  <a:bodyPr/>
                  <a:lstStyle/>
                  <a:p>
                    <a:fld id="{1B2156BB-BDE4-4FD8-883F-C310FFB7A893}" type="CATEGORYNAME">
                      <a:rPr lang="ru-RU" sz="1100"/>
                      <a:pPr/>
                      <a:t>[ИМЯ КАТЕГОРИИ]</a:t>
                    </a:fld>
                    <a:r>
                      <a:rPr lang="ru-RU" baseline="0" dirty="0"/>
                      <a:t>
</a:t>
                    </a:r>
                    <a:fld id="{AA6BD072-90ED-4947-8C83-AD159F191610}" type="PERCENTAGE">
                      <a:rPr lang="ru-RU" baseline="0"/>
                      <a:pPr/>
                      <a:t>[ПРОЦЕНТ]</a:t>
                    </a:fld>
                    <a:endParaRPr lang="ru-RU" baseline="0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BA22-476B-B5EC-646F3D12B239}"/>
                </c:ext>
                <c:ext xmlns:c15="http://schemas.microsoft.com/office/drawing/2012/chart" uri="{CE6537A1-D6FC-4f65-9D91-7224C49458BB}">
                  <c15:layout>
                    <c:manualLayout>
                      <c:w val="6.0284829885250933E-2"/>
                      <c:h val="7.8067335942908184E-2"/>
                    </c:manualLayout>
                  </c15:layout>
                  <c15:dlblFieldTable/>
                  <c15:showDataLabelsRange val="0"/>
                </c:ext>
              </c:extLst>
            </c:dLbl>
            <c:spPr>
              <a:solidFill>
                <a:sysClr val="window" lastClr="FFFFFF"/>
              </a:solidFill>
              <a:ln>
                <a:solidFill>
                  <a:sysClr val="windowText" lastClr="000000">
                    <a:lumMod val="25000"/>
                    <a:lumOff val="75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3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Times New Roman" panose="02020603050405020304" pitchFamily="18" charset="0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Лист1!$A$2:$A$7</c:f>
              <c:strCache>
                <c:ptCount val="6"/>
                <c:pt idx="0">
                  <c:v>до 6</c:v>
                </c:pt>
                <c:pt idx="1">
                  <c:v>от 7 до 17</c:v>
                </c:pt>
                <c:pt idx="2">
                  <c:v>от 18 до 29</c:v>
                </c:pt>
                <c:pt idx="3">
                  <c:v>до 60</c:v>
                </c:pt>
                <c:pt idx="4">
                  <c:v>от 60</c:v>
                </c:pt>
                <c:pt idx="5">
                  <c:v>старше 80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1">
                  <c:v>0</c:v>
                </c:pt>
                <c:pt idx="2" formatCode="#,##0">
                  <c:v>73656</c:v>
                </c:pt>
                <c:pt idx="3" formatCode="#,##0">
                  <c:v>265348</c:v>
                </c:pt>
                <c:pt idx="4" formatCode="#,##0">
                  <c:v>134369</c:v>
                </c:pt>
                <c:pt idx="5" formatCode="#,##0">
                  <c:v>8629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BA22-476B-B5EC-646F3D12B239}"/>
            </c:ext>
          </c:extLst>
        </c:ser>
        <c:dLbls>
          <c:dLblPos val="bestFit"/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5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5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5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>
              <a:defRPr sz="15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4"/>
        <c:txPr>
          <a:bodyPr rot="0" spcFirstLastPara="1" vertOverflow="ellipsis" vert="horz" wrap="square" anchor="ctr" anchorCtr="1"/>
          <a:lstStyle/>
          <a:p>
            <a:pPr>
              <a:defRPr sz="15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5"/>
        <c:txPr>
          <a:bodyPr rot="0" spcFirstLastPara="1" vertOverflow="ellipsis" vert="horz" wrap="square" anchor="ctr" anchorCtr="1"/>
          <a:lstStyle/>
          <a:p>
            <a:pPr>
              <a:defRPr sz="15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ayout>
        <c:manualLayout>
          <c:xMode val="edge"/>
          <c:yMode val="edge"/>
          <c:x val="0.78556026650514843"/>
          <c:y val="0.21741201704625632"/>
          <c:w val="0.20571087370216201"/>
          <c:h val="0.58341941128326713"/>
        </c:manualLayout>
      </c:layout>
      <c:overlay val="0"/>
      <c:spPr>
        <a:noFill/>
        <a:ln>
          <a:noFill/>
        </a:ln>
        <a:effectLst>
          <a:glow rad="63500">
            <a:schemeClr val="accent5">
              <a:satMod val="175000"/>
              <a:alpha val="40000"/>
            </a:schemeClr>
          </a:glow>
          <a:softEdge rad="63500"/>
        </a:effectLst>
      </c:spPr>
      <c:txPr>
        <a:bodyPr rot="0" spcFirstLastPara="1" vertOverflow="ellipsis" vert="horz" wrap="square" anchor="ctr" anchorCtr="1"/>
        <a:lstStyle/>
        <a:p>
          <a:pPr>
            <a:defRPr sz="15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A2BCBD-C26D-4FE0-A595-CF4D78EB4E59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6115F9-15EA-4C26-A64F-7D01B98F5C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05404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6115F9-15EA-4C26-A64F-7D01B98F5CE7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82527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4C71E42-4F93-0D45-C8D6-F3CAF569E0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E1D87790-C1F2-A223-4403-A0F800D0EF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1CEE137B-C187-FE07-42FB-845F3706A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E2533-756A-487F-99CE-A06E81A7C7CB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C7BE922-6424-F0B2-67B6-11E29A9520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7012F1EB-D4F5-D16E-F827-D60FEF39E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FB28-C8F2-4D82-8713-158FF6A236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3466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794D1D0-BD5F-BF08-C467-BCBFB84D6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5DB2D0A-3C1F-14EC-ED2C-4F16854891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1E8A4B8-7903-C30E-0950-CA932C9C04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E2533-756A-487F-99CE-A06E81A7C7CB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131A185-FAA7-124B-E1DE-C2063A7A9C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0054FFD-6F8E-9ED5-B0FB-4C3C61665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FB28-C8F2-4D82-8713-158FF6A236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6100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C2E0691-F3E8-6C05-F341-05A3B57A33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24EE927-69E3-8C05-16EC-347F837CE2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68DA641-6912-B62D-6455-584F5A16EC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E2533-756A-487F-99CE-A06E81A7C7CB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ADAA553-0E75-80CF-7C0B-550FD2051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0ED6E3A-EF69-56C8-F292-F57403855E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FB28-C8F2-4D82-8713-158FF6A236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82669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EB67587-ECF4-9E44-51EA-B9526EE699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0F9CB98-443D-C594-152F-A0C1ED3468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B3A35007-E25D-B55C-8CE8-4C8234F499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71F48059-E2BA-FD06-33FC-5E637C15D0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E2533-756A-487F-99CE-A06E81A7C7CB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99A7E34A-A502-700C-E003-B42D0F9D07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CC81077-BB74-47A4-A591-A2E3400156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FB28-C8F2-4D82-8713-158FF6A236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95107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507E611-1806-B043-F908-4FAD48E0C7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4C2454DF-BE58-7966-CE1A-1AE859690B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220AFD39-B3A9-FD5D-61E5-727E79511F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144BA528-73F5-9F49-98B9-EFF9FC2F4D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B0E84120-F362-7007-87EC-CD9FAAE3D7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3B9439F4-1575-92B0-B220-FF94BF944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E2533-756A-487F-99CE-A06E81A7C7CB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724EF23A-A022-6968-D270-ABE395FFEF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3AFB7239-43CB-B1CE-D2C6-DAF70A93AC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FB28-C8F2-4D82-8713-158FF6A236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2152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DA6C7C7-A40C-DE55-A744-7CC25AFDED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8A9388CC-A659-7C8C-A237-1F23B7806E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E2533-756A-487F-99CE-A06E81A7C7CB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E42CD341-D1BB-5137-94F3-CD20D545C1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E3900B7D-64A2-6E27-8B3B-A9F72D1AD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FB28-C8F2-4D82-8713-158FF6A236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0140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3288277A-7449-6ADD-A348-326245ABC0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E2533-756A-487F-99CE-A06E81A7C7CB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A789FF61-CEBB-6245-ECF9-526F6475F8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692F5166-0796-0C90-3C8F-244D8D1E7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FB28-C8F2-4D82-8713-158FF6A236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5439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2071176-D928-4842-2D32-ACECB368D8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8B8D479-6EB0-1CE1-1522-4D54BB4152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6872D6A3-C6AF-9878-8E54-0B3B11114B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78DC8AEE-4911-E7EE-049E-22DB0B4E38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E2533-756A-487F-99CE-A06E81A7C7CB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11AAC164-23DD-4E0C-B03B-3D645A9661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AFA5AFD9-7BDD-8CD4-1FEB-B58845523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FB28-C8F2-4D82-8713-158FF6A236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2603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9A64250-17BF-9B17-0F63-62CE0375A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1D5E0B59-98C7-CCE7-9961-F0DF672763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CBB90EBB-9344-EE07-58A8-D562FE86D2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FFC1F01-BE04-1DC9-113D-7C1D45019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E2533-756A-487F-99CE-A06E81A7C7CB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A0343AC-3636-A6EA-01F9-6C37A2AED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A74020C2-B3DA-7B8E-1A95-4D245FE7EB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FB28-C8F2-4D82-8713-158FF6A236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2109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94A69BD-FD7C-3673-B245-D1D9F3C89E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5F0BEB61-859D-81E2-840A-53F1419C19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ABA4C84-1542-CCA6-A9E9-24348EFB67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E2533-756A-487F-99CE-A06E81A7C7CB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C0AE4A2-006F-4040-42FB-216C80F53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50CEE55-2177-8E62-83FB-99F22556B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FB28-C8F2-4D82-8713-158FF6A236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9950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62B0F456-6C7F-FEFE-DB63-E1B803D315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4D4E9803-A10B-4688-5057-28FE018EC0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7B16FF0-DB14-B62E-AD80-1D6E0684E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E2533-756A-487F-99CE-A06E81A7C7CB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4310C02-523B-7466-DFC2-4EB6589FF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DE0395A-5A78-B4B1-93AA-488C7C537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0FB28-C8F2-4D82-8713-158FF6A236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6646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9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817EB31-3C9B-B58D-50F0-69EB54111A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A3087588-2830-C151-AFE8-CDC30292CE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32307E9-59E7-51AC-3954-5FA2C381BC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1E2533-756A-487F-99CE-A06E81A7C7CB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CECB53F-AB3C-8B51-0218-FB383F0AFC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CB99D7E-5BB8-6C0F-B2DD-ADB46832EE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10FB28-C8F2-4D82-8713-158FF6A236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6210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EE47151-0656-FA81-DA7E-AFD9E72D14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84841"/>
            <a:ext cx="9144000" cy="1452405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Краевое государственное бюджетное профессиональное образовательное учреждение «Хабаровский колледж отраслевых технологий и сферы обслуживания»(КГБ ПОУ ХКОТСО)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8B24CBB3-DE3C-4867-B29C-D57ACB400E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52800" y="2615668"/>
            <a:ext cx="7069157" cy="1636844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		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Волонтерское движение		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«Чистое сердце»		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090271F9-5483-449C-9917-637978BA4B49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920" y="399961"/>
            <a:ext cx="1137285" cy="1137285"/>
          </a:xfrm>
          <a:prstGeom prst="rect">
            <a:avLst/>
          </a:prstGeom>
          <a:noFill/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8EEFC35-4794-C47D-1C95-BA72AC8A6ED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5798" y="332499"/>
            <a:ext cx="1285079" cy="127220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352800" y="4592270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Выполнили студенты группы БУ-21У:</a:t>
            </a:r>
          </a:p>
          <a:p>
            <a:pPr algn="ctr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А.Е.Будкова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У.С.Горбачевская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</a:p>
          <a:p>
            <a:pPr algn="ctr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В.Ю.Лебедев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Ш.Ш.Халикова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Руководители: к.э.н. Соловьева С. М.,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Лановая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Р.В.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8359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8F803CE-69DB-AFB8-C6BB-63B1CD9EA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5303"/>
            <a:ext cx="10515600" cy="958368"/>
          </a:xfrm>
        </p:spPr>
        <p:txBody>
          <a:bodyPr>
            <a:normAutofit/>
          </a:bodyPr>
          <a:lstStyle/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Наша команда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DF5D6116-43AB-308E-3E89-D9A9F9930A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514" y="1825625"/>
            <a:ext cx="3836503" cy="4351338"/>
          </a:xfrm>
        </p:spPr>
        <p:txBody>
          <a:bodyPr>
            <a:normAutofit fontScale="850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Владислав – координатор волонтерской группы.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Ульяна – занимается организацией проведения мероприятий и отвечает  за поощрение волонтеров.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Анастасия – отвечает за журналистику, ведение социальных сетей, поиск новых волонтеров, фото- и видеосъемку.</a:t>
            </a: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Шахзодабону</a:t>
            </a: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отвечает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проведение мероприятий. </a:t>
            </a:r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6114" y="1224788"/>
            <a:ext cx="7168125" cy="5633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667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6845317-23A5-E577-7C51-8243AB624A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8052" y="109330"/>
            <a:ext cx="11214652" cy="6420679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РЕЗЮМЕ</a:t>
            </a:r>
          </a:p>
          <a:p>
            <a:endParaRPr lang="ru-RU" dirty="0"/>
          </a:p>
          <a:p>
            <a:pPr marL="0" indent="0">
              <a:buNone/>
            </a:pPr>
            <a:r>
              <a:rPr lang="ru-RU" dirty="0"/>
              <a:t>	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Наименование проекта: Чистое сердце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 Место проведения: г. Хабаровск, Индустриальный район,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ул. Световая, д. 9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Миссия – пропагандировать ценность волонтерской деятельности, повышать ее качество, расширять разнообразие форм волонтерства в Хабаровске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Цель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организация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досуга людей старшего поколения, через интеграцию поколений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Задачи: 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Наработка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навыков работы с людьми разных возрастных групп.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Вовлечение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добровольцев в общественно–полезную деятельность для участия их в решении социально- значимых задач общества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Раскрытие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возможностей и талантов участников мероприятий (организаторов и приглашенных)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Активизация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молодежи, воспитания движения к старшему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поколению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позитивного влияние на подростков при выборе ими жизненных ценностей, через социальную активность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Популяризация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здорового образа жизни.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патриотических чувств деятельности подростков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5518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06475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Воспитательный дом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XVIII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века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139" y="1594338"/>
            <a:ext cx="8499229" cy="4982308"/>
          </a:xfrm>
        </p:spPr>
      </p:pic>
    </p:spTree>
    <p:extLst>
      <p:ext uri="{BB962C8B-B14F-4D97-AF65-F5344CB8AC3E}">
        <p14:creationId xmlns:p14="http://schemas.microsoft.com/office/powerpoint/2010/main" val="3180982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4C84BC8-0EE3-ABE3-7738-0BA697683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965" y="0"/>
            <a:ext cx="11300791" cy="2256183"/>
          </a:xfrm>
        </p:spPr>
        <p:txBody>
          <a:bodyPr>
            <a:normAutofit/>
          </a:bodyPr>
          <a:lstStyle/>
          <a:p>
            <a:r>
              <a:rPr lang="ru-RU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Статистические данные населения </a:t>
            </a:r>
            <a:r>
              <a:rPr lang="ru-RU" sz="4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г.Хабаровска</a:t>
            </a:r>
            <a:r>
              <a:rPr lang="ru-RU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 возрастным группам </a:t>
            </a: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xmlns="" id="{56602FBF-D35F-8000-166F-AC2EF263DFD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402520"/>
              </p:ext>
            </p:extLst>
          </p:nvPr>
        </p:nvGraphicFramePr>
        <p:xfrm>
          <a:off x="795130" y="1798983"/>
          <a:ext cx="10674625" cy="4800602"/>
        </p:xfrm>
        <a:graphic>
          <a:graphicData uri="http://schemas.openxmlformats.org/drawingml/2006/table">
            <a:tbl>
              <a:tblPr firstRow="1" firstCol="1" bandRow="1"/>
              <a:tblGrid>
                <a:gridCol w="3945656">
                  <a:extLst>
                    <a:ext uri="{9D8B030D-6E8A-4147-A177-3AD203B41FA5}">
                      <a16:colId xmlns:a16="http://schemas.microsoft.com/office/drawing/2014/main" xmlns="" val="1935115880"/>
                    </a:ext>
                  </a:extLst>
                </a:gridCol>
                <a:gridCol w="3422234">
                  <a:extLst>
                    <a:ext uri="{9D8B030D-6E8A-4147-A177-3AD203B41FA5}">
                      <a16:colId xmlns:a16="http://schemas.microsoft.com/office/drawing/2014/main" xmlns="" val="922196123"/>
                    </a:ext>
                  </a:extLst>
                </a:gridCol>
                <a:gridCol w="3306735">
                  <a:extLst>
                    <a:ext uri="{9D8B030D-6E8A-4147-A177-3AD203B41FA5}">
                      <a16:colId xmlns:a16="http://schemas.microsoft.com/office/drawing/2014/main" xmlns="" val="3964126915"/>
                    </a:ext>
                  </a:extLst>
                </a:gridCol>
              </a:tblGrid>
              <a:tr h="8571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Всего, чел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Доля в общей численности, %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36484420"/>
                  </a:ext>
                </a:extLst>
              </a:tr>
              <a:tr h="41774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Все население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616 372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95682795"/>
                  </a:ext>
                </a:extLst>
              </a:tr>
              <a:tr h="101929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том числе в возрасте, лет: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18449614"/>
                  </a:ext>
                </a:extLst>
              </a:tr>
              <a:tr h="4177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 6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61 329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9,95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954037489"/>
                  </a:ext>
                </a:extLst>
              </a:tr>
              <a:tr h="4177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от 7 до 17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73 040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11,85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61059788"/>
                  </a:ext>
                </a:extLst>
              </a:tr>
              <a:tr h="4177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от 18 до 29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73 656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11,95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05072634"/>
                  </a:ext>
                </a:extLst>
              </a:tr>
              <a:tr h="4177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 60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43,05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43,05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968010580"/>
                  </a:ext>
                </a:extLst>
              </a:tr>
              <a:tr h="4177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от 60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134 369 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21,8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82408309"/>
                  </a:ext>
                </a:extLst>
              </a:tr>
              <a:tr h="4177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старше 80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8 629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1,34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214625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5235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8BB512B-7DCC-ADB3-46A0-26BFED722D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1148391" cy="1460500"/>
          </a:xfrm>
        </p:spPr>
        <p:txBody>
          <a:bodyPr>
            <a:normAutofit fontScale="90000"/>
          </a:bodyPr>
          <a:lstStyle/>
          <a:p>
            <a:pPr marL="228600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Распределение жителей Хабаровска по возрасту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xmlns="" id="{79C71448-67AF-7575-5E40-B51AE44F107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3704088"/>
              </p:ext>
            </p:extLst>
          </p:nvPr>
        </p:nvGraphicFramePr>
        <p:xfrm>
          <a:off x="278296" y="1222512"/>
          <a:ext cx="11787808" cy="5565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8520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6C186AF-7E19-DFA3-DC3D-8458DA76B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>
                <a:latin typeface="Times New Roman" panose="02020603050405020304" pitchFamily="18" charset="0"/>
              </a:rPr>
              <a:t>Сегментирование целевой аудитории</a:t>
            </a:r>
            <a:endParaRPr lang="ru-RU" sz="8000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040878"/>
              </p:ext>
            </p:extLst>
          </p:nvPr>
        </p:nvGraphicFramePr>
        <p:xfrm>
          <a:off x="719506" y="1545772"/>
          <a:ext cx="10732265" cy="5009155"/>
        </p:xfrm>
        <a:graphic>
          <a:graphicData uri="http://schemas.openxmlformats.org/drawingml/2006/table">
            <a:tbl>
              <a:tblPr firstRow="1" firstCol="1" bandRow="1">
                <a:tableStyleId>{616DA210-FB5B-4158-B5E0-FEB733F419BA}</a:tableStyleId>
              </a:tblPr>
              <a:tblGrid>
                <a:gridCol w="289937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6554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26734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302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</a:rPr>
                        <a:t>Вопросы</a:t>
                      </a:r>
                      <a:endParaRPr lang="ru-RU" sz="1600" b="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</a:rPr>
                        <a:t>1 группа 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</a:rPr>
                        <a:t>2 группа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117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Who?</a:t>
                      </a: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(кто?)</a:t>
                      </a:r>
                      <a:endParaRPr lang="ru-RU" sz="1600" b="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Дети и подростки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Пожилые люди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0908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What? </a:t>
                      </a: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(Чего?)</a:t>
                      </a:r>
                      <a:endParaRPr lang="ru-RU" sz="1600" b="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Активизация молодежи, воспитания движения к старшему поколению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Досуг людей старшего поколения, через интеграцию поколений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372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Why?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Почему?)</a:t>
                      </a:r>
                      <a:endParaRPr lang="ru-RU" sz="1600" b="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Волонтерство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дает человеку возможности, навыки, эмоции, недоступные в повседневной жизни.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4853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When?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Когда?)</a:t>
                      </a:r>
                      <a:endParaRPr lang="ru-RU" sz="1600" b="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Организация событийного мероприятия при наступлении такового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09066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Where?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Где?)</a:t>
                      </a:r>
                      <a:endParaRPr lang="ru-RU" sz="1600" b="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 gridSpan="2">
                  <a:txBody>
                    <a:bodyPr/>
                    <a:lstStyle/>
                    <a:p>
                      <a:pPr marL="2286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 Хабаровск, Индустриальный район,</a:t>
                      </a:r>
                    </a:p>
                    <a:p>
                      <a:pPr marL="2286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ул. Световая, д. 9</a:t>
                      </a:r>
                    </a:p>
                    <a:p>
                      <a:pPr marL="2286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Дом культуры ТЭЦ-1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946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опроса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7850733"/>
              </p:ext>
            </p:extLst>
          </p:nvPr>
        </p:nvGraphicFramePr>
        <p:xfrm>
          <a:off x="778656" y="1545508"/>
          <a:ext cx="10869058" cy="4931492"/>
        </p:xfrm>
        <a:graphic>
          <a:graphicData uri="http://schemas.openxmlformats.org/drawingml/2006/table">
            <a:tbl>
              <a:tblPr firstRow="1" firstCol="1" bandRow="1">
                <a:tableStyleId>{616DA210-FB5B-4158-B5E0-FEB733F419BA}</a:tableStyleId>
              </a:tblPr>
              <a:tblGrid>
                <a:gridCol w="187338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24789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44351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430426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175438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Возраст респондента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респондентов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 из общего количества респондентов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считают себя волонтерами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9887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16-24 лет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2001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27%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30%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113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25-30 лет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27%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24%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2668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36 лет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20%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15%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2103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5318" y="0"/>
            <a:ext cx="10515600" cy="1325563"/>
          </a:xfrm>
        </p:spPr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программные мероприятия 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6031071"/>
              </p:ext>
            </p:extLst>
          </p:nvPr>
        </p:nvGraphicFramePr>
        <p:xfrm>
          <a:off x="653143" y="1208315"/>
          <a:ext cx="10755086" cy="5349213"/>
        </p:xfrm>
        <a:graphic>
          <a:graphicData uri="http://schemas.openxmlformats.org/drawingml/2006/table">
            <a:tbl>
              <a:tblPr firstRow="1" firstCol="1" bandRow="1">
                <a:tableStyleId>{616DA210-FB5B-4158-B5E0-FEB733F419BA}</a:tableStyleId>
              </a:tblPr>
              <a:tblGrid>
                <a:gridCol w="395746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3090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1919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34751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812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мероприятия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686" marR="466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Краткое содержание</a:t>
                      </a:r>
                      <a:endParaRPr lang="ru-RU" sz="105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686" marR="466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Дата</a:t>
                      </a:r>
                      <a:endParaRPr lang="ru-RU" sz="105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686" marR="466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Ожидаемый результат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686" marR="46686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531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Ежемесячное собрание группы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686" marR="46686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Разработка плана мероприятий 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686" marR="46686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 число каждого месяца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686" marR="46686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Распределение</a:t>
                      </a:r>
                      <a:r>
                        <a:rPr lang="ru-RU" sz="140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обязанностей между участниками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686" marR="46686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23444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Тренинг для вступивших в ряды добровольцев «Волонтером быть здорово!»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686" marR="4668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Ознакомление вступивших с планом проекта. Знакомство с историей волонтерства.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686" marR="466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05.03.2023 г.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686" marR="4668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Отбор желающий стать волонтером 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686" marR="46686" marT="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8803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Инструктирование</a:t>
                      </a: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686" marR="46686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Разработка мягкого способа организационного воздействия, заключающийся в разъяснении задач, возможных трудностей, обстановки и последствий действия человека, в предостережении от возможных ошибок и т.д.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686" marR="46686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05.03.2023 г.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686" marR="46686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Усвоение новобранцами</a:t>
                      </a:r>
                      <a:r>
                        <a:rPr lang="ru-RU" sz="140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поставленных и задач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686" marR="46686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7356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9727" y="243940"/>
            <a:ext cx="6267680" cy="681477"/>
          </a:xfrm>
        </p:spPr>
        <p:txBody>
          <a:bodyPr>
            <a:normAutofit fontScale="90000"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Продолжение таблицы « Основные мероприятия»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7687183"/>
              </p:ext>
            </p:extLst>
          </p:nvPr>
        </p:nvGraphicFramePr>
        <p:xfrm>
          <a:off x="936171" y="705326"/>
          <a:ext cx="10504714" cy="5988551"/>
        </p:xfrm>
        <a:graphic>
          <a:graphicData uri="http://schemas.openxmlformats.org/drawingml/2006/table">
            <a:tbl>
              <a:tblPr firstRow="1" firstCol="1" bandRow="1">
                <a:tableStyleId>{616DA210-FB5B-4158-B5E0-FEB733F419BA}</a:tableStyleId>
              </a:tblPr>
              <a:tblGrid>
                <a:gridCol w="302256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02256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87120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58839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987069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</a:t>
                      </a:r>
                      <a:r>
                        <a:rPr lang="ru-RU" sz="1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Благосердие</a:t>
                      </a: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 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823" marR="4382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Развлекательная программа для детей ОВЗ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823" marR="4382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12.03.2023 г.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823" marR="43823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Компенсация</a:t>
                      </a:r>
                      <a:r>
                        <a:rPr lang="ru-RU" sz="1400" b="0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нехватки внимания детям-сиротам,  Организация сбора средств детям с ОВЗ,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Материальная помощь малоимущем семьям.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823" marR="43823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7564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Сбор детской одежды для детей-сирот и малоимущих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823" marR="43823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 20.03.2023 г.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823" marR="43823" marT="0" marB="0"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0430"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«Мой солдат»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823" marR="43823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Встреча с участниками СВО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823" marR="43823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15.04.2023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823" marR="43823" marT="0" marB="0"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Сформировать чувство сопереживания к судьбе Отечества, все свои усилия направить на служение Родине, ее интересам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823" marR="43823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6484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Сбор рисунков в поддержку солдат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823" marR="43823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16.04.2023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823" marR="43823" marT="0" marB="0"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8864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Сбор продуктов, одежды, лекарства и техники для солдат 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823" marR="43823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16.04.2023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823" marR="43823" marT="0" marB="0"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75646"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</a:t>
                      </a: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Наша чистая планета»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823" marR="43823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Помощь в благоустройстве 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территории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набережной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823" marR="43823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22.04.2023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823" marR="43823" marT="0" marB="0"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Выработать ответственность за сохранение природы, предотвратить агрессивные, разрушительные действия по отношению к природе.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823" marR="43823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6484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Акция «Посади свое дерево»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823" marR="43823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22.04.2023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823" marR="43823" marT="0" marB="0"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87953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Экскурсия для всех желающих в </a:t>
                      </a:r>
                      <a:r>
                        <a:rPr lang="ru-RU" sz="1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Экоцентр</a:t>
                      </a:r>
                      <a:endParaRPr lang="ru-RU" sz="14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823" marR="43823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23.04.2023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823" marR="43823" marT="0" marB="0"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50409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«Песни</a:t>
                      </a:r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военных лет»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823" marR="43823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Люди старшего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поколения и молодежь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823" marR="43823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28.04.2023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823" marR="43823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Поднятие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хорошего настроения и </a:t>
                      </a:r>
                      <a:r>
                        <a:rPr lang="ru-RU" sz="1400" baseline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патриотического духа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823" marR="43823" marT="0" marB="0">
                    <a:noFill/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0" y="1565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7294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F7A7F8D-5970-452D-4413-C6D0B86BDB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Наша чистая планета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4F08323-2E15-7086-1A1C-646F4F0E50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Ребята волонтёрского движения «Чистое сердце» принимают активное  участие в городских экологических акций : «</a:t>
            </a: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Помощь в благоустройстве территории, клумб» ; </a:t>
            </a: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«Посади свое дерево»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63B9FB63-8EE6-3B7E-0616-76173F52FED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731" y="3299381"/>
            <a:ext cx="2789583" cy="340014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34658E5B-9328-7DDE-0174-0C37423AA87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199" y="3186260"/>
            <a:ext cx="3129699" cy="3553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267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49AF3BE-4791-C837-893A-06739331F5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093304"/>
          </a:xfrm>
        </p:spPr>
        <p:txBody>
          <a:bodyPr>
            <a:normAutofit/>
          </a:bodyPr>
          <a:lstStyle/>
          <a:p>
            <a:pPr algn="ctr"/>
            <a:r>
              <a:rPr lang="ru-RU" sz="4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Благосердие</a:t>
            </a:r>
            <a:r>
              <a:rPr lang="ru-RU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8000" dirty="0"/>
          </a:p>
        </p:txBody>
      </p:sp>
      <p:sp>
        <p:nvSpPr>
          <p:cNvPr id="11" name="Текст 10">
            <a:extLst>
              <a:ext uri="{FF2B5EF4-FFF2-40B4-BE49-F238E27FC236}">
                <a16:creationId xmlns:a16="http://schemas.microsoft.com/office/drawing/2014/main" xmlns="" id="{8C65AB25-37C9-C0CD-357F-8F0E8CF03DA5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оказали  помощь сиротам, учащимся школ-интернатов.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Устроили  программу для детей ОВЗ.</a:t>
            </a:r>
          </a:p>
          <a:p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CAC60689-1744-3E8E-6AA0-5FB3576296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4817" y="1053548"/>
            <a:ext cx="5923721" cy="5244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851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1C3BE99-3145-F101-9009-4CDD80D13F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Мой солдат</a:t>
            </a:r>
            <a:endParaRPr lang="ru-RU" sz="80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7482C76-D950-6D1E-43F7-0A07E267E2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Провели Встречу с участником  СВО</a:t>
            </a: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8336C1E9-18E3-54E8-9E8D-FAFE20734B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312" y="2529926"/>
            <a:ext cx="7613375" cy="419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71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9931AA0-EF79-D6A3-91A1-D783D2BB5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Мой солдат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E6F5F59-248C-19B2-427B-DA068483A1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017" y="1690688"/>
            <a:ext cx="10866783" cy="4486275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Обучающиеся  колледжа организовали </a:t>
            </a: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сбор посылок  для солдат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666BC041-8EB6-FC2E-C5CF-8D3356A05D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016251"/>
            <a:ext cx="3612046" cy="347662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DF3A97F9-5D5E-9782-1AB3-A322621C9E8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3" y="3016250"/>
            <a:ext cx="3896940" cy="32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643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EAEF6CB-32F9-69FF-74C6-ADA951A606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9088" y="785191"/>
            <a:ext cx="3806686" cy="5903841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будьте равнодушными!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pPr algn="ctr">
              <a:buNone/>
            </a:pP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Спешите делать добрые дела!</a:t>
            </a:r>
          </a:p>
          <a:p>
            <a:pPr algn="ctr">
              <a:buNone/>
            </a:pP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Присоединяйтесь к волонтерскому движению!</a:t>
            </a:r>
          </a:p>
          <a:p>
            <a:pPr algn="ctr">
              <a:buNone/>
            </a:pP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130302" y="492803"/>
            <a:ext cx="47710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latin typeface="Times New Roman" panose="02020603050405020304" pitchFamily="18" charset="0"/>
              </a:rPr>
              <a:t>Девиз нашей жизни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0302" y="1465243"/>
            <a:ext cx="7906438" cy="5392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204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A0B3B96E-FF98-ED7B-5AD8-7069716F72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76160"/>
            <a:ext cx="12192000" cy="3846442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AEF16AA-417B-6367-CD63-67C517486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87725"/>
            <a:ext cx="10515600" cy="1888435"/>
          </a:xfrm>
        </p:spPr>
        <p:txBody>
          <a:bodyPr>
            <a:normAutofit/>
          </a:bodyPr>
          <a:lstStyle/>
          <a:p>
            <a:pPr algn="ctr"/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 !</a:t>
            </a:r>
          </a:p>
        </p:txBody>
      </p:sp>
    </p:spTree>
    <p:extLst>
      <p:ext uri="{BB962C8B-B14F-4D97-AF65-F5344CB8AC3E}">
        <p14:creationId xmlns:p14="http://schemas.microsoft.com/office/powerpoint/2010/main" val="550868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1031</TotalTime>
  <Words>621</Words>
  <Application>Microsoft Office PowerPoint</Application>
  <PresentationFormat>Произвольный</PresentationFormat>
  <Paragraphs>168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Краевое государственное бюджетное профессиональное образовательное учреждение «Хабаровский колледж отраслевых технологий и сферы обслуживания»(КГБ ПОУ ХКОТСО)</vt:lpstr>
      <vt:lpstr>Наша команда</vt:lpstr>
      <vt:lpstr>Презентация PowerPoint</vt:lpstr>
      <vt:lpstr>Воспитательный дом XVIII века</vt:lpstr>
      <vt:lpstr>Статистические данные населения г.Хабаровска по возрастным группам  </vt:lpstr>
      <vt:lpstr>Распределение жителей Хабаровска по возрасту   </vt:lpstr>
      <vt:lpstr>Сегментирование целевой аудитории</vt:lpstr>
      <vt:lpstr>Результаты опроса</vt:lpstr>
      <vt:lpstr>Основные программные мероприятия </vt:lpstr>
      <vt:lpstr>Продолжение таблицы « Основные мероприятия»</vt:lpstr>
      <vt:lpstr> Наша чистая планета</vt:lpstr>
      <vt:lpstr>Благосердие </vt:lpstr>
      <vt:lpstr>Мой солдат</vt:lpstr>
      <vt:lpstr>Мой солдат</vt:lpstr>
      <vt:lpstr>Презентация PowerPoint</vt:lpstr>
      <vt:lpstr>Спасибо за внимание 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Краевое государственное бюджетное профессиональное образовательное учреждение «Хабаровский колледж отраслевых технологий и сферы обслуживания»(КГБ ПОУ ХКОТСО)</dc:title>
  <dc:creator>Ulanagorbacevskaa36@gmail.com</dc:creator>
  <cp:lastModifiedBy>Пользователь</cp:lastModifiedBy>
  <cp:revision>42</cp:revision>
  <dcterms:created xsi:type="dcterms:W3CDTF">2023-03-27T05:27:08Z</dcterms:created>
  <dcterms:modified xsi:type="dcterms:W3CDTF">2023-03-30T00:01:18Z</dcterms:modified>
</cp:coreProperties>
</file>