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2" d="100"/>
          <a:sy n="92" d="100"/>
        </p:scale>
        <p:origin x="6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07341A-FC16-4289-AA36-D5EEBF23CCB9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1_2" csCatId="accent1" phldr="1"/>
      <dgm:spPr/>
    </dgm:pt>
    <dgm:pt modelId="{BCC0AC35-04E6-485A-8B14-06F9B22E94DE}">
      <dgm:prSet phldrT="[Текст]" phldr="1"/>
      <dgm:spPr/>
      <dgm:t>
        <a:bodyPr/>
        <a:lstStyle/>
        <a:p>
          <a:endParaRPr lang="ru-RU" dirty="0"/>
        </a:p>
      </dgm:t>
    </dgm:pt>
    <dgm:pt modelId="{256D4C9F-2EC1-4D67-926C-76A8D6779292}" type="sibTrans" cxnId="{9B749440-09F1-4E94-9B30-E449EE533510}">
      <dgm:prSet/>
      <dgm:spPr>
        <a:blipFill>
          <a:blip xmlns:r="http://schemas.openxmlformats.org/officeDocument/2006/relationships" r:embed="rId1"/>
          <a:srcRect/>
          <a:stretch>
            <a:fillRect l="-2000" r="-2000"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 descr="preencoded.png"/>
        </a:ext>
      </dgm:extLst>
    </dgm:pt>
    <dgm:pt modelId="{4BE5BFE9-49FB-41BC-B6C1-D83D097E70A1}" type="parTrans" cxnId="{9B749440-09F1-4E94-9B30-E449EE533510}">
      <dgm:prSet/>
      <dgm:spPr/>
      <dgm:t>
        <a:bodyPr/>
        <a:lstStyle/>
        <a:p>
          <a:endParaRPr lang="ru-RU"/>
        </a:p>
      </dgm:t>
    </dgm:pt>
    <dgm:pt modelId="{118B52C6-26D8-45CD-B53E-D6C3539CA9B6}" type="pres">
      <dgm:prSet presAssocID="{1907341A-FC16-4289-AA36-D5EEBF23CCB9}" presName="Name0" presStyleCnt="0">
        <dgm:presLayoutVars>
          <dgm:chMax val="7"/>
          <dgm:chPref val="7"/>
          <dgm:dir/>
        </dgm:presLayoutVars>
      </dgm:prSet>
      <dgm:spPr/>
    </dgm:pt>
    <dgm:pt modelId="{2D9DC985-E144-4147-A16B-CD23B4EACB4D}" type="pres">
      <dgm:prSet presAssocID="{1907341A-FC16-4289-AA36-D5EEBF23CCB9}" presName="Name1" presStyleCnt="0"/>
      <dgm:spPr/>
    </dgm:pt>
    <dgm:pt modelId="{94A2A338-5CDE-4740-A6B7-E1A19BD5F7C1}" type="pres">
      <dgm:prSet presAssocID="{256D4C9F-2EC1-4D67-926C-76A8D6779292}" presName="picture_1" presStyleCnt="0"/>
      <dgm:spPr/>
    </dgm:pt>
    <dgm:pt modelId="{AD1D6D90-A6C3-4397-BFE8-E386EF41F9A4}" type="pres">
      <dgm:prSet presAssocID="{256D4C9F-2EC1-4D67-926C-76A8D6779292}" presName="pictureRepeatNode" presStyleLbl="alignImgPlace1" presStyleIdx="0" presStyleCnt="1" custScaleX="200000" custScaleY="191489"/>
      <dgm:spPr/>
    </dgm:pt>
    <dgm:pt modelId="{090FDA49-CFDD-4AFD-9594-48FF2B2F8C0A}" type="pres">
      <dgm:prSet presAssocID="{BCC0AC35-04E6-485A-8B14-06F9B22E94DE}" presName="text_1" presStyleLbl="node1" presStyleIdx="0" presStyleCnt="0" custLinFactX="100000" custLinFactY="400000" custLinFactNeighborX="158763" custLinFactNeighborY="4016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749440-09F1-4E94-9B30-E449EE533510}" srcId="{1907341A-FC16-4289-AA36-D5EEBF23CCB9}" destId="{BCC0AC35-04E6-485A-8B14-06F9B22E94DE}" srcOrd="0" destOrd="0" parTransId="{4BE5BFE9-49FB-41BC-B6C1-D83D097E70A1}" sibTransId="{256D4C9F-2EC1-4D67-926C-76A8D6779292}"/>
    <dgm:cxn modelId="{FD251C9D-5840-42F6-98D3-F26CEFED2496}" type="presOf" srcId="{BCC0AC35-04E6-485A-8B14-06F9B22E94DE}" destId="{090FDA49-CFDD-4AFD-9594-48FF2B2F8C0A}" srcOrd="0" destOrd="0" presId="urn:microsoft.com/office/officeart/2008/layout/CircularPictureCallout"/>
    <dgm:cxn modelId="{E032F57D-BA5F-400C-AFDC-1B985394EB64}" type="presOf" srcId="{1907341A-FC16-4289-AA36-D5EEBF23CCB9}" destId="{118B52C6-26D8-45CD-B53E-D6C3539CA9B6}" srcOrd="0" destOrd="0" presId="urn:microsoft.com/office/officeart/2008/layout/CircularPictureCallout"/>
    <dgm:cxn modelId="{A3A5FAD3-FE16-47B1-82D2-0965EE40BE09}" type="presOf" srcId="{256D4C9F-2EC1-4D67-926C-76A8D6779292}" destId="{AD1D6D90-A6C3-4397-BFE8-E386EF41F9A4}" srcOrd="0" destOrd="0" presId="urn:microsoft.com/office/officeart/2008/layout/CircularPictureCallout"/>
    <dgm:cxn modelId="{EA092FAA-D6AC-4F3C-8542-D4E61BFA0178}" type="presParOf" srcId="{118B52C6-26D8-45CD-B53E-D6C3539CA9B6}" destId="{2D9DC985-E144-4147-A16B-CD23B4EACB4D}" srcOrd="0" destOrd="0" presId="urn:microsoft.com/office/officeart/2008/layout/CircularPictureCallout"/>
    <dgm:cxn modelId="{FEFB9488-23DA-4557-8FE0-20EF3786AD51}" type="presParOf" srcId="{2D9DC985-E144-4147-A16B-CD23B4EACB4D}" destId="{94A2A338-5CDE-4740-A6B7-E1A19BD5F7C1}" srcOrd="0" destOrd="0" presId="urn:microsoft.com/office/officeart/2008/layout/CircularPictureCallout"/>
    <dgm:cxn modelId="{7C6DB8D7-952F-416B-B34C-C84ECE0F51FF}" type="presParOf" srcId="{94A2A338-5CDE-4740-A6B7-E1A19BD5F7C1}" destId="{AD1D6D90-A6C3-4397-BFE8-E386EF41F9A4}" srcOrd="0" destOrd="0" presId="urn:microsoft.com/office/officeart/2008/layout/CircularPictureCallout"/>
    <dgm:cxn modelId="{D0CBA771-B703-44C7-8481-C6CF5A02D38E}" type="presParOf" srcId="{2D9DC985-E144-4147-A16B-CD23B4EACB4D}" destId="{090FDA49-CFDD-4AFD-9594-48FF2B2F8C0A}" srcOrd="1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516AAC-A3BD-4F4C-80E7-72C83CE18ACF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1_2" csCatId="accent1" phldr="1"/>
      <dgm:spPr/>
    </dgm:pt>
    <dgm:pt modelId="{7E308E39-C9A0-49BE-A9B5-D39FA4CD03E5}">
      <dgm:prSet phldrT="[Текст]" phldr="1"/>
      <dgm:spPr/>
      <dgm:t>
        <a:bodyPr/>
        <a:lstStyle/>
        <a:p>
          <a:endParaRPr lang="ru-RU" dirty="0"/>
        </a:p>
      </dgm:t>
    </dgm:pt>
    <dgm:pt modelId="{D3042FD0-E47F-4586-A4D9-77F38AD1406A}" type="parTrans" cxnId="{7EA16F50-6C03-4C7B-932F-37F23932E6E5}">
      <dgm:prSet/>
      <dgm:spPr/>
      <dgm:t>
        <a:bodyPr/>
        <a:lstStyle/>
        <a:p>
          <a:endParaRPr lang="ru-RU"/>
        </a:p>
      </dgm:t>
    </dgm:pt>
    <dgm:pt modelId="{437FD9A9-3619-49DF-ABB7-443A77B3A5BE}" type="sibTrans" cxnId="{7EA16F50-6C03-4C7B-932F-37F23932E6E5}">
      <dgm:prSet/>
      <dgm:spPr>
        <a:blipFill>
          <a:blip xmlns:r="http://schemas.openxmlformats.org/officeDocument/2006/relationships" r:embed="rId1"/>
          <a:srcRect/>
          <a:stretch>
            <a:fillRect l="-2000" r="-2000"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 descr="preencoded.png"/>
        </a:ext>
      </dgm:extLst>
    </dgm:pt>
    <dgm:pt modelId="{1D43069E-E040-4E5B-963E-7396A65AAEA5}" type="pres">
      <dgm:prSet presAssocID="{9A516AAC-A3BD-4F4C-80E7-72C83CE18ACF}" presName="Name0" presStyleCnt="0">
        <dgm:presLayoutVars>
          <dgm:chMax val="7"/>
          <dgm:chPref val="7"/>
          <dgm:dir/>
        </dgm:presLayoutVars>
      </dgm:prSet>
      <dgm:spPr/>
    </dgm:pt>
    <dgm:pt modelId="{E5DAA000-325D-42C8-8BDC-B4CE50AD89CF}" type="pres">
      <dgm:prSet presAssocID="{9A516AAC-A3BD-4F4C-80E7-72C83CE18ACF}" presName="Name1" presStyleCnt="0"/>
      <dgm:spPr/>
    </dgm:pt>
    <dgm:pt modelId="{B6F2EE85-D262-4CDF-9B41-A1C21E5EC99A}" type="pres">
      <dgm:prSet presAssocID="{437FD9A9-3619-49DF-ABB7-443A77B3A5BE}" presName="picture_1" presStyleCnt="0"/>
      <dgm:spPr/>
    </dgm:pt>
    <dgm:pt modelId="{CEBA659B-A71F-4EDB-B341-3A3DC8657B6F}" type="pres">
      <dgm:prSet presAssocID="{437FD9A9-3619-49DF-ABB7-443A77B3A5BE}" presName="pictureRepeatNode" presStyleLbl="alignImgPlace1" presStyleIdx="0" presStyleCnt="1" custScaleX="183793" custScaleY="185338"/>
      <dgm:spPr/>
    </dgm:pt>
    <dgm:pt modelId="{ED2C7030-42CD-4E8A-81F8-1D3C4FB20103}" type="pres">
      <dgm:prSet presAssocID="{7E308E39-C9A0-49BE-A9B5-D39FA4CD03E5}" presName="text_1" presStyleLbl="node1" presStyleIdx="0" presStyleCnt="0" custLinFactX="26161" custLinFactY="83173" custLinFactNeighborX="100000" custLinFactNeighborY="100000">
        <dgm:presLayoutVars>
          <dgm:bulletEnabled val="1"/>
        </dgm:presLayoutVars>
      </dgm:prSet>
      <dgm:spPr/>
    </dgm:pt>
  </dgm:ptLst>
  <dgm:cxnLst>
    <dgm:cxn modelId="{2AA120A0-B537-4A26-9CF5-A6FF3CAFDF53}" type="presOf" srcId="{7E308E39-C9A0-49BE-A9B5-D39FA4CD03E5}" destId="{ED2C7030-42CD-4E8A-81F8-1D3C4FB20103}" srcOrd="0" destOrd="0" presId="urn:microsoft.com/office/officeart/2008/layout/CircularPictureCallout"/>
    <dgm:cxn modelId="{ECAEAEF9-B2E0-4EC8-8D24-087C50FD55CE}" type="presOf" srcId="{9A516AAC-A3BD-4F4C-80E7-72C83CE18ACF}" destId="{1D43069E-E040-4E5B-963E-7396A65AAEA5}" srcOrd="0" destOrd="0" presId="urn:microsoft.com/office/officeart/2008/layout/CircularPictureCallout"/>
    <dgm:cxn modelId="{7EA16F50-6C03-4C7B-932F-37F23932E6E5}" srcId="{9A516AAC-A3BD-4F4C-80E7-72C83CE18ACF}" destId="{7E308E39-C9A0-49BE-A9B5-D39FA4CD03E5}" srcOrd="0" destOrd="0" parTransId="{D3042FD0-E47F-4586-A4D9-77F38AD1406A}" sibTransId="{437FD9A9-3619-49DF-ABB7-443A77B3A5BE}"/>
    <dgm:cxn modelId="{5A6A69D0-66F6-4031-8261-82AD36EFC7FD}" type="presOf" srcId="{437FD9A9-3619-49DF-ABB7-443A77B3A5BE}" destId="{CEBA659B-A71F-4EDB-B341-3A3DC8657B6F}" srcOrd="0" destOrd="0" presId="urn:microsoft.com/office/officeart/2008/layout/CircularPictureCallout"/>
    <dgm:cxn modelId="{16DE9E66-AACE-43B8-B8F0-9B41075549DC}" type="presParOf" srcId="{1D43069E-E040-4E5B-963E-7396A65AAEA5}" destId="{E5DAA000-325D-42C8-8BDC-B4CE50AD89CF}" srcOrd="0" destOrd="0" presId="urn:microsoft.com/office/officeart/2008/layout/CircularPictureCallout"/>
    <dgm:cxn modelId="{D5E3688B-6E16-4B4B-94E0-CF3EEFE238CA}" type="presParOf" srcId="{E5DAA000-325D-42C8-8BDC-B4CE50AD89CF}" destId="{B6F2EE85-D262-4CDF-9B41-A1C21E5EC99A}" srcOrd="0" destOrd="0" presId="urn:microsoft.com/office/officeart/2008/layout/CircularPictureCallout"/>
    <dgm:cxn modelId="{C51AC12A-E48C-4286-B3E9-3B3738520DA8}" type="presParOf" srcId="{B6F2EE85-D262-4CDF-9B41-A1C21E5EC99A}" destId="{CEBA659B-A71F-4EDB-B341-3A3DC8657B6F}" srcOrd="0" destOrd="0" presId="urn:microsoft.com/office/officeart/2008/layout/CircularPictureCallout"/>
    <dgm:cxn modelId="{31935ABA-A7D3-4382-A493-56CDBDB7801C}" type="presParOf" srcId="{E5DAA000-325D-42C8-8BDC-B4CE50AD89CF}" destId="{ED2C7030-42CD-4E8A-81F8-1D3C4FB20103}" srcOrd="1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8C2D0F-F6A8-4F10-A4FE-0A5279CE3BBF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1_2" csCatId="accent1" phldr="1"/>
      <dgm:spPr/>
    </dgm:pt>
    <dgm:pt modelId="{6FCCB8A2-1E98-429B-B388-8324565BED56}">
      <dgm:prSet phldrT="[Текст]" phldr="1"/>
      <dgm:spPr/>
      <dgm:t>
        <a:bodyPr/>
        <a:lstStyle/>
        <a:p>
          <a:endParaRPr lang="ru-RU" dirty="0"/>
        </a:p>
      </dgm:t>
    </dgm:pt>
    <dgm:pt modelId="{AC7AFB10-E07F-4CA7-8D93-D31E5E6D6D2D}" type="sibTrans" cxnId="{B3D85C6D-84F3-4AC3-8FD4-DEE5A62C03B8}">
      <dgm:prSet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1000" r="-61000"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 descr="Picture background"/>
        </a:ext>
      </dgm:extLst>
    </dgm:pt>
    <dgm:pt modelId="{8E0B0E6A-4438-4792-9B65-11CDB82C99ED}" type="parTrans" cxnId="{B3D85C6D-84F3-4AC3-8FD4-DEE5A62C03B8}">
      <dgm:prSet/>
      <dgm:spPr/>
      <dgm:t>
        <a:bodyPr/>
        <a:lstStyle/>
        <a:p>
          <a:endParaRPr lang="ru-RU"/>
        </a:p>
      </dgm:t>
    </dgm:pt>
    <dgm:pt modelId="{AB552351-C181-44BF-884D-2ECCBAA8A141}" type="pres">
      <dgm:prSet presAssocID="{4F8C2D0F-F6A8-4F10-A4FE-0A5279CE3BBF}" presName="Name0" presStyleCnt="0">
        <dgm:presLayoutVars>
          <dgm:chMax val="7"/>
          <dgm:chPref val="7"/>
          <dgm:dir/>
        </dgm:presLayoutVars>
      </dgm:prSet>
      <dgm:spPr/>
    </dgm:pt>
    <dgm:pt modelId="{4C9FC0B4-0F61-4800-8D48-08DC82B4DD6E}" type="pres">
      <dgm:prSet presAssocID="{4F8C2D0F-F6A8-4F10-A4FE-0A5279CE3BBF}" presName="Name1" presStyleCnt="0"/>
      <dgm:spPr/>
    </dgm:pt>
    <dgm:pt modelId="{CCE6C8BD-6E9F-4F78-98ED-3A73018BAA07}" type="pres">
      <dgm:prSet presAssocID="{AC7AFB10-E07F-4CA7-8D93-D31E5E6D6D2D}" presName="picture_1" presStyleCnt="0"/>
      <dgm:spPr/>
    </dgm:pt>
    <dgm:pt modelId="{9DF28D19-2565-4944-982D-A3AB5B115DD9}" type="pres">
      <dgm:prSet presAssocID="{AC7AFB10-E07F-4CA7-8D93-D31E5E6D6D2D}" presName="pictureRepeatNode" presStyleLbl="alignImgPlace1" presStyleIdx="0" presStyleCnt="1"/>
      <dgm:spPr/>
    </dgm:pt>
    <dgm:pt modelId="{A8D18859-9CED-4735-84DB-F284B37C4431}" type="pres">
      <dgm:prSet presAssocID="{6FCCB8A2-1E98-429B-B388-8324565BED56}" presName="text_1" presStyleLbl="node1" presStyleIdx="0" presStyleCnt="0" custScaleX="50891" custScaleY="60038" custLinFactX="21177" custLinFactNeighborX="100000" custLinFactNeighborY="94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2B1C7B-6760-4EB7-B856-F82D8929BA67}" type="presOf" srcId="{4F8C2D0F-F6A8-4F10-A4FE-0A5279CE3BBF}" destId="{AB552351-C181-44BF-884D-2ECCBAA8A141}" srcOrd="0" destOrd="0" presId="urn:microsoft.com/office/officeart/2008/layout/CircularPictureCallout"/>
    <dgm:cxn modelId="{CE3CDD7A-2E3C-440F-9D75-76B2FFC93AF7}" type="presOf" srcId="{AC7AFB10-E07F-4CA7-8D93-D31E5E6D6D2D}" destId="{9DF28D19-2565-4944-982D-A3AB5B115DD9}" srcOrd="0" destOrd="0" presId="urn:microsoft.com/office/officeart/2008/layout/CircularPictureCallout"/>
    <dgm:cxn modelId="{1A11321E-D130-4673-8F6E-CFCDBA5499AA}" type="presOf" srcId="{6FCCB8A2-1E98-429B-B388-8324565BED56}" destId="{A8D18859-9CED-4735-84DB-F284B37C4431}" srcOrd="0" destOrd="0" presId="urn:microsoft.com/office/officeart/2008/layout/CircularPictureCallout"/>
    <dgm:cxn modelId="{B3D85C6D-84F3-4AC3-8FD4-DEE5A62C03B8}" srcId="{4F8C2D0F-F6A8-4F10-A4FE-0A5279CE3BBF}" destId="{6FCCB8A2-1E98-429B-B388-8324565BED56}" srcOrd="0" destOrd="0" parTransId="{8E0B0E6A-4438-4792-9B65-11CDB82C99ED}" sibTransId="{AC7AFB10-E07F-4CA7-8D93-D31E5E6D6D2D}"/>
    <dgm:cxn modelId="{9CE10B3E-1476-4006-B4A5-359234331C79}" type="presParOf" srcId="{AB552351-C181-44BF-884D-2ECCBAA8A141}" destId="{4C9FC0B4-0F61-4800-8D48-08DC82B4DD6E}" srcOrd="0" destOrd="0" presId="urn:microsoft.com/office/officeart/2008/layout/CircularPictureCallout"/>
    <dgm:cxn modelId="{FB2D1F7E-5650-4A36-A2E3-8130D5579B3A}" type="presParOf" srcId="{4C9FC0B4-0F61-4800-8D48-08DC82B4DD6E}" destId="{CCE6C8BD-6E9F-4F78-98ED-3A73018BAA07}" srcOrd="0" destOrd="0" presId="urn:microsoft.com/office/officeart/2008/layout/CircularPictureCallout"/>
    <dgm:cxn modelId="{20CAAF37-7F9C-4B8C-9554-6079BE9060CC}" type="presParOf" srcId="{CCE6C8BD-6E9F-4F78-98ED-3A73018BAA07}" destId="{9DF28D19-2565-4944-982D-A3AB5B115DD9}" srcOrd="0" destOrd="0" presId="urn:microsoft.com/office/officeart/2008/layout/CircularPictureCallout"/>
    <dgm:cxn modelId="{6D79EA95-7A92-4AAA-A68B-6491FE831148}" type="presParOf" srcId="{4C9FC0B4-0F61-4800-8D48-08DC82B4DD6E}" destId="{A8D18859-9CED-4735-84DB-F284B37C4431}" srcOrd="1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1D6D90-A6C3-4397-BFE8-E386EF41F9A4}">
      <dsp:nvSpPr>
        <dsp:cNvPr id="0" name=""/>
        <dsp:cNvSpPr/>
      </dsp:nvSpPr>
      <dsp:spPr>
        <a:xfrm>
          <a:off x="0" y="1"/>
          <a:ext cx="2212048" cy="2117914"/>
        </a:xfrm>
        <a:prstGeom prst="ellipse">
          <a:avLst/>
        </a:prstGeom>
        <a:blipFill>
          <a:blip xmlns:r="http://schemas.openxmlformats.org/officeDocument/2006/relationships" r:embed="rId1"/>
          <a:srcRect/>
          <a:stretch>
            <a:fillRect l="-2000" r="-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FDA49-CFDD-4AFD-9594-48FF2B2F8C0A}">
      <dsp:nvSpPr>
        <dsp:cNvPr id="0" name=""/>
        <dsp:cNvSpPr/>
      </dsp:nvSpPr>
      <dsp:spPr>
        <a:xfrm>
          <a:off x="1504192" y="1752930"/>
          <a:ext cx="707855" cy="36498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1504192" y="1752930"/>
        <a:ext cx="707855" cy="3649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BA659B-A71F-4EDB-B341-3A3DC8657B6F}">
      <dsp:nvSpPr>
        <dsp:cNvPr id="0" name=""/>
        <dsp:cNvSpPr/>
      </dsp:nvSpPr>
      <dsp:spPr>
        <a:xfrm>
          <a:off x="90703" y="33849"/>
          <a:ext cx="2057216" cy="2074509"/>
        </a:xfrm>
        <a:prstGeom prst="ellipse">
          <a:avLst/>
        </a:prstGeom>
        <a:blipFill>
          <a:blip xmlns:r="http://schemas.openxmlformats.org/officeDocument/2006/relationships" r:embed="rId1"/>
          <a:srcRect/>
          <a:stretch>
            <a:fillRect l="-2000" r="-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2C7030-42CD-4E8A-81F8-1D3C4FB20103}">
      <dsp:nvSpPr>
        <dsp:cNvPr id="0" name=""/>
        <dsp:cNvSpPr/>
      </dsp:nvSpPr>
      <dsp:spPr>
        <a:xfrm>
          <a:off x="1522263" y="1772836"/>
          <a:ext cx="716359" cy="36937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1522263" y="1772836"/>
        <a:ext cx="716359" cy="3693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28D19-2565-4944-982D-A3AB5B115DD9}">
      <dsp:nvSpPr>
        <dsp:cNvPr id="0" name=""/>
        <dsp:cNvSpPr/>
      </dsp:nvSpPr>
      <dsp:spPr>
        <a:xfrm>
          <a:off x="757147" y="624843"/>
          <a:ext cx="1514295" cy="1514295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1000" r="-6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D18859-9CED-4735-84DB-F284B37C4431}">
      <dsp:nvSpPr>
        <dsp:cNvPr id="0" name=""/>
        <dsp:cNvSpPr/>
      </dsp:nvSpPr>
      <dsp:spPr>
        <a:xfrm>
          <a:off x="2442075" y="2001060"/>
          <a:ext cx="493209" cy="30002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442075" y="2001060"/>
        <a:ext cx="493209" cy="3000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0624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slow">
    <p:wipe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image" Target="../media/image6.png"/><Relationship Id="rId7" Type="http://schemas.openxmlformats.org/officeDocument/2006/relationships/diagramData" Target="../diagrams/data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microsoft.com/office/2007/relationships/diagramDrawing" Target="../diagrams/drawing3.xml"/><Relationship Id="rId5" Type="http://schemas.openxmlformats.org/officeDocument/2006/relationships/image" Target="../media/image34.png"/><Relationship Id="rId10" Type="http://schemas.openxmlformats.org/officeDocument/2006/relationships/diagramColors" Target="../diagrams/colors3.xml"/><Relationship Id="rId4" Type="http://schemas.openxmlformats.org/officeDocument/2006/relationships/image" Target="../media/image33.png"/><Relationship Id="rId9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248847" y="1359897"/>
            <a:ext cx="7497674" cy="35238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934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Патриотизм как фундамент </a:t>
            </a:r>
            <a:r>
              <a:rPr lang="en-US" sz="2934" b="1" dirty="0" err="1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будущего</a:t>
            </a:r>
            <a:r>
              <a:rPr lang="en-US" sz="2934" b="1" dirty="0" smtClean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</a:t>
            </a:r>
            <a:r>
              <a:rPr lang="en-US" sz="2934" dirty="0" smtClean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934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ru-RU" sz="2934" dirty="0" smtClean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 опыта </a:t>
            </a:r>
            <a:r>
              <a:rPr lang="en-US" sz="2775" dirty="0" err="1" smtClean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учител</a:t>
            </a:r>
            <a:r>
              <a:rPr lang="ru-RU" sz="2775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я</a:t>
            </a:r>
            <a:r>
              <a:rPr lang="en-US" sz="2775" dirty="0" smtClean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775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начальных классов
МАОУ "СОШ №55" г.Перми
Шиловой Александры Андреевны
</a:t>
            </a:r>
            <a:r>
              <a:rPr lang="en-US" sz="1148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934" dirty="0"/>
          </a:p>
        </p:txBody>
      </p:sp>
      <p:sp>
        <p:nvSpPr>
          <p:cNvPr id="4" name="Text 1"/>
          <p:cNvSpPr txBox="1"/>
          <p:nvPr/>
        </p:nvSpPr>
        <p:spPr>
          <a:xfrm>
            <a:off x="463348" y="261250"/>
            <a:ext cx="5486400" cy="59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  <p:pic>
        <p:nvPicPr>
          <p:cNvPr id="5" name="Google Shape;102;p13"/>
          <p:cNvPicPr preferRelativeResize="0"/>
          <p:nvPr/>
        </p:nvPicPr>
        <p:blipFill rotWithShape="1">
          <a:blip r:embed="rId4">
            <a:alphaModFix/>
          </a:blip>
          <a:srcRect r="1541" b="1718"/>
          <a:stretch/>
        </p:blipFill>
        <p:spPr>
          <a:xfrm>
            <a:off x="0" y="1"/>
            <a:ext cx="1063256" cy="12939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268751075"/>
              </p:ext>
            </p:extLst>
          </p:nvPr>
        </p:nvGraphicFramePr>
        <p:xfrm>
          <a:off x="1481944" y="375900"/>
          <a:ext cx="2212048" cy="211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600606681"/>
              </p:ext>
            </p:extLst>
          </p:nvPr>
        </p:nvGraphicFramePr>
        <p:xfrm>
          <a:off x="5560687" y="342050"/>
          <a:ext cx="2238623" cy="21422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6" name="Text 0"/>
          <p:cNvSpPr txBox="1"/>
          <p:nvPr/>
        </p:nvSpPr>
        <p:spPr>
          <a:xfrm>
            <a:off x="544950" y="4577675"/>
            <a:ext cx="284700" cy="246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600" dirty="0"/>
          </a:p>
        </p:txBody>
      </p:sp>
      <p:sp>
        <p:nvSpPr>
          <p:cNvPr id="7" name="Text 1"/>
          <p:cNvSpPr txBox="1"/>
          <p:nvPr/>
        </p:nvSpPr>
        <p:spPr>
          <a:xfrm>
            <a:off x="587400" y="2484259"/>
            <a:ext cx="3707007" cy="133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Патриотизм — основа </a:t>
            </a:r>
            <a:r>
              <a:rPr lang="en-US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будущего</a:t>
            </a:r>
            <a:r>
              <a:rPr lang="en-US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b="1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России</a:t>
            </a:r>
            <a:r>
              <a:rPr lang="en-US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Президент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Владимир</a:t>
            </a:r>
            <a:r>
              <a:rPr lang="ru-RU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Владимирович</a:t>
            </a:r>
            <a:r>
              <a:rPr lang="en-US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Путин говорит, что построение сильного государства начинается с патриотизма. Это чувство помогает каждому гражданину быть ответственным и готовым защищать свою Родину делами и словами.</a:t>
            </a:r>
            <a:r>
              <a:rPr lang="en-US" sz="1043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192" dirty="0"/>
          </a:p>
        </p:txBody>
      </p:sp>
      <p:sp>
        <p:nvSpPr>
          <p:cNvPr id="8" name="Text 2"/>
          <p:cNvSpPr txBox="1"/>
          <p:nvPr/>
        </p:nvSpPr>
        <p:spPr>
          <a:xfrm>
            <a:off x="4773560" y="2493818"/>
            <a:ext cx="3812876" cy="133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Любовь к малой Родине — путь к </a:t>
            </a:r>
            <a:r>
              <a:rPr lang="en-US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великой</a:t>
            </a:r>
            <a:r>
              <a:rPr lang="en-US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b="1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стране</a:t>
            </a:r>
            <a:r>
              <a:rPr lang="en-US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Президент </a:t>
            </a:r>
            <a:r>
              <a:rPr lang="en-US" sz="14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Беларуси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Александр</a:t>
            </a:r>
            <a:r>
              <a:rPr lang="ru-RU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Григорьевич</a:t>
            </a:r>
            <a:r>
              <a:rPr lang="en-US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Лукашенко подчеркивает, что патриотизм начинается с любви к своему дому и семье. Настоящий патриот — тот, кто заботится о своей земле и помогает стране расти и процветать</a:t>
            </a:r>
            <a:r>
              <a:rPr lang="en-US" sz="11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1400" dirty="0"/>
          </a:p>
        </p:txBody>
      </p:sp>
      <p:sp>
        <p:nvSpPr>
          <p:cNvPr id="9" name="Text 3"/>
          <p:cNvSpPr txBox="1"/>
          <p:nvPr/>
        </p:nvSpPr>
        <p:spPr>
          <a:xfrm>
            <a:off x="420150" y="342050"/>
            <a:ext cx="8303400" cy="53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000" b="1" dirty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0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356" y="1203150"/>
            <a:ext cx="1727728" cy="1654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0513" y="1203150"/>
            <a:ext cx="1729182" cy="1654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8503" y="1203150"/>
            <a:ext cx="1728952" cy="1654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544950" y="4577675"/>
            <a:ext cx="284700" cy="246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600" dirty="0"/>
          </a:p>
        </p:txBody>
      </p:sp>
      <p:sp>
        <p:nvSpPr>
          <p:cNvPr id="8" name="Text 1"/>
          <p:cNvSpPr txBox="1"/>
          <p:nvPr/>
        </p:nvSpPr>
        <p:spPr>
          <a:xfrm>
            <a:off x="1035320" y="2857650"/>
            <a:ext cx="2323800" cy="133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Цель</a:t>
            </a:r>
            <a:r>
              <a:rPr lang="en-US" sz="16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ru-RU" sz="1600" b="1" dirty="0" smtClean="0">
              <a:solidFill>
                <a:srgbClr val="43434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воспитания</a:t>
            </a:r>
            <a:r>
              <a:rPr lang="en-US" sz="16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нашей школе главное — вырастить настоящего гражданина, который тесно связан с культурой и традициями своей страны.
</a:t>
            </a:r>
            <a:endParaRPr lang="en-US" sz="1600" dirty="0"/>
          </a:p>
        </p:txBody>
      </p:sp>
      <p:sp>
        <p:nvSpPr>
          <p:cNvPr id="9" name="Text 2"/>
          <p:cNvSpPr txBox="1"/>
          <p:nvPr/>
        </p:nvSpPr>
        <p:spPr>
          <a:xfrm>
            <a:off x="3403204" y="2857650"/>
            <a:ext cx="2323800" cy="133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«Разговоры о важном»</a:t>
            </a:r>
            <a:r>
              <a:rPr lang="en-US" sz="1423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 сентября 2022 года мы участвуем в проекте, который помогает детям с раннего возраста понимать и ценить патриотические ценности.</a:t>
            </a:r>
            <a:r>
              <a:rPr lang="en-US" sz="1246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23" dirty="0"/>
          </a:p>
        </p:txBody>
      </p:sp>
      <p:sp>
        <p:nvSpPr>
          <p:cNvPr id="10" name="Text 3"/>
          <p:cNvSpPr txBox="1"/>
          <p:nvPr/>
        </p:nvSpPr>
        <p:spPr>
          <a:xfrm>
            <a:off x="5771088" y="2857650"/>
            <a:ext cx="2323800" cy="133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Глубокая связь с Родиной</a:t>
            </a:r>
            <a:r>
              <a:rPr lang="en-US" sz="148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Важно, чтобы каждый ученик чувствовал гордость за своё происхождение, уважение к родным и историю своей страны.</a:t>
            </a:r>
            <a:r>
              <a:rPr lang="en-US" sz="1295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80" dirty="0"/>
          </a:p>
        </p:txBody>
      </p:sp>
      <p:sp>
        <p:nvSpPr>
          <p:cNvPr id="11" name="Text 4"/>
          <p:cNvSpPr txBox="1"/>
          <p:nvPr/>
        </p:nvSpPr>
        <p:spPr>
          <a:xfrm>
            <a:off x="420300" y="617075"/>
            <a:ext cx="8303400" cy="53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000" b="1" dirty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Школа — кузница настоящих граждан
</a:t>
            </a:r>
            <a:endParaRPr lang="en-US" sz="30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647" y="1487344"/>
            <a:ext cx="284700" cy="22776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397" y="1458874"/>
            <a:ext cx="284700" cy="2847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92147" y="1487344"/>
            <a:ext cx="284700" cy="22776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73897" y="1487344"/>
            <a:ext cx="284700" cy="227760"/>
          </a:xfrm>
          <a:prstGeom prst="rect">
            <a:avLst/>
          </a:prstGeom>
        </p:spPr>
      </p:pic>
      <p:sp>
        <p:nvSpPr>
          <p:cNvPr id="12" name="Text 0"/>
          <p:cNvSpPr txBox="1"/>
          <p:nvPr/>
        </p:nvSpPr>
        <p:spPr>
          <a:xfrm>
            <a:off x="420150" y="342050"/>
            <a:ext cx="8303400" cy="53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000" b="1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Поддержка </a:t>
            </a:r>
            <a:r>
              <a:rPr lang="en-US" sz="3000" b="1" dirty="0" err="1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проекта</a:t>
            </a:r>
            <a:r>
              <a:rPr lang="en-US" sz="3000" b="1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ru-RU" sz="3000" b="1" dirty="0" smtClean="0">
              <a:solidFill>
                <a:srgbClr val="005DD4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000" b="1" dirty="0" smtClean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</a:t>
            </a:r>
            <a:r>
              <a:rPr lang="en-US" sz="3000" b="1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Разговоры о важном» среди родителей</a:t>
            </a:r>
            <a:r>
              <a:rPr lang="en-US" sz="2232" b="1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232" dirty="0"/>
          </a:p>
        </p:txBody>
      </p:sp>
      <p:sp>
        <p:nvSpPr>
          <p:cNvPr id="13" name="Text 1"/>
          <p:cNvSpPr txBox="1"/>
          <p:nvPr/>
        </p:nvSpPr>
        <p:spPr>
          <a:xfrm>
            <a:off x="544950" y="4577675"/>
            <a:ext cx="284700" cy="246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600" dirty="0"/>
          </a:p>
        </p:txBody>
      </p:sp>
      <p:sp>
        <p:nvSpPr>
          <p:cNvPr id="14" name="Text 2"/>
          <p:cNvSpPr txBox="1"/>
          <p:nvPr/>
        </p:nvSpPr>
        <p:spPr>
          <a:xfrm>
            <a:off x="545574" y="2008987"/>
            <a:ext cx="1764600" cy="2152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Опрос, проведённый в январе 2026 года, выявил, что родители активно поддерживают проект и видят его важность для воспитания детей.</a:t>
            </a:r>
            <a:r>
              <a:rPr lang="en-US" sz="1200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15" name="Text 3"/>
          <p:cNvSpPr txBox="1"/>
          <p:nvPr/>
        </p:nvSpPr>
        <p:spPr>
          <a:xfrm>
            <a:off x="1296175" y="1291325"/>
            <a:ext cx="1013700" cy="619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Высокий уровень одобрения
</a:t>
            </a:r>
            <a:endParaRPr lang="en-US" sz="1300" dirty="0"/>
          </a:p>
        </p:txBody>
      </p:sp>
      <p:sp>
        <p:nvSpPr>
          <p:cNvPr id="16" name="Text 4"/>
          <p:cNvSpPr txBox="1"/>
          <p:nvPr/>
        </p:nvSpPr>
        <p:spPr>
          <a:xfrm>
            <a:off x="2627324" y="2008987"/>
            <a:ext cx="1764600" cy="2152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100% участвовавших родителей считают проект необходимым для формирования у детей патриотизма и гражданской позиции.</a:t>
            </a:r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17" name="Text 5"/>
          <p:cNvSpPr txBox="1"/>
          <p:nvPr/>
        </p:nvSpPr>
        <p:spPr>
          <a:xfrm>
            <a:off x="3293918" y="1291325"/>
            <a:ext cx="1097707" cy="619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Единодушие в оценке проекта
</a:t>
            </a:r>
            <a:endParaRPr lang="en-US" sz="1300" dirty="0"/>
          </a:p>
        </p:txBody>
      </p:sp>
      <p:sp>
        <p:nvSpPr>
          <p:cNvPr id="18" name="Text 6"/>
          <p:cNvSpPr txBox="1"/>
          <p:nvPr/>
        </p:nvSpPr>
        <p:spPr>
          <a:xfrm>
            <a:off x="4709074" y="2008987"/>
            <a:ext cx="1764600" cy="2152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помогает развивать у детей чувство ответственности за Родину и способствует укреплению семейных связей.</a:t>
            </a:r>
            <a:r>
              <a:rPr lang="en-US" sz="1200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19" name="Text 7"/>
          <p:cNvSpPr txBox="1"/>
          <p:nvPr/>
        </p:nvSpPr>
        <p:spPr>
          <a:xfrm>
            <a:off x="5459675" y="1291325"/>
            <a:ext cx="1013700" cy="619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Укрепление семейных ценностей
</a:t>
            </a:r>
            <a:endParaRPr lang="en-US" sz="1300" dirty="0"/>
          </a:p>
        </p:txBody>
      </p:sp>
      <p:sp>
        <p:nvSpPr>
          <p:cNvPr id="20" name="Text 8"/>
          <p:cNvSpPr txBox="1"/>
          <p:nvPr/>
        </p:nvSpPr>
        <p:spPr>
          <a:xfrm>
            <a:off x="6790824" y="2008987"/>
            <a:ext cx="1764600" cy="2152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Данные опроса показывают, что проект успешно объединяет педагогов и семьи вокруг идеи патриотического воспитания и сохранения культурной идентичности.</a:t>
            </a:r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21" name="Text 9"/>
          <p:cNvSpPr txBox="1"/>
          <p:nvPr/>
        </p:nvSpPr>
        <p:spPr>
          <a:xfrm>
            <a:off x="7541425" y="1291325"/>
            <a:ext cx="1013700" cy="619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Объединение школы и родителей
</a:t>
            </a:r>
            <a:endParaRPr lang="en-US" sz="13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269" y="1148225"/>
            <a:ext cx="3216513" cy="31557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8314125" y="4577675"/>
            <a:ext cx="284700" cy="246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600" dirty="0"/>
          </a:p>
        </p:txBody>
      </p:sp>
      <p:sp>
        <p:nvSpPr>
          <p:cNvPr id="7" name="Text 1"/>
          <p:cNvSpPr txBox="1"/>
          <p:nvPr/>
        </p:nvSpPr>
        <p:spPr>
          <a:xfrm>
            <a:off x="786600" y="370498"/>
            <a:ext cx="7570800" cy="53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000" b="1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интересно детям: </a:t>
            </a:r>
            <a:r>
              <a:rPr lang="en-US" sz="2810" b="1" dirty="0">
                <a:solidFill>
                  <a:srgbClr val="005DD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810" dirty="0"/>
          </a:p>
        </p:txBody>
      </p:sp>
      <p:sp>
        <p:nvSpPr>
          <p:cNvPr id="8" name="Text 2"/>
          <p:cNvSpPr txBox="1"/>
          <p:nvPr/>
        </p:nvSpPr>
        <p:spPr>
          <a:xfrm>
            <a:off x="1455025" y="1148225"/>
            <a:ext cx="3783000" cy="145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Дети проявляют особый интерес к героям Великой Отечественной войны, воспринимая их подвиги как личный пример мужества и силы духа.
</a:t>
            </a:r>
            <a:endParaRPr lang="en-US" sz="1600" dirty="0"/>
          </a:p>
        </p:txBody>
      </p:sp>
      <p:sp>
        <p:nvSpPr>
          <p:cNvPr id="9" name="Text 3"/>
          <p:cNvSpPr txBox="1"/>
          <p:nvPr/>
        </p:nvSpPr>
        <p:spPr>
          <a:xfrm>
            <a:off x="1455025" y="2836958"/>
            <a:ext cx="3783000" cy="145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Также им близки темы заботы о природе и сохранения семейных традиций, что наполняет уроки живыми историями и эмоциями.
</a:t>
            </a:r>
            <a:endParaRPr lang="en-US" sz="16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" y="0"/>
            <a:ext cx="3798879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3799650" y="1613925"/>
            <a:ext cx="4923900" cy="95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Перед занятиями мы торжественно поднимаем Государственный флаг и поём Гимн России — это формирует чувство единства и уважения.
</a:t>
            </a:r>
            <a:endParaRPr lang="en-US" sz="1600" dirty="0"/>
          </a:p>
        </p:txBody>
      </p:sp>
      <p:sp>
        <p:nvSpPr>
          <p:cNvPr id="8" name="Text 1"/>
          <p:cNvSpPr txBox="1"/>
          <p:nvPr/>
        </p:nvSpPr>
        <p:spPr>
          <a:xfrm>
            <a:off x="3799747" y="342050"/>
            <a:ext cx="5261126" cy="53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2104" b="1" dirty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</a:t>
            </a:r>
            <a:r>
              <a:rPr lang="en-US" sz="2104" b="1" dirty="0" err="1" smtClean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лаг</a:t>
            </a:r>
            <a:r>
              <a:rPr lang="en-US" sz="2104" b="1" dirty="0" smtClean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104" b="1" dirty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 гимн как символы патриотизма
</a:t>
            </a:r>
            <a:endParaRPr lang="en-US" sz="2104" dirty="0"/>
          </a:p>
        </p:txBody>
      </p:sp>
      <p:sp>
        <p:nvSpPr>
          <p:cNvPr id="9" name="Text 2"/>
          <p:cNvSpPr txBox="1"/>
          <p:nvPr/>
        </p:nvSpPr>
        <p:spPr>
          <a:xfrm>
            <a:off x="8314125" y="4577675"/>
            <a:ext cx="284700" cy="246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600" dirty="0"/>
          </a:p>
        </p:txBody>
      </p:sp>
      <p:sp>
        <p:nvSpPr>
          <p:cNvPr id="10" name="Text 3"/>
          <p:cNvSpPr txBox="1"/>
          <p:nvPr/>
        </p:nvSpPr>
        <p:spPr>
          <a:xfrm>
            <a:off x="3799650" y="1044438"/>
            <a:ext cx="4923900" cy="401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Еже</a:t>
            </a:r>
            <a:r>
              <a:rPr lang="ru-RU" sz="1800" b="1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недельная</a:t>
            </a:r>
            <a:r>
              <a:rPr lang="en-US" sz="1800" b="1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церемония
</a:t>
            </a:r>
            <a:endParaRPr lang="en-US" sz="1800" dirty="0"/>
          </a:p>
        </p:txBody>
      </p:sp>
      <p:sp>
        <p:nvSpPr>
          <p:cNvPr id="11" name="Text 4"/>
          <p:cNvSpPr txBox="1"/>
          <p:nvPr/>
        </p:nvSpPr>
        <p:spPr>
          <a:xfrm>
            <a:off x="3799300" y="3380538"/>
            <a:ext cx="4923900" cy="95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Такая традиция помогает детям осознать важность символов и гордиться своей страной уже с ранних лет.
</a:t>
            </a:r>
            <a:endParaRPr lang="en-US" sz="1600" dirty="0"/>
          </a:p>
        </p:txBody>
      </p:sp>
      <p:sp>
        <p:nvSpPr>
          <p:cNvPr id="12" name="Text 5"/>
          <p:cNvSpPr txBox="1"/>
          <p:nvPr/>
        </p:nvSpPr>
        <p:spPr>
          <a:xfrm>
            <a:off x="3799300" y="2811050"/>
            <a:ext cx="4923900" cy="401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Воспитание гордости
</a:t>
            </a:r>
            <a:endParaRPr lang="en-US" sz="18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825" y="1101603"/>
            <a:ext cx="2916900" cy="1722794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092" y="2910700"/>
            <a:ext cx="2916366" cy="17241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8314125" y="4577675"/>
            <a:ext cx="284700" cy="246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600" dirty="0"/>
          </a:p>
        </p:txBody>
      </p:sp>
      <p:sp>
        <p:nvSpPr>
          <p:cNvPr id="7" name="Text 1"/>
          <p:cNvSpPr txBox="1"/>
          <p:nvPr/>
        </p:nvSpPr>
        <p:spPr>
          <a:xfrm>
            <a:off x="3483424" y="1181050"/>
            <a:ext cx="4688575" cy="156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Отказ от лекций
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Вместо обычных занятий я предлагаю ученикам дискуссии,творческие задания. Устраиваю "мозговой штурм", а так же круглые столы. Это активизирует интерес и помогает детям учиться аргументированно выражать своё мнение.
</a:t>
            </a:r>
            <a:endParaRPr lang="en-US" sz="1600" dirty="0"/>
          </a:p>
        </p:txBody>
      </p:sp>
      <p:sp>
        <p:nvSpPr>
          <p:cNvPr id="8" name="Text 2"/>
          <p:cNvSpPr txBox="1"/>
          <p:nvPr/>
        </p:nvSpPr>
        <p:spPr>
          <a:xfrm>
            <a:off x="3483424" y="2990800"/>
            <a:ext cx="4688575" cy="156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Использование мультимедиа
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«Разговоры о важном» предоставляет яркие презентации и видеоконтент, что делает занятия более насыщенными, удерживает внимание и способствует лучшему усвоению материала.
</a:t>
            </a:r>
            <a:endParaRPr lang="en-US" sz="1600" dirty="0"/>
          </a:p>
        </p:txBody>
      </p:sp>
      <p:sp>
        <p:nvSpPr>
          <p:cNvPr id="9" name="Text 3"/>
          <p:cNvSpPr txBox="1"/>
          <p:nvPr/>
        </p:nvSpPr>
        <p:spPr>
          <a:xfrm>
            <a:off x="972000" y="323375"/>
            <a:ext cx="7200000" cy="53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04" b="1" dirty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ru-RU" sz="3000" b="1" dirty="0" smtClean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</a:t>
            </a:r>
            <a:r>
              <a:rPr lang="en-US" sz="3000" b="1" dirty="0" err="1" smtClean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рактика</a:t>
            </a:r>
            <a:r>
              <a:rPr lang="en-US" sz="3000" b="1" dirty="0" smtClean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000" b="1" dirty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 открытия</a:t>
            </a:r>
            <a:r>
              <a:rPr lang="en-US" sz="2104" b="1" dirty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104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0504" y="1203626"/>
            <a:ext cx="1729200" cy="1653548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8609" y="1203150"/>
            <a:ext cx="1728740" cy="1654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896" y="48357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544950" y="4577675"/>
            <a:ext cx="284700" cy="246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600" dirty="0"/>
          </a:p>
        </p:txBody>
      </p:sp>
      <p:sp>
        <p:nvSpPr>
          <p:cNvPr id="8" name="Text 1"/>
          <p:cNvSpPr txBox="1"/>
          <p:nvPr/>
        </p:nvSpPr>
        <p:spPr>
          <a:xfrm>
            <a:off x="1019887" y="2865274"/>
            <a:ext cx="2323800" cy="133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Акция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ru-RU" sz="1400" b="1" dirty="0" smtClean="0">
              <a:solidFill>
                <a:srgbClr val="43434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Окна Победы»
</a:t>
            </a:r>
            <a:endParaRPr lang="ru-RU" sz="1400" b="1" dirty="0" smtClean="0">
              <a:solidFill>
                <a:srgbClr val="43434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400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Ученики</a:t>
            </a:r>
            <a:r>
              <a:rPr lang="en-US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оформляют окна своими рисунками и поделками, посвящёнными Победе, что помогает им почувствовать связь с </a:t>
            </a:r>
            <a:r>
              <a:rPr lang="en-US" sz="1400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историей</a:t>
            </a:r>
            <a:r>
              <a:rPr lang="en-US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23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6" dirty="0"/>
          </a:p>
        </p:txBody>
      </p:sp>
      <p:sp>
        <p:nvSpPr>
          <p:cNvPr id="9" name="Text 2"/>
          <p:cNvSpPr txBox="1"/>
          <p:nvPr/>
        </p:nvSpPr>
        <p:spPr>
          <a:xfrm>
            <a:off x="3410108" y="2881828"/>
            <a:ext cx="2323800" cy="133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«Бессмертный полк» и письма военнослужащим
</a:t>
            </a:r>
            <a:endParaRPr lang="ru-RU" sz="1400" b="1" dirty="0" smtClean="0">
              <a:solidFill>
                <a:srgbClr val="43434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400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Дети</a:t>
            </a:r>
            <a:r>
              <a:rPr lang="en-US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принимают участие в шествиях и пишут </a:t>
            </a:r>
            <a:r>
              <a:rPr lang="en-US" sz="14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письма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военнослужащим</a:t>
            </a:r>
            <a:r>
              <a:rPr lang="en-US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выражая свою благодарность и поддерживая патриотический дух.</a:t>
            </a:r>
            <a:r>
              <a:rPr lang="en-US" sz="1146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309" dirty="0"/>
          </a:p>
        </p:txBody>
      </p:sp>
      <p:sp>
        <p:nvSpPr>
          <p:cNvPr id="10" name="Text 3"/>
          <p:cNvSpPr txBox="1"/>
          <p:nvPr/>
        </p:nvSpPr>
        <p:spPr>
          <a:xfrm>
            <a:off x="5800329" y="2881828"/>
            <a:ext cx="2323800" cy="133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Выставки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ru-RU" sz="1400" b="1" dirty="0" smtClean="0">
              <a:solidFill>
                <a:srgbClr val="43434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 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стенгазеты
</a:t>
            </a:r>
            <a:endParaRPr lang="ru-RU" sz="1400" b="1" dirty="0">
              <a:solidFill>
                <a:srgbClr val="43434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400" dirty="0" err="1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Создание</a:t>
            </a:r>
            <a:r>
              <a:rPr lang="en-US" sz="1400" dirty="0" smtClean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рисунков и газет о героях войны позволяет ребятам глубже исследовать исторические события и развивать творческие навыки</a:t>
            </a:r>
            <a:r>
              <a:rPr lang="en-US" sz="1299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1484" dirty="0"/>
          </a:p>
        </p:txBody>
      </p:sp>
      <p:sp>
        <p:nvSpPr>
          <p:cNvPr id="11" name="Text 4"/>
          <p:cNvSpPr txBox="1"/>
          <p:nvPr/>
        </p:nvSpPr>
        <p:spPr>
          <a:xfrm>
            <a:off x="312283" y="644672"/>
            <a:ext cx="8505641" cy="53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000" b="1" dirty="0" smtClean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3000" b="1" dirty="0" smtClean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Наши </a:t>
            </a:r>
            <a:r>
              <a:rPr lang="en-US" sz="3000" b="1" dirty="0" err="1" smtClean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проекты</a:t>
            </a:r>
            <a:r>
              <a:rPr lang="en-US" sz="3000" b="1" dirty="0">
                <a:solidFill>
                  <a:srgbClr val="1298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участие и творчество детей
</a:t>
            </a:r>
            <a:endParaRPr lang="en-US" sz="3000" dirty="0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02459327"/>
              </p:ext>
            </p:extLst>
          </p:nvPr>
        </p:nvGraphicFramePr>
        <p:xfrm>
          <a:off x="665019" y="706582"/>
          <a:ext cx="3028590" cy="2763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3090" y="1148225"/>
            <a:ext cx="3214869" cy="31557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465889" y="1613934"/>
            <a:ext cx="4772100" cy="95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этом году мы отмечаем юбилей дважды Героя Советского Союза Григория Флегонтовича Сивкова, чьё имя носит наша школа. 
Его подвиг вдохновляет учеников на добрые дела</a:t>
            </a:r>
            <a:r>
              <a:rPr lang="en-US" sz="1589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1589" dirty="0"/>
          </a:p>
        </p:txBody>
      </p:sp>
      <p:sp>
        <p:nvSpPr>
          <p:cNvPr id="8" name="Text 1"/>
          <p:cNvSpPr txBox="1"/>
          <p:nvPr/>
        </p:nvSpPr>
        <p:spPr>
          <a:xfrm>
            <a:off x="8314125" y="4577675"/>
            <a:ext cx="284700" cy="246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600" dirty="0"/>
          </a:p>
        </p:txBody>
      </p:sp>
      <p:sp>
        <p:nvSpPr>
          <p:cNvPr id="9" name="Text 2"/>
          <p:cNvSpPr txBox="1"/>
          <p:nvPr/>
        </p:nvSpPr>
        <p:spPr>
          <a:xfrm>
            <a:off x="465889" y="1241585"/>
            <a:ext cx="4772100" cy="401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Григорий Сивков — пример мужества
</a:t>
            </a:r>
            <a:endParaRPr lang="en-US" sz="1800" dirty="0"/>
          </a:p>
        </p:txBody>
      </p:sp>
      <p:sp>
        <p:nvSpPr>
          <p:cNvPr id="10" name="Text 3"/>
          <p:cNvSpPr txBox="1"/>
          <p:nvPr/>
        </p:nvSpPr>
        <p:spPr>
          <a:xfrm>
            <a:off x="465550" y="3324506"/>
            <a:ext cx="4772100" cy="95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Запланированы творческие выступления, проекты и встречи с ветеранами, которые погружают детей в живую историю и патриотизм.
</a:t>
            </a:r>
            <a:endParaRPr lang="en-US" sz="1600" dirty="0"/>
          </a:p>
        </p:txBody>
      </p:sp>
      <p:sp>
        <p:nvSpPr>
          <p:cNvPr id="11" name="Text 4"/>
          <p:cNvSpPr txBox="1"/>
          <p:nvPr/>
        </p:nvSpPr>
        <p:spPr>
          <a:xfrm>
            <a:off x="465889" y="2981208"/>
            <a:ext cx="4772100" cy="401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Праздничные мероприятия
</a:t>
            </a:r>
            <a:endParaRPr lang="en-US" sz="1800" dirty="0"/>
          </a:p>
        </p:txBody>
      </p:sp>
      <p:sp>
        <p:nvSpPr>
          <p:cNvPr id="12" name="Text 5"/>
          <p:cNvSpPr txBox="1"/>
          <p:nvPr/>
        </p:nvSpPr>
        <p:spPr>
          <a:xfrm>
            <a:off x="465550" y="445841"/>
            <a:ext cx="8303400" cy="53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000" b="1" dirty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Юбилей героя: </a:t>
            </a:r>
            <a:endParaRPr lang="ru-RU" sz="3000" b="1" dirty="0" smtClean="0">
              <a:solidFill>
                <a:srgbClr val="D51212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en-US" sz="3000" b="1" dirty="0" err="1" smtClean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вдохновение</a:t>
            </a:r>
            <a:r>
              <a:rPr lang="en-US" sz="3000" b="1" dirty="0" smtClean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3000" b="1" dirty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000" b="1" dirty="0" err="1" smtClean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школ</a:t>
            </a:r>
            <a:r>
              <a:rPr lang="ru-RU" sz="3000" b="1" dirty="0" err="1" smtClean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ьников</a:t>
            </a:r>
            <a:r>
              <a:rPr lang="en-US" sz="3000" b="1" dirty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0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709275" y="1252600"/>
            <a:ext cx="5767200" cy="2609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500" b="1" dirty="0">
                <a:solidFill>
                  <a:srgbClr val="D512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Патриотизм — путь в светлое будущее
</a:t>
            </a:r>
            <a:r>
              <a:rPr lang="en-US" sz="18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45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330</Words>
  <Application>Microsoft Office PowerPoint</Application>
  <PresentationFormat>Экран (16:9)</PresentationFormat>
  <Paragraphs>65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hp</cp:lastModifiedBy>
  <cp:revision>8</cp:revision>
  <dcterms:created xsi:type="dcterms:W3CDTF">2026-02-01T04:27:47Z</dcterms:created>
  <dcterms:modified xsi:type="dcterms:W3CDTF">2026-02-06T14:38:50Z</dcterms:modified>
</cp:coreProperties>
</file>