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4" r:id="rId4"/>
    <p:sldId id="265" r:id="rId5"/>
    <p:sldId id="267" r:id="rId6"/>
    <p:sldId id="269" r:id="rId7"/>
    <p:sldId id="270" r:id="rId8"/>
    <p:sldId id="272" r:id="rId9"/>
    <p:sldId id="273" r:id="rId10"/>
    <p:sldId id="275" r:id="rId11"/>
    <p:sldId id="276" r:id="rId12"/>
    <p:sldId id="277" r:id="rId13"/>
    <p:sldId id="279" r:id="rId14"/>
    <p:sldId id="282" r:id="rId15"/>
    <p:sldId id="283" r:id="rId16"/>
    <p:sldId id="284" r:id="rId17"/>
    <p:sldId id="28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00CCFF"/>
    <a:srgbClr val="00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869" y="5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0154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604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98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563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5083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1965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9784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936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307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9433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242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F484F-42F5-445E-8016-DFEE7254315D}" type="datetimeFigureOut">
              <a:rPr lang="ru-RU" smtClean="0"/>
              <a:pPr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FC280-FA2C-4AC5-B27A-67089079D04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27443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eg"/><Relationship Id="rId11" Type="http://schemas.openxmlformats.org/officeDocument/2006/relationships/image" Target="../media/image5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9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3.png"/><Relationship Id="rId7" Type="http://schemas.openxmlformats.org/officeDocument/2006/relationships/image" Target="../media/image2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gif"/><Relationship Id="rId5" Type="http://schemas.openxmlformats.org/officeDocument/2006/relationships/image" Target="../media/image25.jpeg"/><Relationship Id="rId10" Type="http://schemas.openxmlformats.org/officeDocument/2006/relationships/image" Target="../media/image5.jpeg"/><Relationship Id="rId4" Type="http://schemas.openxmlformats.org/officeDocument/2006/relationships/image" Target="../media/image24.jpeg"/><Relationship Id="rId9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31.jpeg"/><Relationship Id="rId7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5.png"/><Relationship Id="rId7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39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47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png"/><Relationship Id="rId9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1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jpe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215468" cy="6858000"/>
          </a:xfrm>
          <a:prstGeom prst="rect">
            <a:avLst/>
          </a:prstGeom>
          <a:noFill/>
        </p:spPr>
      </p:pic>
      <p:pic>
        <p:nvPicPr>
          <p:cNvPr id="7" name="Picture 2" descr="Картинки по запросу рамки для фотошопа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07504" y="-214338"/>
            <a:ext cx="10001288" cy="7286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 descr="Похожее изображение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7957966" y="3332387"/>
            <a:ext cx="831137" cy="2571768"/>
          </a:xfrm>
          <a:prstGeom prst="rect">
            <a:avLst/>
          </a:prstGeom>
          <a:noFill/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7444840" y="5392645"/>
            <a:ext cx="928694" cy="1118908"/>
          </a:xfrm>
          <a:prstGeom prst="rect">
            <a:avLst/>
          </a:prstGeom>
          <a:noFill/>
        </p:spPr>
      </p:pic>
      <p:pic>
        <p:nvPicPr>
          <p:cNvPr id="14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357290" y="188640"/>
            <a:ext cx="1714512" cy="125730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59632" y="1445949"/>
            <a:ext cx="7056784" cy="2991163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ru-RU" sz="900" b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Развитие творческой самостоятельности  </a:t>
            </a:r>
            <a:r>
              <a:rPr lang="ru-RU" sz="900" b="1" dirty="0">
                <a:solidFill>
                  <a:srgbClr val="0000FF"/>
                </a:solidFill>
                <a:latin typeface="Arial Black" panose="020B0A04020102020204" pitchFamily="34" charset="0"/>
              </a:rPr>
              <a:t>дошкольников </a:t>
            </a:r>
            <a:endParaRPr lang="ru-RU" sz="900" b="1" dirty="0" smtClean="0">
              <a:solidFill>
                <a:srgbClr val="0000FF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900" b="1" dirty="0">
                <a:solidFill>
                  <a:srgbClr val="0000FF"/>
                </a:solidFill>
                <a:latin typeface="Arial Black" panose="020B0A04020102020204" pitchFamily="34" charset="0"/>
              </a:rPr>
              <a:t>в</a:t>
            </a:r>
            <a:r>
              <a:rPr lang="ru-RU" sz="900" b="1" dirty="0" smtClean="0">
                <a:solidFill>
                  <a:srgbClr val="0000FF"/>
                </a:solidFill>
                <a:latin typeface="Arial Black" panose="020B0A04020102020204" pitchFamily="34" charset="0"/>
              </a:rPr>
              <a:t> театрализованной   </a:t>
            </a:r>
            <a:r>
              <a:rPr lang="ru-RU" sz="900" b="1" dirty="0">
                <a:solidFill>
                  <a:srgbClr val="0000FF"/>
                </a:solidFill>
                <a:latin typeface="Arial Black" panose="020B0A04020102020204" pitchFamily="34" charset="0"/>
              </a:rPr>
              <a:t>деятельности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03848" y="4857760"/>
            <a:ext cx="50297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 средней группы МАДОУ №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179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Голомазова Ольга Валерьевна</a:t>
            </a:r>
            <a:endParaRPr lang="ru-RU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603410"/>
            <a:ext cx="5364088" cy="819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tabLst>
                <a:tab pos="1456055" algn="l"/>
              </a:tabLst>
            </a:pPr>
            <a:r>
              <a:rPr lang="ru-RU" sz="14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муниципальное автономное дошкольное образовательное </a:t>
            </a:r>
            <a:r>
              <a:rPr lang="ru-RU" sz="1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учреждение г</a:t>
            </a:r>
            <a:r>
              <a:rPr lang="ru-RU" sz="14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. Хабаровска </a:t>
            </a:r>
            <a:endParaRPr lang="ru-RU" sz="1400" b="1" dirty="0" smtClean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lnSpc>
                <a:spcPct val="115000"/>
              </a:lnSpc>
              <a:tabLst>
                <a:tab pos="1456055" algn="l"/>
              </a:tabLst>
            </a:pPr>
            <a:r>
              <a:rPr lang="ru-RU" sz="1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1400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Детский сад комбинированного вида № 179 «Андрейка»</a:t>
            </a:r>
            <a:endParaRPr lang="ru-RU" sz="1400" dirty="0">
              <a:solidFill>
                <a:prstClr val="black"/>
              </a:solidFill>
              <a:ea typeface="Times New Roman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1999" y="4412830"/>
            <a:ext cx="2520281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из </a:t>
            </a: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опыта работы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7443" y="476672"/>
            <a:ext cx="7886700" cy="1147329"/>
          </a:xfrm>
        </p:spPr>
        <p:txBody>
          <a:bodyPr/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</a:rPr>
              <a:t>Актуальность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412777"/>
            <a:ext cx="7632848" cy="4953518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</a:pPr>
            <a:r>
              <a:rPr lang="ru-RU" sz="4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Недостаток </a:t>
            </a:r>
            <a:r>
              <a:rPr lang="ru-RU" sz="4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учебного времени, т.е. общая загруженность воспитателей.</a:t>
            </a:r>
            <a:endParaRPr lang="ru-RU" sz="4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</a:pPr>
            <a:r>
              <a:rPr lang="ru-RU" sz="4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Приобщение </a:t>
            </a:r>
            <a:r>
              <a:rPr lang="ru-RU" sz="4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 театру не носит массового характера и значит, часть детей остается вне этого вида деятельности. </a:t>
            </a:r>
            <a:endParaRPr lang="ru-RU" sz="4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</a:pPr>
            <a:r>
              <a:rPr lang="ru-RU" sz="4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Недопонимание </a:t>
            </a:r>
            <a:r>
              <a:rPr lang="ru-RU" sz="4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значения театрализованной деятельности для развития ребенка.</a:t>
            </a:r>
            <a:endParaRPr lang="ru-RU" sz="4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</a:pPr>
            <a:r>
              <a:rPr lang="ru-RU" sz="4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 </a:t>
            </a:r>
            <a:r>
              <a:rPr lang="ru-RU" sz="4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дошкольников отсутствует опыт восприятия театрального искусства. Наблюдается бессистемность и поверхностное ознакомление с театром в детском саду и в семье, что формируется у детей представления о доступном восприятии сценического оформления произведений без специальных знаний. </a:t>
            </a:r>
            <a:endParaRPr lang="ru-RU" sz="4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</a:pPr>
            <a:r>
              <a:rPr lang="ru-RU" sz="4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Театральные </a:t>
            </a:r>
            <a:r>
              <a:rPr lang="ru-RU" sz="4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игры применяются в основном как </a:t>
            </a:r>
            <a:r>
              <a:rPr lang="ru-RU" sz="42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«зрелище» </a:t>
            </a:r>
            <a:r>
              <a:rPr lang="ru-RU" sz="4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 праздниках. Ребенка обучают быть «хорошим артистом», заучивать текст, интонации, движения. Однако освоенные таким образом умения не переносятся в свободную игровую деятельность. </a:t>
            </a:r>
            <a:endParaRPr lang="ru-RU" sz="4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</a:pPr>
            <a:r>
              <a:rPr lang="ru-RU" sz="4200" i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Невмешательство </a:t>
            </a:r>
            <a:r>
              <a:rPr lang="ru-RU" sz="4200" i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взрослого в театрализованную игру.</a:t>
            </a:r>
            <a:r>
              <a:rPr lang="ru-RU" sz="42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Дети предоставлены сами себе, воспитатель готовит атрибуты для театра</a:t>
            </a:r>
            <a:r>
              <a:rPr lang="ru-RU" sz="42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5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07504" y="116632"/>
            <a:ext cx="1824916" cy="1338272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4796" y="-99392"/>
            <a:ext cx="1212850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4496" y="5013176"/>
            <a:ext cx="93345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587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443" y="0"/>
            <a:ext cx="9215468" cy="685800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956066" y="34264"/>
            <a:ext cx="5773162" cy="7385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</a:rPr>
              <a:t>Цель педагогической деятельности: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980728"/>
            <a:ext cx="73941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50" dirty="0" smtClean="0">
                <a:ln w="11430"/>
                <a:solidFill>
                  <a:srgbClr val="0099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развития творческих  способностей детей дошкольного возраста средствами театрализованной деятельности </a:t>
            </a:r>
            <a:endParaRPr lang="ru-RU" sz="2000" dirty="0">
              <a:solidFill>
                <a:srgbClr val="0099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80496" y="1996391"/>
            <a:ext cx="805647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</a:rPr>
              <a:t>Задачи</a:t>
            </a:r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eorgia" panose="02040502050405020303" pitchFamily="18" charset="0"/>
              <a:ea typeface="Times New Roman"/>
              <a:cs typeface="Times New Roman"/>
            </a:endParaRPr>
          </a:p>
          <a:p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. Развивать устойчивый интерес к театральной игровой 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деятельности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2. Совершенствовать исполнительские умения детей в создании художественного образа, используя игровые импровизации.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3. Расширять представления детей об окружающей действительности.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4. Закреплять представление детей о различных видах кукольных театров.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5. Обогащать и активизировать словарь детей.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6. Совершенствовать интонационную выразительность речи.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7. Развивать диалогическую и монологическую речь.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8. Совершенствовать умение связно и выразительно пересказывать сказки.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9. Развивать память, мышление, воображение, внимание.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10. Учить детей правильно оценивать свои и чужие поступки.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11. Воспитывать желание играть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в театр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  <a:p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12. Развивать умение использовать игровые импровизации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в самостоятельной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деятельности. </a:t>
            </a:r>
            <a:endParaRPr lang="ru-RU" sz="1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8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07504" y="46049"/>
            <a:ext cx="1545984" cy="1133722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207" y="3717032"/>
            <a:ext cx="1212850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Похожее изображение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7901366" y="1340768"/>
            <a:ext cx="928694" cy="1118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304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128588"/>
            <a:ext cx="92186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2740" y="2079627"/>
            <a:ext cx="5801260" cy="84531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</a:rPr>
              <a:t>Театрализованные игры и их разновидности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07554" y="2708920"/>
            <a:ext cx="5805489" cy="2015273"/>
          </a:xfrm>
        </p:spPr>
        <p:txBody>
          <a:bodyPr>
            <a:normAutofit fontScale="25000" lnSpcReduction="20000"/>
          </a:bodyPr>
          <a:lstStyle/>
          <a:p>
            <a:pPr marL="176213" indent="-176213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1.Режиссерские </a:t>
            </a:r>
            <a:r>
              <a:rPr lang="ru-RU" sz="8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игры.</a:t>
            </a:r>
            <a:endParaRPr lang="ru-RU" sz="8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176213" indent="-176213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Настольный </a:t>
            </a:r>
            <a:r>
              <a:rPr lang="ru-RU" sz="8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театр </a:t>
            </a: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игрушек и театр </a:t>
            </a:r>
            <a:r>
              <a:rPr lang="ru-RU" sz="8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картинок.</a:t>
            </a:r>
            <a:endParaRPr lang="ru-RU" sz="8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176213" indent="-176213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</a:t>
            </a:r>
            <a:r>
              <a:rPr lang="ru-RU" sz="8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Стендовые театрализованные </a:t>
            </a: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игры (стенд-книжка, </a:t>
            </a:r>
            <a:r>
              <a:rPr lang="ru-RU" sz="8000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фланелеграф</a:t>
            </a: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теневой </a:t>
            </a:r>
            <a:r>
              <a:rPr lang="ru-RU" sz="8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театр.</a:t>
            </a:r>
            <a:endParaRPr lang="ru-RU" sz="8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176213" indent="-176213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</a:t>
            </a:r>
            <a:r>
              <a:rPr lang="ru-RU" sz="8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</a:t>
            </a: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Игры-драматизации</a:t>
            </a:r>
            <a:r>
              <a:rPr lang="ru-RU" sz="8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(с пальчиками,  </a:t>
            </a:r>
            <a:r>
              <a:rPr lang="ru-RU" sz="80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 куклами </a:t>
            </a:r>
            <a:r>
              <a:rPr lang="ru-RU" sz="8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бибабо и другие</a:t>
            </a:r>
            <a:endParaRPr lang="ru-RU" sz="8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a typeface="Calibri"/>
                <a:cs typeface="Times New Roman"/>
              </a:rPr>
              <a:t> 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1" t="45301" r="67" b="11411"/>
          <a:stretch/>
        </p:blipFill>
        <p:spPr bwMode="auto">
          <a:xfrm>
            <a:off x="-29319" y="-3590"/>
            <a:ext cx="3352800" cy="11965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" t="55112" r="7452" b="1969"/>
          <a:stretch/>
        </p:blipFill>
        <p:spPr bwMode="auto">
          <a:xfrm>
            <a:off x="-55563" y="1196550"/>
            <a:ext cx="3362326" cy="11965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" t="39821" r="1083" b="3219"/>
          <a:stretch/>
        </p:blipFill>
        <p:spPr bwMode="auto">
          <a:xfrm>
            <a:off x="-36513" y="2393100"/>
            <a:ext cx="3343276" cy="1454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1" t="39644" r="8702" b="10437"/>
          <a:stretch/>
        </p:blipFill>
        <p:spPr bwMode="auto">
          <a:xfrm>
            <a:off x="-19050" y="3847365"/>
            <a:ext cx="3361790" cy="15533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2" t="53055"/>
          <a:stretch/>
        </p:blipFill>
        <p:spPr bwMode="auto">
          <a:xfrm>
            <a:off x="-19051" y="5387105"/>
            <a:ext cx="3362325" cy="14708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556" y="-3590"/>
            <a:ext cx="2933701" cy="22002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299" y="0"/>
            <a:ext cx="2971801" cy="22002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30" r="1853"/>
          <a:stretch/>
        </p:blipFill>
        <p:spPr bwMode="auto">
          <a:xfrm>
            <a:off x="5124119" y="4617803"/>
            <a:ext cx="3951288" cy="2076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 descr="Похожее изображение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3761588" y="5110601"/>
            <a:ext cx="928694" cy="1118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824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8118" y="398072"/>
            <a:ext cx="6266330" cy="707278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  <a:ea typeface="Times New Roman"/>
                <a:cs typeface="Times New Roman"/>
              </a:rPr>
              <a:t>Формы и методы 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  <a:ea typeface="Times New Roman"/>
                <a:cs typeface="Times New Roman"/>
              </a:rPr>
              <a:t>работы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052736"/>
            <a:ext cx="8547757" cy="5600450"/>
          </a:xfrm>
        </p:spPr>
        <p:txBody>
          <a:bodyPr>
            <a:noAutofit/>
          </a:bodyPr>
          <a:lstStyle/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 спектаклей, чтение сказок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беседы по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ним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драматизации и театральная игра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Хороводные игры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действия с воображаемыми предметами или на память физических действий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социально-эмоционального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игры, упражнения по дикции (артикуляционная гимнастика), задания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развития речевой интонационной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выразительности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превращения («учись владеть своим телом»), образные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развитие детской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пластики, движений, снятия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мышечного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напряжения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Пальчиковый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игротренинг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развития моторики рук.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развитие выразительной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мимики, жестов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этике во время драматизаций.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Разыгрывание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разнообразных сказок и инсценировок.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понятиями «театральный костюм», «декорации» и другие</a:t>
            </a:r>
            <a:endParaRPr lang="ru-RU" sz="2000" dirty="0"/>
          </a:p>
        </p:txBody>
      </p:sp>
      <p:pic>
        <p:nvPicPr>
          <p:cNvPr id="5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84797" y="116632"/>
            <a:ext cx="1824916" cy="1338272"/>
          </a:xfrm>
          <a:prstGeom prst="rect">
            <a:avLst/>
          </a:prstGeom>
          <a:noFill/>
        </p:spPr>
      </p:pic>
      <p:pic>
        <p:nvPicPr>
          <p:cNvPr id="6" name="Picture 2" descr="Похожее изображение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8204816" y="3692969"/>
            <a:ext cx="831137" cy="2571768"/>
          </a:xfrm>
          <a:prstGeom prst="rect">
            <a:avLst/>
          </a:prstGeom>
          <a:noFill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631" y="548680"/>
            <a:ext cx="933450" cy="1116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358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88" r="9270" b="363"/>
          <a:stretch/>
        </p:blipFill>
        <p:spPr bwMode="auto">
          <a:xfrm>
            <a:off x="0" y="-17462"/>
            <a:ext cx="4429125" cy="44370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962275"/>
            <a:ext cx="5105400" cy="38290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14"/>
            <a:ext cx="3998512" cy="29988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09392"/>
            <a:ext cx="3513137" cy="26348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14282" y="285728"/>
            <a:ext cx="1824916" cy="1338272"/>
          </a:xfrm>
          <a:prstGeom prst="rect">
            <a:avLst/>
          </a:prstGeom>
          <a:noFill/>
        </p:spPr>
      </p:pic>
      <p:pic>
        <p:nvPicPr>
          <p:cNvPr id="9" name="Picture 2" descr="Похожее изображение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8216555" y="4133512"/>
            <a:ext cx="831137" cy="2571768"/>
          </a:xfrm>
          <a:prstGeom prst="rect">
            <a:avLst/>
          </a:prstGeom>
          <a:noFill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454991"/>
            <a:ext cx="93345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842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-1"/>
            <a:ext cx="5219700" cy="33330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58" r="1563"/>
          <a:stretch/>
        </p:blipFill>
        <p:spPr bwMode="auto">
          <a:xfrm>
            <a:off x="0" y="3305174"/>
            <a:ext cx="5400675" cy="3552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https://ds04.infourok.ru/uploads/ex/018f/000cd2ce-c567c9a6/img1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6" t="39792" r="19305" b="31320"/>
          <a:stretch/>
        </p:blipFill>
        <p:spPr bwMode="auto">
          <a:xfrm>
            <a:off x="5308190" y="3429000"/>
            <a:ext cx="3835810" cy="1440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224" y="637600"/>
            <a:ext cx="1583971" cy="1295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144713"/>
            <a:ext cx="100806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14282" y="285728"/>
            <a:ext cx="1824916" cy="1338272"/>
          </a:xfrm>
          <a:prstGeom prst="rect">
            <a:avLst/>
          </a:prstGeom>
          <a:noFill/>
        </p:spPr>
      </p:pic>
      <p:pic>
        <p:nvPicPr>
          <p:cNvPr id="9" name="Picture 2" descr="Похожее изображение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7141936" y="4714081"/>
            <a:ext cx="427034" cy="1321360"/>
          </a:xfrm>
          <a:prstGeom prst="rect">
            <a:avLst/>
          </a:prstGeom>
          <a:noFill/>
        </p:spPr>
      </p:pic>
      <p:pic>
        <p:nvPicPr>
          <p:cNvPr id="10" name="Picture 2" descr="Похожее изображение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6205590" y="5100983"/>
            <a:ext cx="928694" cy="1118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148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Documents and Settings\комп\Рабочий стол\ольга голомазова\Новая папка\DSC01901.JPG"/>
          <p:cNvPicPr>
            <a:picLocks noChangeAspect="1" noChangeArrowheads="1"/>
          </p:cNvPicPr>
          <p:nvPr/>
        </p:nvPicPr>
        <p:blipFill rotWithShape="1">
          <a:blip r:embed="rId3" cstate="print"/>
          <a:srcRect l="14100" r="10869" b="2712"/>
          <a:stretch/>
        </p:blipFill>
        <p:spPr bwMode="auto">
          <a:xfrm>
            <a:off x="4686301" y="0"/>
            <a:ext cx="4457700" cy="3188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C:\Documents and Settings\комп\Рабочий стол\Новая папка (6)\DSC01865.JPG"/>
          <p:cNvPicPr>
            <a:picLocks noChangeAspect="1" noChangeArrowheads="1"/>
          </p:cNvPicPr>
          <p:nvPr/>
        </p:nvPicPr>
        <p:blipFill rotWithShape="1">
          <a:blip r:embed="rId4" cstate="print"/>
          <a:srcRect l="5666"/>
          <a:stretch/>
        </p:blipFill>
        <p:spPr bwMode="auto">
          <a:xfrm>
            <a:off x="1328986" y="3180709"/>
            <a:ext cx="6634164" cy="3677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Documents and Settings\комп\Рабочий стол\Новая папка (6)\DSC01854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5838"/>
            <a:ext cx="4794439" cy="3186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Похожее изображение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8195275" y="3733470"/>
            <a:ext cx="831137" cy="2571768"/>
          </a:xfrm>
          <a:prstGeom prst="rect">
            <a:avLst/>
          </a:prstGeom>
          <a:noFill/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96" y="4112575"/>
            <a:ext cx="1149689" cy="1374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615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1" y="0"/>
            <a:ext cx="2743199" cy="3835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15359" b="19153"/>
          <a:stretch/>
        </p:blipFill>
        <p:spPr bwMode="auto">
          <a:xfrm>
            <a:off x="76201" y="0"/>
            <a:ext cx="5244043" cy="3756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9"/>
          <a:stretch/>
        </p:blipFill>
        <p:spPr bwMode="auto">
          <a:xfrm>
            <a:off x="742950" y="3788712"/>
            <a:ext cx="4219575" cy="3022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549" y="3885967"/>
            <a:ext cx="1892602" cy="28280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2" descr="Похожее изображение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8195274" y="3883344"/>
            <a:ext cx="831137" cy="2571768"/>
          </a:xfrm>
          <a:prstGeom prst="rect">
            <a:avLst/>
          </a:prstGeom>
          <a:noFill/>
        </p:spPr>
      </p:pic>
      <p:pic>
        <p:nvPicPr>
          <p:cNvPr id="10" name="Picture 2" descr="Похожее изображение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4962525" y="4437112"/>
            <a:ext cx="1042225" cy="12556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858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187" y="2766069"/>
            <a:ext cx="3422154" cy="66293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</a:rPr>
              <a:t>Работа над спектаклем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3356992"/>
            <a:ext cx="4500230" cy="288032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 Чтение 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сказки</a:t>
            </a: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r>
              <a:rPr lang="ru-RU" sz="16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  </a:t>
            </a:r>
            <a:endParaRPr lang="ru-RU" sz="16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Беседа 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содержанию.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 Рассказывание 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сказки по ролям. </a:t>
            </a:r>
            <a:endParaRPr lang="ru-RU" sz="16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Обсуждение 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кандидатур на роли персонажей сказки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 Работа 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 артистами: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   </a:t>
            </a: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 выразительное чтение;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   </a:t>
            </a: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 игровые движения;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   </a:t>
            </a: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 мимика. 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4. Индивидуальная 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работа по ролям.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5. Объединённая 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репетиция для всех участников спектакля.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6.  </a:t>
            </a:r>
            <a:r>
              <a:rPr lang="ru-RU" sz="1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Генеральная репетиция.</a:t>
            </a:r>
            <a:endParaRPr lang="ru-RU" sz="16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7. Премьера</a:t>
            </a:r>
            <a:r>
              <a:rPr lang="ru-RU" sz="11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11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188"/>
            <a:ext cx="4652002" cy="2612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C:\Documents and Settings\комп\Рабочий стол\Новая папка (6)\DSC01843.JPG"/>
          <p:cNvPicPr>
            <a:picLocks noChangeAspect="1" noChangeArrowheads="1"/>
          </p:cNvPicPr>
          <p:nvPr/>
        </p:nvPicPr>
        <p:blipFill rotWithShape="1">
          <a:blip r:embed="rId4" cstate="print"/>
          <a:srcRect l="10807"/>
          <a:stretch/>
        </p:blipFill>
        <p:spPr bwMode="auto">
          <a:xfrm>
            <a:off x="4886324" y="61188"/>
            <a:ext cx="4144981" cy="2612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6" r="12416" b="545"/>
          <a:stretch/>
        </p:blipFill>
        <p:spPr bwMode="auto">
          <a:xfrm>
            <a:off x="4003841" y="2895601"/>
            <a:ext cx="5159184" cy="3874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2626524"/>
            <a:ext cx="1190389" cy="872952"/>
          </a:xfrm>
          <a:prstGeom prst="rect">
            <a:avLst/>
          </a:prstGeom>
          <a:noFill/>
        </p:spPr>
      </p:pic>
      <p:pic>
        <p:nvPicPr>
          <p:cNvPr id="9" name="Picture 2" descr="Похожее изображение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8289450" y="1609717"/>
            <a:ext cx="831137" cy="2571768"/>
          </a:xfrm>
          <a:prstGeom prst="rect">
            <a:avLst/>
          </a:prstGeom>
          <a:noFill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281" y="4631297"/>
            <a:ext cx="737120" cy="881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547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6272" y="365126"/>
            <a:ext cx="6859078" cy="1325563"/>
          </a:xfrm>
        </p:spPr>
        <p:txBody>
          <a:bodyPr/>
          <a:lstStyle/>
          <a:p>
            <a:pPr algn="ctr"/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99CC"/>
                </a:solidFill>
                <a:latin typeface="Georgia" panose="02040502050405020303" pitchFamily="18" charset="0"/>
              </a:rPr>
              <a:t>Развивающая предметно-пространственная среда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99CC"/>
              </a:solidFill>
              <a:latin typeface="Georgia" panose="02040502050405020303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668" y="1691062"/>
            <a:ext cx="9185668" cy="51669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14282" y="285728"/>
            <a:ext cx="1824916" cy="1338272"/>
          </a:xfrm>
          <a:prstGeom prst="rect">
            <a:avLst/>
          </a:prstGeom>
          <a:noFill/>
        </p:spPr>
      </p:pic>
      <p:pic>
        <p:nvPicPr>
          <p:cNvPr id="7" name="Picture 2" descr="Похожее изображение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8009869" y="395410"/>
            <a:ext cx="928694" cy="1118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420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0060" y="133599"/>
            <a:ext cx="7677510" cy="117319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</a:rPr>
              <a:t>Развивающая предметно-пространственная среда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eorgia" panose="02040502050405020303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240" y="1306791"/>
            <a:ext cx="4602354" cy="25909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85"/>
          <a:stretch/>
        </p:blipFill>
        <p:spPr bwMode="auto">
          <a:xfrm>
            <a:off x="43078" y="1306791"/>
            <a:ext cx="4399526" cy="25909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0" t="-3197" r="6037"/>
          <a:stretch/>
        </p:blipFill>
        <p:spPr bwMode="auto">
          <a:xfrm>
            <a:off x="55521" y="3817013"/>
            <a:ext cx="4387083" cy="2984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8" t="4381"/>
          <a:stretch/>
        </p:blipFill>
        <p:spPr bwMode="auto">
          <a:xfrm>
            <a:off x="4517240" y="3889660"/>
            <a:ext cx="4572432" cy="28394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14282" y="285728"/>
            <a:ext cx="1824916" cy="1338272"/>
          </a:xfrm>
          <a:prstGeom prst="rect">
            <a:avLst/>
          </a:prstGeom>
          <a:noFill/>
        </p:spPr>
      </p:pic>
      <p:pic>
        <p:nvPicPr>
          <p:cNvPr id="10" name="Picture 2" descr="Похожее изображение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7904329" y="3977009"/>
            <a:ext cx="831137" cy="2571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694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788024" cy="3618969"/>
          </a:xfrm>
          <a:prstGeom prst="rect">
            <a:avLst/>
          </a:prstGeom>
          <a:noFill/>
        </p:spPr>
      </p:pic>
      <p:pic>
        <p:nvPicPr>
          <p:cNvPr id="5" name="Объект 7" descr="C:\Users\User\Desktop\ВЕБИНАРЫ и КОНКУРСЫ\Слагаемые здоровья 2017\фото\IMG_0917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98" y="3243532"/>
            <a:ext cx="4926608" cy="3604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ВЕБИНАРЫ и КОНКУРСЫ\Слагаемые здоровья 2017\фото\IMG_0919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587" r="200"/>
          <a:stretch/>
        </p:blipFill>
        <p:spPr bwMode="auto">
          <a:xfrm>
            <a:off x="4595093" y="0"/>
            <a:ext cx="4548907" cy="3243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esktop\ВЕБИНАРЫ и КОНКУРСЫ\Слагаемые здоровья 2017\фото\IMG_092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093" y="3243533"/>
            <a:ext cx="4548907" cy="3604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2870200"/>
            <a:ext cx="93345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113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517724"/>
            <a:ext cx="3302161" cy="24766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49" y="4206299"/>
            <a:ext cx="3505201" cy="55620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  <a:ea typeface="Times New Roman"/>
                <a:cs typeface="+mn-cs"/>
              </a:rPr>
              <a:t>Консультация для родителей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" y="4800600"/>
            <a:ext cx="3943350" cy="1950244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400" dirty="0" smtClean="0">
                <a:latin typeface="Times New Roman"/>
                <a:ea typeface="Times New Roman"/>
              </a:rPr>
              <a:t>«</a:t>
            </a:r>
            <a:r>
              <a:rPr lang="ru-RU" sz="2400" dirty="0">
                <a:latin typeface="Times New Roman"/>
                <a:ea typeface="Times New Roman"/>
              </a:rPr>
              <a:t>Домашний театр</a:t>
            </a:r>
            <a:r>
              <a:rPr lang="ru-RU" sz="2400" dirty="0" smtClean="0">
                <a:latin typeface="Times New Roman"/>
                <a:ea typeface="Times New Roman"/>
              </a:rPr>
              <a:t>»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400" dirty="0" smtClean="0">
                <a:latin typeface="Times New Roman"/>
                <a:ea typeface="Times New Roman"/>
              </a:rPr>
              <a:t>«Зачем ребенку нужен кукольный театр»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400" dirty="0" smtClean="0">
                <a:latin typeface="Times New Roman"/>
                <a:ea typeface="Times New Roman"/>
              </a:rPr>
              <a:t>«Домашний театр как средство формирования взаимоотношений в семье»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400" dirty="0" smtClean="0">
                <a:latin typeface="Times New Roman"/>
                <a:ea typeface="Times New Roman"/>
              </a:rPr>
              <a:t>«Влияние пальчикового театра на развитие мелкой моторики»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400" dirty="0" smtClean="0">
                <a:latin typeface="Times New Roman"/>
                <a:ea typeface="Times New Roman"/>
              </a:rPr>
              <a:t>«Сказки на ночь – польза для всей семьи» и другие</a:t>
            </a:r>
            <a:endParaRPr lang="ru-RU" sz="20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9" r="10401" b="15242"/>
          <a:stretch/>
        </p:blipFill>
        <p:spPr bwMode="auto">
          <a:xfrm>
            <a:off x="0" y="-2"/>
            <a:ext cx="3524250" cy="21015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15"/>
          <a:stretch/>
        </p:blipFill>
        <p:spPr bwMode="auto">
          <a:xfrm>
            <a:off x="0" y="2101531"/>
            <a:ext cx="3524250" cy="21047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35897" y="143657"/>
            <a:ext cx="53271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</a:rPr>
              <a:t>Сотрудничество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</a:rPr>
              <a:t>с родителями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79912" y="523982"/>
            <a:ext cx="485926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pc="50" dirty="0">
                <a:ln w="1143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на родительских </a:t>
            </a:r>
            <a:r>
              <a:rPr lang="ru-RU" spc="50" dirty="0" smtClean="0">
                <a:ln w="1143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собраниях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выставки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праздниках и развлечениях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Информационный стенд (памятки, папки передвижки, буклеты и др.)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атрибутов</a:t>
            </a:r>
          </a:p>
          <a:p>
            <a:pPr algn="just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2" y="4206298"/>
            <a:ext cx="3416300" cy="2562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138108" y="2590792"/>
            <a:ext cx="1824916" cy="1338272"/>
          </a:xfrm>
          <a:prstGeom prst="rect">
            <a:avLst/>
          </a:prstGeom>
          <a:noFill/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8287247" y="104161"/>
            <a:ext cx="831137" cy="2571768"/>
          </a:xfrm>
          <a:prstGeom prst="rect">
            <a:avLst/>
          </a:prstGeom>
          <a:noFill/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262893"/>
            <a:ext cx="93345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18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9" name="Прямоугольник 28"/>
          <p:cNvSpPr/>
          <p:nvPr/>
        </p:nvSpPr>
        <p:spPr>
          <a:xfrm>
            <a:off x="111460" y="1553577"/>
            <a:ext cx="90582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spc="50" dirty="0" smtClean="0">
                <a:ln w="11430"/>
                <a:solidFill>
                  <a:srgbClr val="0099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Театрализованная деятельность  </a:t>
            </a:r>
            <a:r>
              <a:rPr lang="ru-RU" sz="2400" b="1" spc="50" dirty="0" smtClean="0">
                <a:ln w="11430"/>
                <a:solidFill>
                  <a:srgbClr val="0099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мостик, который помогает детям попасть в их дальнейшую взрослую жизнь и сформировать положительный опыт восприятия окружающей действительности. </a:t>
            </a:r>
            <a:endParaRPr lang="ru-RU" sz="2400" dirty="0">
              <a:solidFill>
                <a:srgbClr val="0099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59" y="40969"/>
            <a:ext cx="1793541" cy="1147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3" y="560338"/>
            <a:ext cx="7524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Georgia" panose="02040502050405020303" pitchFamily="18" charset="0"/>
                <a:ea typeface="Calibri"/>
                <a:cs typeface="Times New Roman"/>
              </a:rPr>
              <a:t>ТЕАТР – ЭТО ИГРА, ЧУДО, ВОЛШЕБСТВО, СКАЗКА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Georgia" panose="02040502050405020303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14775"/>
            <a:ext cx="3924300" cy="2943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L:\Дети 6 группа 2017\IMG_20170807_15514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1" y="3914775"/>
            <a:ext cx="3924300" cy="2943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26" b="4156"/>
          <a:stretch/>
        </p:blipFill>
        <p:spPr bwMode="auto">
          <a:xfrm>
            <a:off x="2427817" y="3123237"/>
            <a:ext cx="3353040" cy="18488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884368" y="161918"/>
            <a:ext cx="1464876" cy="1074243"/>
          </a:xfrm>
          <a:prstGeom prst="rect">
            <a:avLst/>
          </a:prstGeom>
          <a:noFill/>
        </p:spPr>
      </p:pic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4261387" y="5011877"/>
            <a:ext cx="690429" cy="21363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3442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рамки для презентац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405833"/>
            <a:ext cx="5800725" cy="6046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Картинки по запросу театральные маски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4BACC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285728"/>
            <a:ext cx="1932420" cy="1417108"/>
          </a:xfrm>
          <a:prstGeom prst="rect">
            <a:avLst/>
          </a:prstGeom>
          <a:noFill/>
        </p:spPr>
      </p:pic>
      <p:pic>
        <p:nvPicPr>
          <p:cNvPr id="7" name="Picture 2" descr="Похожее изображение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r="79174" b="38108"/>
          <a:stretch>
            <a:fillRect/>
          </a:stretch>
        </p:blipFill>
        <p:spPr bwMode="auto">
          <a:xfrm rot="520108" flipH="1">
            <a:off x="7711953" y="3180329"/>
            <a:ext cx="1083894" cy="33538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0254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468</Words>
  <Application>Microsoft Office PowerPoint</Application>
  <PresentationFormat>Экран (4:3)</PresentationFormat>
  <Paragraphs>79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1_Тема Office</vt:lpstr>
      <vt:lpstr>Презентация PowerPoint</vt:lpstr>
      <vt:lpstr>Актуальность</vt:lpstr>
      <vt:lpstr>Презентация PowerPoint</vt:lpstr>
      <vt:lpstr>Театрализованные игры и их разновидности</vt:lpstr>
      <vt:lpstr>Формы и методы работы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Работа над спектаклем</vt:lpstr>
      <vt:lpstr>Развивающая предметно-пространственная среда</vt:lpstr>
      <vt:lpstr>Развивающая предметно-пространственная среда</vt:lpstr>
      <vt:lpstr>Презентация PowerPoint</vt:lpstr>
      <vt:lpstr>Консультация для родителей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User</cp:lastModifiedBy>
  <cp:revision>32</cp:revision>
  <dcterms:created xsi:type="dcterms:W3CDTF">2017-11-25T21:14:09Z</dcterms:created>
  <dcterms:modified xsi:type="dcterms:W3CDTF">2021-01-29T03:56:07Z</dcterms:modified>
</cp:coreProperties>
</file>