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5" r:id="rId11"/>
    <p:sldId id="266" r:id="rId12"/>
    <p:sldId id="264" r:id="rId13"/>
    <p:sldId id="268" r:id="rId14"/>
    <p:sldId id="269" r:id="rId15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420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38C88-02A9-4E18-AEDD-B363C89383B0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D079CB-844D-4311-97AF-296B57CD0C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504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Вывод по щелчку мыши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079CB-844D-4311-97AF-296B57CD0C7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645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Вывод по щелчку мыши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079CB-844D-4311-97AF-296B57CD0C7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221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Вывод по щелчку мыши.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079CB-844D-4311-97AF-296B57CD0C7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380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95325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ru-RU" dirty="0" smtClean="0"/>
              <a:t>Проверка по щелчку мыши.</a:t>
            </a:r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13284"/>
            <a:ext cx="7772400" cy="122502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Презентация по теме:</a:t>
            </a:r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Сравнение целых чисел</a:t>
            </a:r>
            <a:b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2060"/>
                </a:solidFill>
                <a:latin typeface="Bookman Old Style" pitchFamily="18" charset="0"/>
              </a:rPr>
              <a:t>6 класс</a:t>
            </a:r>
            <a:endParaRPr lang="ru-RU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880012" y="2857500"/>
            <a:ext cx="4027984" cy="12250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 smtClean="0">
                <a:latin typeface="Century Gothic" pitchFamily="34" charset="0"/>
              </a:rPr>
              <a:t>Поляк</a:t>
            </a:r>
            <a:br>
              <a:rPr lang="ru-RU" sz="1600" b="1" dirty="0" smtClean="0">
                <a:latin typeface="Century Gothic" pitchFamily="34" charset="0"/>
              </a:rPr>
            </a:br>
            <a:r>
              <a:rPr lang="ru-RU" sz="1600" b="1" dirty="0" smtClean="0">
                <a:latin typeface="Century Gothic" pitchFamily="34" charset="0"/>
              </a:rPr>
              <a:t>Мария Александровна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644008" y="3748214"/>
            <a:ext cx="4499992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  <a:latin typeface="Century Gothic" pitchFamily="34" charset="0"/>
              </a:rPr>
              <a:t>учитель математики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Century Gothic" pitchFamily="34" charset="0"/>
              </a:rPr>
              <a:t>СОШ № 3, филиала МАОУ «СОШ № 2»</a:t>
            </a:r>
            <a:endParaRPr lang="ru-RU" sz="16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339752" y="5017740"/>
            <a:ext cx="4032448" cy="454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>
                <a:solidFill>
                  <a:schemeClr val="tx1"/>
                </a:solidFill>
                <a:latin typeface="Century Gothic" pitchFamily="34" charset="0"/>
              </a:rPr>
              <a:t>г. Заводоуковск. 2025</a:t>
            </a:r>
            <a:endParaRPr lang="ru-RU" sz="1600" dirty="0">
              <a:solidFill>
                <a:schemeClr val="tx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7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467" y="161846"/>
            <a:ext cx="8229600" cy="46839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841276"/>
                <a:ext cx="8229600" cy="4623900"/>
              </a:xfrm>
            </p:spPr>
            <p:txBody>
              <a:bodyPr>
                <a:normAutofit fontScale="77500" lnSpcReduction="20000"/>
              </a:bodyPr>
              <a:lstStyle/>
              <a:p>
                <a:pPr marL="514350" indent="-514350">
                  <a:buAutoNum type="arabicParenR"/>
                </a:pPr>
                <a:r>
                  <a:rPr lang="ru-RU" dirty="0" smtClean="0">
                    <a:latin typeface="Arial Narrow" pitchFamily="34" charset="0"/>
                  </a:rPr>
                  <a:t>Сколько целых чисел удовлетворяет неравенству </a:t>
                </a:r>
              </a:p>
              <a:p>
                <a:pPr marL="0" indent="0" algn="ctr">
                  <a:buNone/>
                </a:pPr>
                <a:r>
                  <a:rPr lang="ru-RU" dirty="0" smtClean="0">
                    <a:latin typeface="Arial Narrow" pitchFamily="34" charset="0"/>
                  </a:rPr>
                  <a:t>-7 </a:t>
                </a:r>
                <a:r>
                  <a:rPr lang="en-US" dirty="0" smtClean="0">
                    <a:latin typeface="Arial Narrow" pitchFamily="34" charset="0"/>
                  </a:rPr>
                  <a:t>&lt; x &lt; 5</a:t>
                </a:r>
                <a:endParaRPr lang="ru-RU" dirty="0" smtClean="0">
                  <a:latin typeface="Arial Narrow" pitchFamily="34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а) 10;              б) 12;           в) 11;               г) 9.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2) Укажите число, имеющее наименьший модуль.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-15,76;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7,5;          </a:t>
                </a:r>
                <a:r>
                  <a:rPr lang="ru-RU" dirty="0">
                    <a:latin typeface="Arial Narrow" pitchFamily="34" charset="0"/>
                  </a:rPr>
                  <a:t>в) </a:t>
                </a:r>
                <a:r>
                  <a:rPr lang="ru-RU" dirty="0" smtClean="0">
                    <a:latin typeface="Arial Narrow" pitchFamily="34" charset="0"/>
                  </a:rPr>
                  <a:t>56,567;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−3</m:t>
                    </m:r>
                    <m:f>
                      <m:fPr>
                        <m:ctrlPr>
                          <a:rPr lang="ru-RU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3) Вычислите: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/>
                          </a:rPr>
                          <m:t>−9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+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dirty="0" smtClean="0">
                            <a:latin typeface="Cambria Math"/>
                          </a:rPr>
                          <m:t>9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-18;      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0;             в</a:t>
                </a:r>
                <a:r>
                  <a:rPr lang="ru-RU" dirty="0">
                    <a:latin typeface="Arial Narrow" pitchFamily="34" charset="0"/>
                  </a:rPr>
                  <a:t>) </a:t>
                </a:r>
                <a:r>
                  <a:rPr lang="ru-RU" dirty="0" smtClean="0">
                    <a:latin typeface="Arial Narrow" pitchFamily="34" charset="0"/>
                  </a:rPr>
                  <a:t>18;       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9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4) Решите уравнение: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/>
                          </a:rPr>
                          <m:t>х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= - 8.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8 и - 8;        б</a:t>
                </a:r>
                <a:r>
                  <a:rPr lang="ru-RU" dirty="0">
                    <a:latin typeface="Arial Narrow" pitchFamily="34" charset="0"/>
                  </a:rPr>
                  <a:t>) 0;        </a:t>
                </a:r>
                <a:r>
                  <a:rPr lang="ru-RU" dirty="0" smtClean="0">
                    <a:latin typeface="Arial Narrow" pitchFamily="34" charset="0"/>
                  </a:rPr>
                  <a:t>    в</a:t>
                </a:r>
                <a:r>
                  <a:rPr lang="ru-RU" dirty="0">
                    <a:latin typeface="Arial Narrow" pitchFamily="34" charset="0"/>
                  </a:rPr>
                  <a:t>) </a:t>
                </a:r>
                <a:r>
                  <a:rPr lang="ru-RU" dirty="0" smtClean="0">
                    <a:latin typeface="Arial Narrow" pitchFamily="34" charset="0"/>
                  </a:rPr>
                  <a:t>корней нет;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8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5) Какие числа удалены от числа 6 на 8 единиц?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14;         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-2;          </a:t>
                </a:r>
                <a:r>
                  <a:rPr lang="ru-RU" dirty="0">
                    <a:latin typeface="Arial Narrow" pitchFamily="34" charset="0"/>
                  </a:rPr>
                  <a:t>в) </a:t>
                </a:r>
                <a:r>
                  <a:rPr lang="ru-RU" dirty="0" smtClean="0">
                    <a:latin typeface="Arial Narrow" pitchFamily="34" charset="0"/>
                  </a:rPr>
                  <a:t>– 2 и 14; 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7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  <a:endParaRPr lang="ru-RU" dirty="0">
                  <a:latin typeface="Arial Narrow" pitchFamily="34" charset="0"/>
                </a:endParaRPr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841276"/>
                <a:ext cx="8229600" cy="4623900"/>
              </a:xfrm>
              <a:blipFill rotWithShape="1">
                <a:blip r:embed="rId3"/>
                <a:stretch>
                  <a:fillRect l="-1259" t="-26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6" t="2773" r="21556"/>
          <a:stretch/>
        </p:blipFill>
        <p:spPr>
          <a:xfrm>
            <a:off x="7884368" y="155426"/>
            <a:ext cx="1128739" cy="127332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179512" y="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1</a:t>
            </a:r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269647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406434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542519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732485" y="521638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864494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1001281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1137366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308549" y="521638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1440558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1577345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1713430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884613" y="521844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2016622" y="522050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2153409" y="522050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289494" y="522050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2438418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2575205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2711290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2901256" y="522050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3033265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3170052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3306137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3477320" y="522050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3609329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3746116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3882201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4053384" y="522256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4185393" y="522462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4322180" y="522462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4458265" y="5224628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Скругленный прямоугольник 80"/>
          <p:cNvSpPr/>
          <p:nvPr/>
        </p:nvSpPr>
        <p:spPr>
          <a:xfrm>
            <a:off x="4602134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4738921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4875006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5064972" y="523788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5196981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5333768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469853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641036" y="523788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5773045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5909832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6045917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6217100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6349109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485896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6621981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6755778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6892565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7028650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7218616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7350625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7487412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7623497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7794680" y="523994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7926689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8063476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8199561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8370744" y="524200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8502753" y="524406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8639540" y="524406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8775625" y="5244064"/>
            <a:ext cx="72008" cy="3600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76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0"/>
                            </p:stCondLst>
                            <p:childTnLst>
                              <p:par>
                                <p:cTn id="7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7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4000"/>
                            </p:stCondLst>
                            <p:childTnLst>
                              <p:par>
                                <p:cTn id="8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6000"/>
                            </p:stCondLst>
                            <p:childTnLst>
                              <p:par>
                                <p:cTn id="8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000"/>
                            </p:stCondLst>
                            <p:childTnLst>
                              <p:par>
                                <p:cTn id="9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1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6000"/>
                            </p:stCondLst>
                            <p:childTnLst>
                              <p:par>
                                <p:cTn id="12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8000"/>
                            </p:stCondLst>
                            <p:childTnLst>
                              <p:par>
                                <p:cTn id="13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13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2000"/>
                            </p:stCondLst>
                            <p:childTnLst>
                              <p:par>
                                <p:cTn id="14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4000"/>
                            </p:stCondLst>
                            <p:childTnLst>
                              <p:par>
                                <p:cTn id="14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6000"/>
                            </p:stCondLst>
                            <p:childTnLst>
                              <p:par>
                                <p:cTn id="15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16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67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2000"/>
                            </p:stCondLst>
                            <p:childTnLst>
                              <p:par>
                                <p:cTn id="173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4000"/>
                            </p:stCondLst>
                            <p:childTnLst>
                              <p:par>
                                <p:cTn id="179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000"/>
                            </p:stCondLst>
                            <p:childTnLst>
                              <p:par>
                                <p:cTn id="19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4000"/>
                            </p:stCondLst>
                            <p:childTnLst>
                              <p:par>
                                <p:cTn id="20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000"/>
                            </p:stCondLst>
                            <p:childTnLst>
                              <p:par>
                                <p:cTn id="21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8000"/>
                            </p:stCondLst>
                            <p:childTnLst>
                              <p:par>
                                <p:cTn id="216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6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7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8000"/>
                            </p:stCondLst>
                            <p:childTnLst>
                              <p:par>
                                <p:cTn id="276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29000"/>
                            </p:stCondLst>
                            <p:childTnLst>
                              <p:par>
                                <p:cTn id="28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2000"/>
                            </p:stCondLst>
                            <p:childTnLst>
                              <p:par>
                                <p:cTn id="29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34000"/>
                            </p:stCondLst>
                            <p:childTnLst>
                              <p:par>
                                <p:cTn id="30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36000"/>
                            </p:stCondLst>
                            <p:childTnLst>
                              <p:par>
                                <p:cTn id="306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38000"/>
                            </p:stCondLst>
                            <p:childTnLst>
                              <p:par>
                                <p:cTn id="31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40000"/>
                            </p:stCondLst>
                            <p:childTnLst>
                              <p:par>
                                <p:cTn id="31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44000"/>
                            </p:stCondLst>
                            <p:childTnLst>
                              <p:par>
                                <p:cTn id="33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46000"/>
                            </p:stCondLst>
                            <p:childTnLst>
                              <p:par>
                                <p:cTn id="336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48000"/>
                            </p:stCondLst>
                            <p:childTnLst>
                              <p:par>
                                <p:cTn id="342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50000"/>
                            </p:stCondLst>
                            <p:childTnLst>
                              <p:par>
                                <p:cTn id="34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52000"/>
                            </p:stCondLst>
                            <p:childTnLst>
                              <p:par>
                                <p:cTn id="354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54000"/>
                            </p:stCondLst>
                            <p:childTnLst>
                              <p:par>
                                <p:cTn id="360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564"/>
            <a:ext cx="8229600" cy="46839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Проверь себя: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841276"/>
                <a:ext cx="8229600" cy="4623900"/>
              </a:xfrm>
            </p:spPr>
            <p:txBody>
              <a:bodyPr>
                <a:normAutofit fontScale="77500" lnSpcReduction="20000"/>
              </a:bodyPr>
              <a:lstStyle/>
              <a:p>
                <a:pPr marL="514350" indent="-514350">
                  <a:buAutoNum type="arabicParenR"/>
                </a:pPr>
                <a:r>
                  <a:rPr lang="ru-RU" dirty="0" smtClean="0">
                    <a:latin typeface="Arial Narrow" pitchFamily="34" charset="0"/>
                  </a:rPr>
                  <a:t>Сколько целых чисел удовлетворяет неравенству </a:t>
                </a:r>
              </a:p>
              <a:p>
                <a:pPr marL="0" indent="0" algn="ctr">
                  <a:buNone/>
                </a:pPr>
                <a:r>
                  <a:rPr lang="ru-RU" dirty="0" smtClean="0">
                    <a:latin typeface="Arial Narrow" pitchFamily="34" charset="0"/>
                  </a:rPr>
                  <a:t>-7 </a:t>
                </a:r>
                <a:r>
                  <a:rPr lang="en-US" dirty="0" smtClean="0">
                    <a:latin typeface="Arial Narrow" pitchFamily="34" charset="0"/>
                  </a:rPr>
                  <a:t>&lt; x &lt; 5</a:t>
                </a:r>
                <a:endParaRPr lang="ru-RU" dirty="0" smtClean="0">
                  <a:latin typeface="Arial Narrow" pitchFamily="34" charset="0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а) 10;              б) 12;           в) 11;               г) 9.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2) Укажите число, имеющее наименьший модуль.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-15,76;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7,5;          </a:t>
                </a:r>
                <a:r>
                  <a:rPr lang="ru-RU" dirty="0">
                    <a:latin typeface="Arial Narrow" pitchFamily="34" charset="0"/>
                  </a:rPr>
                  <a:t>в) </a:t>
                </a:r>
                <a:r>
                  <a:rPr lang="ru-RU" dirty="0" smtClean="0">
                    <a:latin typeface="Arial Narrow" pitchFamily="34" charset="0"/>
                  </a:rPr>
                  <a:t>56,567;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−3</m:t>
                    </m:r>
                    <m:f>
                      <m:fPr>
                        <m:ctrlPr>
                          <a:rPr lang="ru-RU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3) Вычислите: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/>
                          </a:rPr>
                          <m:t>−9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+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dirty="0" smtClean="0">
                            <a:latin typeface="Cambria Math"/>
                          </a:rPr>
                          <m:t>9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-18;      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0;             в</a:t>
                </a:r>
                <a:r>
                  <a:rPr lang="ru-RU" dirty="0">
                    <a:latin typeface="Arial Narrow" pitchFamily="34" charset="0"/>
                  </a:rPr>
                  <a:t>) </a:t>
                </a:r>
                <a:r>
                  <a:rPr lang="ru-RU" dirty="0" smtClean="0">
                    <a:latin typeface="Arial Narrow" pitchFamily="34" charset="0"/>
                  </a:rPr>
                  <a:t>18;       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9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4) Решите уравнение: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/>
                          </a:rPr>
                          <m:t>х</m:t>
                        </m:r>
                      </m:e>
                    </m:d>
                  </m:oMath>
                </a14:m>
                <a:r>
                  <a:rPr lang="ru-RU" dirty="0" smtClean="0">
                    <a:latin typeface="Arial Narrow" pitchFamily="34" charset="0"/>
                  </a:rPr>
                  <a:t>= - 8.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8 и - 8;        б</a:t>
                </a:r>
                <a:r>
                  <a:rPr lang="ru-RU" dirty="0">
                    <a:latin typeface="Arial Narrow" pitchFamily="34" charset="0"/>
                  </a:rPr>
                  <a:t>) 0;        </a:t>
                </a:r>
                <a:r>
                  <a:rPr lang="ru-RU" dirty="0" smtClean="0">
                    <a:latin typeface="Arial Narrow" pitchFamily="34" charset="0"/>
                  </a:rPr>
                  <a:t>    в</a:t>
                </a:r>
                <a:r>
                  <a:rPr lang="ru-RU" dirty="0">
                    <a:latin typeface="Arial Narrow" pitchFamily="34" charset="0"/>
                  </a:rPr>
                  <a:t>) </a:t>
                </a:r>
                <a:r>
                  <a:rPr lang="ru-RU" dirty="0" smtClean="0">
                    <a:latin typeface="Arial Narrow" pitchFamily="34" charset="0"/>
                  </a:rPr>
                  <a:t>корней нет;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8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dirty="0" smtClean="0">
                    <a:latin typeface="Arial Narrow" pitchFamily="34" charset="0"/>
                  </a:rPr>
                  <a:t>5) Какие числа удалены от числа 6 на 8 единиц?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Narrow" pitchFamily="34" charset="0"/>
                  </a:rPr>
                  <a:t>а) </a:t>
                </a:r>
                <a:r>
                  <a:rPr lang="ru-RU" dirty="0" smtClean="0">
                    <a:latin typeface="Arial Narrow" pitchFamily="34" charset="0"/>
                  </a:rPr>
                  <a:t>14;                </a:t>
                </a:r>
                <a:r>
                  <a:rPr lang="ru-RU" dirty="0">
                    <a:latin typeface="Arial Narrow" pitchFamily="34" charset="0"/>
                  </a:rPr>
                  <a:t>б) </a:t>
                </a:r>
                <a:r>
                  <a:rPr lang="ru-RU" dirty="0" smtClean="0">
                    <a:latin typeface="Arial Narrow" pitchFamily="34" charset="0"/>
                  </a:rPr>
                  <a:t>-2;          </a:t>
                </a:r>
                <a:r>
                  <a:rPr lang="ru-RU" dirty="0">
                    <a:latin typeface="Arial Narrow" pitchFamily="34" charset="0"/>
                  </a:rPr>
                  <a:t>в) </a:t>
                </a:r>
                <a:r>
                  <a:rPr lang="ru-RU" dirty="0" smtClean="0">
                    <a:latin typeface="Arial Narrow" pitchFamily="34" charset="0"/>
                  </a:rPr>
                  <a:t>– 2 и 14;          </a:t>
                </a:r>
                <a:r>
                  <a:rPr lang="ru-RU" dirty="0">
                    <a:latin typeface="Arial Narrow" pitchFamily="34" charset="0"/>
                  </a:rPr>
                  <a:t>г) </a:t>
                </a: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7</m:t>
                    </m:r>
                  </m:oMath>
                </a14:m>
                <a:r>
                  <a:rPr lang="ru-RU" dirty="0" smtClean="0">
                    <a:latin typeface="Arial Narrow" pitchFamily="34" charset="0"/>
                  </a:rPr>
                  <a:t>.</a:t>
                </a:r>
                <a:endParaRPr lang="ru-RU" dirty="0">
                  <a:latin typeface="Arial Narrow" pitchFamily="34" charset="0"/>
                </a:endParaRPr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  <a:p>
                <a:pPr marL="0" indent="0">
                  <a:buNone/>
                </a:pPr>
                <a:endParaRPr lang="ru-RU" dirty="0"/>
              </a:p>
              <a:p>
                <a:pPr marL="0" indent="0">
                  <a:buNone/>
                </a:pPr>
                <a:endParaRPr lang="ru-RU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841276"/>
                <a:ext cx="8229600" cy="4623900"/>
              </a:xfrm>
              <a:blipFill rotWithShape="1">
                <a:blip r:embed="rId2"/>
                <a:stretch>
                  <a:fillRect l="-1259" t="-26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6" t="2773" r="21556"/>
          <a:stretch/>
        </p:blipFill>
        <p:spPr>
          <a:xfrm>
            <a:off x="7884368" y="55801"/>
            <a:ext cx="1128739" cy="127332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13648" y="1489348"/>
            <a:ext cx="1008112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580112" y="2353444"/>
            <a:ext cx="1008112" cy="64807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563888" y="3145532"/>
            <a:ext cx="1008112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515544" y="3865612"/>
            <a:ext cx="2064568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513648" y="4765496"/>
            <a:ext cx="1800200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3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72" y="1258062"/>
            <a:ext cx="82296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323528" y="33722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Arial Black" pitchFamily="34" charset="0"/>
              </a:rPr>
              <a:t>2</a:t>
            </a: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40" b="59809"/>
          <a:stretch/>
        </p:blipFill>
        <p:spPr>
          <a:xfrm>
            <a:off x="791580" y="3001516"/>
            <a:ext cx="7357872" cy="2166747"/>
          </a:xfrm>
          <a:prstGeom prst="rect">
            <a:avLst/>
          </a:prstGeom>
        </p:spPr>
      </p:pic>
      <p:cxnSp>
        <p:nvCxnSpPr>
          <p:cNvPr id="7" name="Прямая со стрелкой 6"/>
          <p:cNvCxnSpPr>
            <a:stCxn id="5" idx="1"/>
            <a:endCxn id="5" idx="3"/>
          </p:cNvCxnSpPr>
          <p:nvPr/>
        </p:nvCxnSpPr>
        <p:spPr>
          <a:xfrm>
            <a:off x="791580" y="4084890"/>
            <a:ext cx="73578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6228184" y="4014507"/>
            <a:ext cx="144016" cy="1407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33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4200" y="779592"/>
            <a:ext cx="64807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Задание. </a:t>
            </a:r>
            <a:r>
              <a:rPr lang="ru-RU" sz="2800" dirty="0"/>
              <a:t>Вчера температура воздуха была 2°С, а </a:t>
            </a:r>
            <a:r>
              <a:rPr lang="ru-RU" sz="2800" dirty="0" smtClean="0"/>
              <a:t>сегодня </a:t>
            </a:r>
            <a:r>
              <a:rPr lang="ru-RU" sz="2800" dirty="0"/>
              <a:t>она понизилась и стала –</a:t>
            </a:r>
            <a:r>
              <a:rPr lang="ru-RU" sz="2800" dirty="0" smtClean="0"/>
              <a:t>3°С</a:t>
            </a:r>
            <a:r>
              <a:rPr lang="ru-RU" sz="2800" dirty="0" smtClean="0"/>
              <a:t>.</a:t>
            </a:r>
          </a:p>
          <a:p>
            <a:endParaRPr lang="ru-RU" sz="2800" dirty="0" smtClean="0"/>
          </a:p>
          <a:p>
            <a:r>
              <a:rPr lang="ru-RU" sz="2800" dirty="0" smtClean="0"/>
              <a:t>1</a:t>
            </a:r>
            <a:r>
              <a:rPr lang="ru-RU" sz="2800" dirty="0"/>
              <a:t>) Сравните </a:t>
            </a:r>
            <a:r>
              <a:rPr lang="ru-RU" sz="2800" dirty="0" err="1"/>
              <a:t>вчерашную</a:t>
            </a:r>
            <a:r>
              <a:rPr lang="ru-RU" sz="2800" dirty="0"/>
              <a:t> температуру воздуха с </a:t>
            </a:r>
            <a:r>
              <a:rPr lang="ru-RU" sz="2800" dirty="0" smtClean="0"/>
              <a:t>сегодняшней</a:t>
            </a:r>
            <a:r>
              <a:rPr lang="ru-RU" sz="2800" dirty="0"/>
              <a:t>.</a:t>
            </a:r>
          </a:p>
          <a:p>
            <a:endParaRPr lang="ru-RU" sz="2800" dirty="0"/>
          </a:p>
          <a:p>
            <a:endParaRPr lang="ru-RU" sz="2800" dirty="0"/>
          </a:p>
          <a:p>
            <a:endParaRPr lang="ru-RU" sz="2800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9268"/>
            <a:ext cx="2304256" cy="3602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020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40" b="59809"/>
          <a:stretch/>
        </p:blipFill>
        <p:spPr>
          <a:xfrm>
            <a:off x="850964" y="1089728"/>
            <a:ext cx="7357872" cy="2166747"/>
          </a:xfrm>
          <a:prstGeom prst="rect">
            <a:avLst/>
          </a:prstGeom>
        </p:spPr>
      </p:pic>
      <p:cxnSp>
        <p:nvCxnSpPr>
          <p:cNvPr id="5" name="Прямая со стрелкой 4"/>
          <p:cNvCxnSpPr>
            <a:stCxn id="4" idx="1"/>
            <a:endCxn id="4" idx="3"/>
          </p:cNvCxnSpPr>
          <p:nvPr/>
        </p:nvCxnSpPr>
        <p:spPr>
          <a:xfrm>
            <a:off x="850964" y="2173102"/>
            <a:ext cx="73578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4434280" y="2102720"/>
            <a:ext cx="144016" cy="1407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27360" y="121196"/>
            <a:ext cx="80050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Bookman Old Style" pitchFamily="18" charset="0"/>
              </a:rPr>
              <a:t>Отметьте на координатной прямой числа 2 и –3.</a:t>
            </a:r>
            <a:endParaRPr lang="ru-RU" sz="2800" dirty="0">
              <a:latin typeface="Bookman Old Style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12164" y="2251412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0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8" y="4081636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Какое число расположено правее: большее или меньшее?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Управляющая кнопка: справка 10">
            <a:hlinkClick r:id="" action="ppaction://noaction" highlightClick="1"/>
          </p:cNvPr>
          <p:cNvSpPr/>
          <p:nvPr/>
        </p:nvSpPr>
        <p:spPr>
          <a:xfrm>
            <a:off x="755576" y="4225652"/>
            <a:ext cx="720080" cy="720080"/>
          </a:xfrm>
          <a:prstGeom prst="actionButtonHelp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7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344" y="3577580"/>
            <a:ext cx="8229600" cy="18002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На </a:t>
            </a:r>
            <a:r>
              <a:rPr lang="ru-RU" b="1" dirty="0" smtClean="0"/>
              <a:t>координатной прямой точка с меньшей координатой лежит левее точки с большей координатой.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40" b="59809"/>
          <a:stretch/>
        </p:blipFill>
        <p:spPr>
          <a:xfrm>
            <a:off x="721484" y="697260"/>
            <a:ext cx="7357872" cy="2166747"/>
          </a:xfrm>
          <a:prstGeom prst="rect">
            <a:avLst/>
          </a:prstGeom>
        </p:spPr>
      </p:pic>
      <p:cxnSp>
        <p:nvCxnSpPr>
          <p:cNvPr id="5" name="Прямая со стрелкой 4"/>
          <p:cNvCxnSpPr>
            <a:stCxn id="4" idx="1"/>
            <a:endCxn id="4" idx="3"/>
          </p:cNvCxnSpPr>
          <p:nvPr/>
        </p:nvCxnSpPr>
        <p:spPr>
          <a:xfrm>
            <a:off x="721484" y="1780634"/>
            <a:ext cx="73578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4316220" y="1710250"/>
            <a:ext cx="144016" cy="140763"/>
          </a:xfrm>
          <a:prstGeom prst="ellipse">
            <a:avLst/>
          </a:prstGeom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7504" y="3361556"/>
            <a:ext cx="1944216" cy="432048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Вывод: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06296" y="1851013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0</a:t>
            </a:r>
            <a:endParaRPr lang="ru-RU" sz="2000" b="1" dirty="0">
              <a:latin typeface="Bookman Old Style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813208" y="4443302"/>
            <a:ext cx="0" cy="150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965608" y="4595702"/>
            <a:ext cx="0" cy="150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118008" y="4748102"/>
            <a:ext cx="0" cy="150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118008" y="1685198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868144" y="1676695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588224" y="1675058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635896" y="1675058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915816" y="1675058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195736" y="1664169"/>
            <a:ext cx="0" cy="211146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965608" y="1875315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Bookman Old Style" pitchFamily="18" charset="0"/>
              </a:rPr>
              <a:t>1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0852" y="1852040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2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10932" y="1872328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3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12117" y="1849515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-1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92037" y="1849368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-2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55258" y="1846102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-3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516216" y="1699360"/>
            <a:ext cx="144016" cy="140763"/>
          </a:xfrm>
          <a:prstGeom prst="ellips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2843808" y="1711886"/>
            <a:ext cx="144016" cy="140763"/>
          </a:xfrm>
          <a:prstGeom prst="ellips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02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7220"/>
            <a:ext cx="8820472" cy="165618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Bookman Old Style" pitchFamily="18" charset="0"/>
              </a:rPr>
              <a:t>      Отметьте </a:t>
            </a:r>
            <a:r>
              <a:rPr lang="ru-RU" dirty="0">
                <a:latin typeface="Bookman Old Style" pitchFamily="18" charset="0"/>
              </a:rPr>
              <a:t>на координатной прямой точки</a:t>
            </a:r>
            <a:r>
              <a:rPr lang="ru-RU" dirty="0" smtClean="0">
                <a:latin typeface="Bookman Old Style" pitchFamily="18" charset="0"/>
              </a:rPr>
              <a:t>:</a:t>
            </a:r>
          </a:p>
          <a:p>
            <a:pPr marL="0" indent="0" algn="ctr">
              <a:buNone/>
            </a:pP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>
                <a:latin typeface="Bookman Old Style" pitchFamily="18" charset="0"/>
              </a:rPr>
              <a:t>А(-5), В( </a:t>
            </a:r>
            <a:r>
              <a:rPr lang="ru-RU" dirty="0" smtClean="0">
                <a:latin typeface="Bookman Old Style" pitchFamily="18" charset="0"/>
              </a:rPr>
              <a:t>2</a:t>
            </a:r>
            <a:r>
              <a:rPr lang="ru-RU" dirty="0">
                <a:latin typeface="Bookman Old Style" pitchFamily="18" charset="0"/>
              </a:rPr>
              <a:t>), С(-2), D(4), O(0</a:t>
            </a:r>
            <a:r>
              <a:rPr lang="ru-RU" dirty="0" smtClean="0">
                <a:latin typeface="Bookman Old Style" pitchFamily="18" charset="0"/>
              </a:rPr>
              <a:t>).</a:t>
            </a:r>
            <a:endParaRPr lang="ru-RU" dirty="0" smtClean="0">
              <a:latin typeface="Bookman Old Style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3528" y="33722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4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791580" y="3793605"/>
            <a:ext cx="7357872" cy="1767952"/>
            <a:chOff x="791580" y="3793605"/>
            <a:chExt cx="7357872" cy="176795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40" b="67206"/>
            <a:stretch/>
          </p:blipFill>
          <p:spPr>
            <a:xfrm>
              <a:off x="791580" y="3793605"/>
              <a:ext cx="7357872" cy="1767952"/>
            </a:xfrm>
            <a:prstGeom prst="rect">
              <a:avLst/>
            </a:prstGeom>
          </p:spPr>
        </p:pic>
        <p:cxnSp>
          <p:nvCxnSpPr>
            <p:cNvPr id="6" name="Прямая со стрелкой 5"/>
            <p:cNvCxnSpPr/>
            <p:nvPr/>
          </p:nvCxnSpPr>
          <p:spPr>
            <a:xfrm>
              <a:off x="791580" y="4513684"/>
              <a:ext cx="735787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4326500" y="4443302"/>
              <a:ext cx="144016" cy="1407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204384" y="4593318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Bookman Old Style" pitchFamily="18" charset="0"/>
                </a:rPr>
                <a:t>0</a:t>
              </a:r>
              <a:endParaRPr lang="ru-RU" sz="2000" b="1" dirty="0">
                <a:latin typeface="Bookman Old Style" pitchFamily="18" charset="0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4813208" y="4443302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5195020" y="4445686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635916" y="4585553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Bookman Old Style" pitchFamily="18" charset="0"/>
                </a:rPr>
                <a:t>1</a:t>
              </a:r>
              <a:endParaRPr lang="ru-RU" sz="2000" b="1" dirty="0">
                <a:latin typeface="Bookman Old Style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179512" y="2223945"/>
            <a:ext cx="8964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200" dirty="0">
                <a:latin typeface="Bookman Old Style" pitchFamily="18" charset="0"/>
              </a:rPr>
              <a:t>а) Выполните сравнение: </a:t>
            </a:r>
            <a:endParaRPr lang="ru-RU" sz="3200" dirty="0" smtClean="0">
              <a:latin typeface="Bookman Old Style" pitchFamily="18" charset="0"/>
            </a:endParaRPr>
          </a:p>
          <a:p>
            <a:pPr fontAlgn="base"/>
            <a:endParaRPr lang="ru-RU" sz="3200" dirty="0">
              <a:latin typeface="Bookman Old Style" pitchFamily="18" charset="0"/>
            </a:endParaRPr>
          </a:p>
          <a:p>
            <a:pPr fontAlgn="base"/>
            <a:r>
              <a:rPr lang="ru-RU" sz="3200" dirty="0">
                <a:latin typeface="Bookman Old Style" pitchFamily="18" charset="0"/>
              </a:rPr>
              <a:t>-5 и 2; </a:t>
            </a:r>
            <a:r>
              <a:rPr lang="ru-RU" sz="3200" dirty="0" smtClean="0">
                <a:latin typeface="Bookman Old Style" pitchFamily="18" charset="0"/>
              </a:rPr>
              <a:t>  -</a:t>
            </a:r>
            <a:r>
              <a:rPr lang="ru-RU" sz="3200" dirty="0">
                <a:latin typeface="Bookman Old Style" pitchFamily="18" charset="0"/>
              </a:rPr>
              <a:t>2 и 2; </a:t>
            </a:r>
            <a:r>
              <a:rPr lang="ru-RU" sz="3200" dirty="0" smtClean="0">
                <a:latin typeface="Bookman Old Style" pitchFamily="18" charset="0"/>
              </a:rPr>
              <a:t>   </a:t>
            </a:r>
            <a:r>
              <a:rPr lang="ru-RU" sz="3200" dirty="0">
                <a:latin typeface="Bookman Old Style" pitchFamily="18" charset="0"/>
              </a:rPr>
              <a:t>4 и -2</a:t>
            </a:r>
            <a:r>
              <a:rPr lang="ru-RU" sz="3200" dirty="0" smtClean="0">
                <a:latin typeface="Bookman Old Style" pitchFamily="18" charset="0"/>
              </a:rPr>
              <a:t>;   </a:t>
            </a:r>
            <a:r>
              <a:rPr lang="ru-RU" sz="3200" dirty="0">
                <a:latin typeface="Bookman Old Style" pitchFamily="18" charset="0"/>
              </a:rPr>
              <a:t>-5 и 4; </a:t>
            </a:r>
            <a:r>
              <a:rPr lang="ru-RU" sz="3200" dirty="0" smtClean="0">
                <a:latin typeface="Bookman Old Style" pitchFamily="18" charset="0"/>
              </a:rPr>
              <a:t>  -</a:t>
            </a:r>
            <a:r>
              <a:rPr lang="ru-RU" sz="3200" dirty="0">
                <a:latin typeface="Bookman Old Style" pitchFamily="18" charset="0"/>
              </a:rPr>
              <a:t>2 и 4</a:t>
            </a:r>
            <a:endParaRPr lang="ru-RU" sz="32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10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217207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i="1" dirty="0"/>
              <a:t>Любое отрицательное число </a:t>
            </a:r>
            <a:r>
              <a:rPr lang="ru-RU" sz="4400" i="1" dirty="0" smtClean="0"/>
              <a:t>________ любого </a:t>
            </a:r>
            <a:r>
              <a:rPr lang="ru-RU" sz="4400" i="1" dirty="0"/>
              <a:t>положительного числа</a:t>
            </a:r>
            <a:r>
              <a:rPr lang="ru-RU" sz="4400" i="1" dirty="0" smtClean="0"/>
              <a:t>.</a:t>
            </a:r>
            <a:endParaRPr lang="ru-RU" sz="44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549880" y="1993404"/>
            <a:ext cx="21034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меньше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504" y="985292"/>
            <a:ext cx="1944216" cy="432048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Вывод:</a:t>
            </a:r>
            <a:endParaRPr lang="ru-RU" sz="32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0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2808" y="337220"/>
            <a:ext cx="7704856" cy="1368152"/>
          </a:xfrm>
        </p:spPr>
        <p:txBody>
          <a:bodyPr/>
          <a:lstStyle/>
          <a:p>
            <a:pPr marL="0" indent="0" fontAlgn="base">
              <a:buNone/>
            </a:pPr>
            <a:r>
              <a:rPr lang="ru-RU" dirty="0" smtClean="0">
                <a:latin typeface="Bookman Old Style" pitchFamily="18" charset="0"/>
              </a:rPr>
              <a:t>б) Выполните </a:t>
            </a:r>
            <a:r>
              <a:rPr lang="ru-RU" dirty="0">
                <a:latin typeface="Bookman Old Style" pitchFamily="18" charset="0"/>
              </a:rPr>
              <a:t>сравнение: </a:t>
            </a:r>
            <a:endParaRPr lang="ru-RU" dirty="0" smtClean="0">
              <a:latin typeface="Bookman Old Style" pitchFamily="18" charset="0"/>
            </a:endParaRPr>
          </a:p>
          <a:p>
            <a:pPr marL="0" indent="0" fontAlgn="base">
              <a:buNone/>
            </a:pPr>
            <a:r>
              <a:rPr lang="ru-RU" dirty="0" smtClean="0">
                <a:latin typeface="Bookman Old Style" pitchFamily="18" charset="0"/>
              </a:rPr>
              <a:t>    4 </a:t>
            </a:r>
            <a:r>
              <a:rPr lang="ru-RU" dirty="0">
                <a:latin typeface="Bookman Old Style" pitchFamily="18" charset="0"/>
              </a:rPr>
              <a:t>и 0</a:t>
            </a:r>
            <a:r>
              <a:rPr lang="ru-RU" dirty="0" smtClean="0">
                <a:latin typeface="Bookman Old Style" pitchFamily="18" charset="0"/>
              </a:rPr>
              <a:t>;         0 </a:t>
            </a:r>
            <a:r>
              <a:rPr lang="ru-RU" dirty="0">
                <a:latin typeface="Bookman Old Style" pitchFamily="18" charset="0"/>
              </a:rPr>
              <a:t>и </a:t>
            </a:r>
            <a:r>
              <a:rPr lang="ru-RU" dirty="0" smtClean="0">
                <a:latin typeface="Bookman Old Style" pitchFamily="18" charset="0"/>
              </a:rPr>
              <a:t>2;  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3528" y="33722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297660"/>
            <a:ext cx="817223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i="1" dirty="0"/>
              <a:t>Любое положительное число </a:t>
            </a:r>
            <a:r>
              <a:rPr lang="ru-RU" sz="3200" i="1" dirty="0" smtClean="0"/>
              <a:t>________ </a:t>
            </a:r>
            <a:r>
              <a:rPr lang="ru-RU" sz="3200" i="1" dirty="0"/>
              <a:t>нуля.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796136" y="4297659"/>
            <a:ext cx="1517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больше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880032" y="1633364"/>
            <a:ext cx="7357872" cy="1767952"/>
            <a:chOff x="791580" y="3793605"/>
            <a:chExt cx="7357872" cy="1767952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40" b="67206"/>
            <a:stretch/>
          </p:blipFill>
          <p:spPr>
            <a:xfrm>
              <a:off x="791580" y="3793605"/>
              <a:ext cx="7357872" cy="1767952"/>
            </a:xfrm>
            <a:prstGeom prst="rect">
              <a:avLst/>
            </a:prstGeom>
          </p:spPr>
        </p:pic>
        <p:cxnSp>
          <p:nvCxnSpPr>
            <p:cNvPr id="11" name="Прямая со стрелкой 10"/>
            <p:cNvCxnSpPr/>
            <p:nvPr/>
          </p:nvCxnSpPr>
          <p:spPr>
            <a:xfrm>
              <a:off x="791580" y="4513684"/>
              <a:ext cx="735787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Овал 11"/>
            <p:cNvSpPr/>
            <p:nvPr/>
          </p:nvSpPr>
          <p:spPr>
            <a:xfrm>
              <a:off x="4326500" y="4443302"/>
              <a:ext cx="144016" cy="1407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204384" y="4593318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Bookman Old Style" pitchFamily="18" charset="0"/>
                </a:rPr>
                <a:t>0</a:t>
              </a:r>
              <a:endParaRPr lang="ru-RU" sz="2000" b="1" dirty="0">
                <a:latin typeface="Bookman Old Style" pitchFamily="18" charset="0"/>
              </a:endParaRPr>
            </a:p>
          </p:txBody>
        </p:sp>
        <p:cxnSp>
          <p:nvCxnSpPr>
            <p:cNvPr id="14" name="Прямая соединительная линия 13"/>
            <p:cNvCxnSpPr/>
            <p:nvPr/>
          </p:nvCxnSpPr>
          <p:spPr>
            <a:xfrm>
              <a:off x="4813208" y="4443302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5195020" y="4445686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635916" y="4585553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Bookman Old Style" pitchFamily="18" charset="0"/>
                </a:rPr>
                <a:t>1</a:t>
              </a:r>
              <a:endParaRPr lang="ru-RU" sz="2000" b="1" dirty="0">
                <a:latin typeface="Bookman Old Style" pitchFamily="18" charset="0"/>
              </a:endParaRPr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99059" y="3865611"/>
            <a:ext cx="1944216" cy="432048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Вывод:</a:t>
            </a:r>
            <a:endParaRPr lang="ru-RU" sz="32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82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2808" y="337220"/>
            <a:ext cx="7704856" cy="1368152"/>
          </a:xfrm>
        </p:spPr>
        <p:txBody>
          <a:bodyPr/>
          <a:lstStyle/>
          <a:p>
            <a:pPr marL="0" indent="0" fontAlgn="base">
              <a:buNone/>
            </a:pPr>
            <a:r>
              <a:rPr lang="ru-RU" dirty="0">
                <a:latin typeface="Bookman Old Style" pitchFamily="18" charset="0"/>
              </a:rPr>
              <a:t>в</a:t>
            </a:r>
            <a:r>
              <a:rPr lang="ru-RU" dirty="0" smtClean="0">
                <a:latin typeface="Bookman Old Style" pitchFamily="18" charset="0"/>
              </a:rPr>
              <a:t>) Выполните </a:t>
            </a:r>
            <a:r>
              <a:rPr lang="ru-RU" dirty="0">
                <a:latin typeface="Bookman Old Style" pitchFamily="18" charset="0"/>
              </a:rPr>
              <a:t>сравнение: </a:t>
            </a:r>
            <a:endParaRPr lang="ru-RU" dirty="0" smtClean="0">
              <a:latin typeface="Bookman Old Style" pitchFamily="18" charset="0"/>
            </a:endParaRPr>
          </a:p>
          <a:p>
            <a:pPr marL="0" indent="0" fontAlgn="base">
              <a:buNone/>
            </a:pPr>
            <a:r>
              <a:rPr lang="ru-RU" dirty="0" smtClean="0">
                <a:latin typeface="Bookman Old Style" pitchFamily="18" charset="0"/>
              </a:rPr>
              <a:t>    -5  </a:t>
            </a:r>
            <a:r>
              <a:rPr lang="ru-RU" dirty="0">
                <a:latin typeface="Bookman Old Style" pitchFamily="18" charset="0"/>
              </a:rPr>
              <a:t>и 0</a:t>
            </a:r>
            <a:r>
              <a:rPr lang="ru-RU" dirty="0" smtClean="0">
                <a:latin typeface="Bookman Old Style" pitchFamily="18" charset="0"/>
              </a:rPr>
              <a:t>;         0 </a:t>
            </a:r>
            <a:r>
              <a:rPr lang="ru-RU" dirty="0">
                <a:latin typeface="Bookman Old Style" pitchFamily="18" charset="0"/>
              </a:rPr>
              <a:t>и </a:t>
            </a:r>
            <a:r>
              <a:rPr lang="ru-RU" dirty="0" smtClean="0">
                <a:latin typeface="Bookman Old Style" pitchFamily="18" charset="0"/>
              </a:rPr>
              <a:t>- 2;  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3528" y="33722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3359" y="4362728"/>
            <a:ext cx="8191217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i="1" dirty="0"/>
              <a:t>Любое </a:t>
            </a:r>
            <a:r>
              <a:rPr lang="ru-RU" sz="3200" i="1" dirty="0" smtClean="0"/>
              <a:t>отрицательное </a:t>
            </a:r>
            <a:r>
              <a:rPr lang="ru-RU" sz="3200" i="1" dirty="0"/>
              <a:t>число </a:t>
            </a:r>
            <a:r>
              <a:rPr lang="ru-RU" sz="3200" i="1" dirty="0" smtClean="0"/>
              <a:t>________ </a:t>
            </a:r>
            <a:r>
              <a:rPr lang="ru-RU" sz="3200" i="1" dirty="0"/>
              <a:t>нуля.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856375" y="4362727"/>
            <a:ext cx="1580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меньше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0342" y="3930679"/>
            <a:ext cx="1944216" cy="432048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Bookman Old Style" pitchFamily="18" charset="0"/>
              </a:rPr>
              <a:t>Вывод:</a:t>
            </a:r>
            <a:endParaRPr lang="ru-RU" sz="3200" dirty="0">
              <a:latin typeface="Bookman Old Style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880032" y="1633364"/>
            <a:ext cx="7357872" cy="1767952"/>
            <a:chOff x="791580" y="3793605"/>
            <a:chExt cx="7357872" cy="1767952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40" b="67206"/>
            <a:stretch/>
          </p:blipFill>
          <p:spPr>
            <a:xfrm>
              <a:off x="791580" y="3793605"/>
              <a:ext cx="7357872" cy="1767952"/>
            </a:xfrm>
            <a:prstGeom prst="rect">
              <a:avLst/>
            </a:prstGeom>
          </p:spPr>
        </p:pic>
        <p:cxnSp>
          <p:nvCxnSpPr>
            <p:cNvPr id="12" name="Прямая со стрелкой 11"/>
            <p:cNvCxnSpPr/>
            <p:nvPr/>
          </p:nvCxnSpPr>
          <p:spPr>
            <a:xfrm>
              <a:off x="791580" y="4513684"/>
              <a:ext cx="735787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Овал 12"/>
            <p:cNvSpPr/>
            <p:nvPr/>
          </p:nvSpPr>
          <p:spPr>
            <a:xfrm>
              <a:off x="4326500" y="4443302"/>
              <a:ext cx="144016" cy="14076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04384" y="4593318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Bookman Old Style" pitchFamily="18" charset="0"/>
                </a:rPr>
                <a:t>0</a:t>
              </a:r>
              <a:endParaRPr lang="ru-RU" sz="2000" b="1" dirty="0">
                <a:latin typeface="Bookman Old Style" pitchFamily="18" charset="0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>
              <a:off x="4813208" y="4443302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195020" y="4445686"/>
              <a:ext cx="0" cy="150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4635916" y="4585553"/>
              <a:ext cx="354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>
                  <a:latin typeface="Bookman Old Style" pitchFamily="18" charset="0"/>
                </a:rPr>
                <a:t>1</a:t>
              </a:r>
              <a:endParaRPr lang="ru-RU" sz="2000" b="1" dirty="0">
                <a:latin typeface="Bookman Old Style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477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25" t="53333" r="26598" b="18403"/>
          <a:stretch/>
        </p:blipFill>
        <p:spPr bwMode="auto">
          <a:xfrm>
            <a:off x="345655" y="1273324"/>
            <a:ext cx="851888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323528" y="337220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5</a:t>
            </a: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253269" y="442675"/>
            <a:ext cx="7704856" cy="792088"/>
          </a:xfrm>
        </p:spPr>
        <p:txBody>
          <a:bodyPr/>
          <a:lstStyle/>
          <a:p>
            <a:pPr marL="0" indent="0" fontAlgn="base">
              <a:buNone/>
            </a:pPr>
            <a:r>
              <a:rPr lang="ru-RU" dirty="0" smtClean="0">
                <a:latin typeface="Bookman Old Style" pitchFamily="18" charset="0"/>
              </a:rPr>
              <a:t>Выполните задания:</a:t>
            </a:r>
            <a:endParaRPr lang="ru-RU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86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17563"/>
          </a:xfrm>
          <a:ln/>
        </p:spPr>
        <p:txBody>
          <a:bodyPr>
            <a:norm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Выполните тест</a:t>
            </a:r>
            <a:r>
              <a:rPr lang="ru-RU" sz="3200" dirty="0">
                <a:latin typeface="Bookman Old Style" pitchFamily="18" charset="0"/>
              </a:rPr>
              <a:t>: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6006" y="925861"/>
            <a:ext cx="9144000" cy="4824536"/>
          </a:xfrm>
          <a:ln/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latin typeface="Bookman Old Style" pitchFamily="18" charset="0"/>
              </a:rPr>
              <a:t>1</a:t>
            </a: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)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Из двух 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целых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чисел больше то, которое на координатной прямой расположено -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а) правее;  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            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б) левее.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2)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Из двух 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целых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чисел меньше то, которое на координатной прямой расположено -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а) правее;  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           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б) левее</a:t>
            </a:r>
            <a:r>
              <a:rPr lang="ru-RU" sz="2400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3)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Какое из данных чисел 0, 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9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,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12, 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-5 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координатной прямой расположено левее?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а) 0;             б) 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9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;           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 )12;         г) 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-5.</a:t>
            </a:r>
            <a:endParaRPr lang="ru-RU" sz="2400" b="1" i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4)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Какое из данных чисел 0, -8, -14, 5  имеет наименьший модуль?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а) 0;             б) -8;                в 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)  -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14;        г) 5.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5)</a:t>
            </a:r>
            <a:r>
              <a:rPr lang="ru-RU" sz="24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Запишите числа -5, 0, 11, - 2 в порядке возрастания.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</a:t>
            </a:r>
            <a:r>
              <a:rPr lang="ru-RU" sz="24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а) 0, 12, -5, 11;          б) 11, 0, -2, -5;           в ) -5, -2, 0, 11</a:t>
            </a:r>
            <a:r>
              <a:rPr lang="ru-RU" sz="24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656959" y="1984026"/>
            <a:ext cx="1178737" cy="1323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3554512" y="3073524"/>
            <a:ext cx="1118881" cy="0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1979885" y="4106688"/>
            <a:ext cx="863923" cy="0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386954" y="4873724"/>
            <a:ext cx="540010" cy="1323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6372200" y="5593804"/>
            <a:ext cx="1800200" cy="0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24515" y="121196"/>
            <a:ext cx="936104" cy="792088"/>
          </a:xfrm>
          <a:prstGeom prst="ellipse">
            <a:avLst/>
          </a:prstGeom>
          <a:noFill/>
          <a:ln cmpd="dbl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itchFamily="34" charset="0"/>
              </a:rPr>
              <a:t>6</a:t>
            </a: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43808" y="573135"/>
            <a:ext cx="3440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ookman Old Style" pitchFamily="18" charset="0"/>
              </a:rPr>
              <a:t>Правильный ответ = 1 балл.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663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5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1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9" dur="5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5" dur="500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51" dur="500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57" dur="500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" dur="500" fill="hold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500" fill="hold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63" dur="500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7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7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84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9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6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8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36" grpId="0" animBg="1"/>
      <p:bldP spid="18437" grpId="0" animBg="1"/>
      <p:bldP spid="18438" grpId="0" animBg="1"/>
      <p:bldP spid="184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440888" y="0"/>
            <a:ext cx="8229600" cy="952500"/>
          </a:xfrm>
          <a:ln/>
        </p:spPr>
        <p:txBody>
          <a:bodyPr>
            <a:norm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Подведем итог: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6894" y="1459385"/>
            <a:ext cx="8107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Учащиеся, получившие пятёрку, продемонстрировали отличное знание материала! Это значит, что вы глубоко поняли </a:t>
            </a:r>
            <a:r>
              <a:rPr lang="ru-RU" dirty="0" smtClean="0"/>
              <a:t>тему.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1852" y="985292"/>
            <a:ext cx="2664296" cy="4320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3200" dirty="0" smtClean="0">
                <a:solidFill>
                  <a:schemeClr val="tx1"/>
                </a:solidFill>
                <a:latin typeface="Bookman Old Style" pitchFamily="18" charset="0"/>
              </a:rPr>
              <a:t>5 баллов:</a:t>
            </a:r>
            <a:endParaRPr lang="ru-RU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33" y="697260"/>
            <a:ext cx="864096" cy="864096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483223" y="2247672"/>
            <a:ext cx="2664296" cy="4320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3200" dirty="0">
                <a:solidFill>
                  <a:schemeClr val="tx1"/>
                </a:solidFill>
                <a:latin typeface="Bookman Old Style" pitchFamily="18" charset="0"/>
              </a:rPr>
              <a:t>4</a:t>
            </a:r>
            <a:r>
              <a:rPr lang="ru-RU" sz="3200" dirty="0" smtClean="0">
                <a:solidFill>
                  <a:schemeClr val="tx1"/>
                </a:solidFill>
                <a:latin typeface="Bookman Old Style" pitchFamily="18" charset="0"/>
              </a:rPr>
              <a:t> балла:</a:t>
            </a:r>
            <a:endParaRPr lang="ru-RU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Program Files (x86)\Microsoft Office\MEDIA\CAGCAT10\j0293844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1" y="2139660"/>
            <a:ext cx="61630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8777" y="2679720"/>
            <a:ext cx="77039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 вас хороший уровень знаний, </a:t>
            </a:r>
            <a:r>
              <a:rPr lang="ru-RU" dirty="0"/>
              <a:t>но остаётся потенциал для улучшения некоторых </a:t>
            </a:r>
            <a:r>
              <a:rPr lang="ru-RU" dirty="0" smtClean="0"/>
              <a:t>аспектов.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0481" y="3408970"/>
            <a:ext cx="2664296" cy="4320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3200" dirty="0" smtClean="0">
                <a:solidFill>
                  <a:schemeClr val="tx1"/>
                </a:solidFill>
                <a:latin typeface="Bookman Old Style" pitchFamily="18" charset="0"/>
              </a:rPr>
              <a:t>3 балла:</a:t>
            </a:r>
            <a:endParaRPr lang="ru-RU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12368"/>
            <a:ext cx="605375" cy="52865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918777" y="3873481"/>
            <a:ext cx="7757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</a:t>
            </a:r>
            <a:r>
              <a:rPr lang="ru-RU" dirty="0" smtClean="0"/>
              <a:t>сновная </a:t>
            </a:r>
            <a:r>
              <a:rPr lang="ru-RU" dirty="0"/>
              <a:t>информация вами усвоена, встречаются значительные ошибки и пропуски важных </a:t>
            </a:r>
            <a:r>
              <a:rPr lang="ru-RU" dirty="0" smtClean="0"/>
              <a:t>деталей.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01375" y="5052789"/>
            <a:ext cx="75201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ема </a:t>
            </a:r>
            <a:r>
              <a:rPr lang="ru-RU" dirty="0"/>
              <a:t>оказалась недостаточно понятна или требует серьёзного дополнительного освоения.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3223" y="4620741"/>
            <a:ext cx="2664296" cy="4320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3200" dirty="0">
                <a:solidFill>
                  <a:schemeClr val="tx1"/>
                </a:solidFill>
                <a:latin typeface="Bookman Old Style" pitchFamily="18" charset="0"/>
              </a:rPr>
              <a:t>2</a:t>
            </a:r>
            <a:r>
              <a:rPr lang="ru-RU" sz="3200" dirty="0" smtClean="0">
                <a:solidFill>
                  <a:schemeClr val="tx1"/>
                </a:solidFill>
                <a:latin typeface="Bookman Old Style" pitchFamily="18" charset="0"/>
              </a:rPr>
              <a:t> балла:</a:t>
            </a:r>
            <a:endParaRPr lang="ru-RU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24" y="4558267"/>
            <a:ext cx="518913" cy="51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0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799</Words>
  <Application>Microsoft Office PowerPoint</Application>
  <PresentationFormat>Экран (16:10)</PresentationFormat>
  <Paragraphs>112</Paragraphs>
  <Slides>14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Презентация по теме: Сравнение целых чисел 6 класс</vt:lpstr>
      <vt:lpstr>тест</vt:lpstr>
      <vt:lpstr>Проверь себя: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Выполните тест:</vt:lpstr>
      <vt:lpstr>Подведем итог: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Сравнение положительных и отрицательных чисел</dc:title>
  <dc:creator>Поляк</dc:creator>
  <cp:lastModifiedBy>О</cp:lastModifiedBy>
  <cp:revision>19</cp:revision>
  <dcterms:created xsi:type="dcterms:W3CDTF">2025-02-16T05:22:16Z</dcterms:created>
  <dcterms:modified xsi:type="dcterms:W3CDTF">2025-07-04T18:27:56Z</dcterms:modified>
</cp:coreProperties>
</file>