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83" r:id="rId14"/>
    <p:sldId id="270" r:id="rId15"/>
    <p:sldId id="271" r:id="rId16"/>
    <p:sldId id="272" r:id="rId17"/>
    <p:sldId id="273" r:id="rId18"/>
    <p:sldId id="274" r:id="rId19"/>
    <p:sldId id="284" r:id="rId20"/>
    <p:sldId id="275" r:id="rId21"/>
    <p:sldId id="276" r:id="rId22"/>
    <p:sldId id="277" r:id="rId23"/>
    <p:sldId id="278" r:id="rId24"/>
    <p:sldId id="282" r:id="rId25"/>
    <p:sldId id="280" r:id="rId26"/>
    <p:sldId id="279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705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160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198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046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152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278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39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822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788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78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269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04D61-48E5-4966-9948-EA66135B4464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51436-1443-4DC0-9A5B-7DC220EAE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63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baikal-journal.club/wp-content/uploads/2019/11/fmg5ddca9385f7a40.jpe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baikal-journal.club/wp-content/uploads/2019/11/fmg5ddca939734685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hyperlink" Target="https://baikal-journal.club/wp-content/uploads/2019/11/fmg5ddca93badee10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baikal-journal.club/wp-content/uploads/2019/11/fmg5ddca93e132ef3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baikal-journal.club/wp-content/uploads/2019/11/fmg5ddca9432ac851.jp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урятский шаман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0" y="2921724"/>
            <a:ext cx="6143223" cy="21236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  <a:scene3d>
            <a:camera prst="isometricOffAxis1Right"/>
            <a:lightRig rig="threePt" dir="t"/>
          </a:scene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anose="02050604050505020204" pitchFamily="18" charset="0"/>
              </a:rPr>
              <a:t>Коренные народы Байкала, их обычаи и традиции</a:t>
            </a:r>
            <a:endParaRPr lang="ru-RU" sz="44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95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0610" y="2418218"/>
            <a:ext cx="6096000" cy="36390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lnSpc>
                <a:spcPts val="2250"/>
              </a:lnSpc>
              <a:spcAft>
                <a:spcPts val="2250"/>
              </a:spcAft>
            </a:pPr>
            <a:r>
              <a:rPr lang="ru-RU" sz="2400" b="1" dirty="0" smtClean="0">
                <a:effectLst/>
                <a:latin typeface="Georgia" panose="02040502050405020303" pitchFamily="18" charset="0"/>
                <a:ea typeface="Nirmala UI Semilight" panose="020B0402040204020203" pitchFamily="34" charset="0"/>
                <a:cs typeface="Nirmala UI Semilight" panose="020B0402040204020203" pitchFamily="34" charset="0"/>
              </a:rPr>
              <a:t>Самым старым найденным в Прибайкалье стоянкам людей около 25 тысяч лет</a:t>
            </a:r>
            <a:r>
              <a:rPr lang="ru-RU" sz="2800" b="1" i="1" dirty="0" smtClean="0">
                <a:effectLst/>
                <a:latin typeface="Georgia" panose="02040502050405020303" pitchFamily="18" charset="0"/>
                <a:ea typeface="Nirmala UI Semilight" panose="020B0402040204020203" pitchFamily="34" charset="0"/>
                <a:cs typeface="Nirmala UI Semilight" panose="020B0402040204020203" pitchFamily="34" charset="0"/>
              </a:rPr>
              <a:t>. </a:t>
            </a:r>
            <a:r>
              <a:rPr lang="ru-RU" sz="2400" b="1" dirty="0" smtClean="0">
                <a:effectLst/>
                <a:latin typeface="Georgia" panose="02040502050405020303" pitchFamily="18" charset="0"/>
                <a:ea typeface="Nirmala UI Semilight" panose="020B0402040204020203" pitchFamily="34" charset="0"/>
                <a:cs typeface="Nirmala UI Semilight" panose="020B0402040204020203" pitchFamily="34" charset="0"/>
              </a:rPr>
              <a:t>Доподлинно не известно кто же жил на берегах Байкала изначально. Ученые и этнографы не могут прийти к единому мнению по вопросу: известные нам народы появились на Байкале из живших там племен или пришли откуда-то еще. Расскажем о том, что этнографы точно выяснили.</a:t>
            </a:r>
            <a:r>
              <a:rPr lang="ru-RU" sz="2800" b="1" dirty="0" smtClean="0">
                <a:effectLst/>
                <a:latin typeface="Georgia" panose="02040502050405020303" pitchFamily="18" charset="0"/>
                <a:ea typeface="Nirmala UI Semilight" panose="020B0402040204020203" pitchFamily="34" charset="0"/>
                <a:cs typeface="Nirmala UI Semilight" panose="020B0402040204020203" pitchFamily="34" charset="0"/>
              </a:rPr>
              <a:t> </a:t>
            </a:r>
            <a:endParaRPr lang="ru-RU" b="1" dirty="0">
              <a:effectLst/>
              <a:latin typeface="Georgia" panose="02040502050405020303" pitchFamily="18" charset="0"/>
              <a:ea typeface="Nirmala UI Semilight" panose="020B0402040204020203" pitchFamily="34" charset="0"/>
              <a:cs typeface="Nirmala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37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76" y="1249251"/>
            <a:ext cx="7212168" cy="514466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34107" y="188033"/>
            <a:ext cx="7289442" cy="750975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500"/>
              </a:spcAft>
            </a:pPr>
            <a:r>
              <a:rPr lang="ru-RU" sz="4000" b="1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КУРЫКАНЫ</a:t>
            </a:r>
            <a:endParaRPr lang="ru-RU" sz="32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68235" y="1442110"/>
            <a:ext cx="3773511" cy="4433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Немало народов повидал Байкал на своих берегах. Жил здесь таинственный народ - </a:t>
            </a:r>
            <a:r>
              <a:rPr lang="ru-RU" sz="2000" b="1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курыканы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</a:rPr>
              <a:t>Первые упоминания об этом народе датируются VI-XI вв..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</a:rPr>
              <a:t>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Согласно старым китайским летописям </a:t>
            </a:r>
            <a:r>
              <a:rPr lang="ru-RU" sz="2000" b="1" dirty="0" err="1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курыканы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были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малочисленным народом. Основным их занятием было скотоводство.</a:t>
            </a:r>
            <a:endParaRPr lang="ru-RU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39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айденные изделия народа Курыканы">
            <a:hlinkClick r:id="rId2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6" t="9756" r="1"/>
          <a:stretch/>
        </p:blipFill>
        <p:spPr bwMode="auto">
          <a:xfrm>
            <a:off x="7343992" y="316784"/>
            <a:ext cx="4761390" cy="60697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1542" y="2884868"/>
            <a:ext cx="61847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sz="2400" b="1" dirty="0" smtClean="0">
                <a:solidFill>
                  <a:srgbClr val="000000"/>
                </a:solidFill>
                <a:effectLst/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0000"/>
                </a:solidFill>
                <a:effectLst/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effectLst/>
              <a:latin typeface="Segoe Script" panose="030B05040200000000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7426" y="431292"/>
            <a:ext cx="6130344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effectLst/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Segoe Script" panose="030B0504020000000003" pitchFamily="66" charset="0"/>
            </a:endParaRPr>
          </a:p>
        </p:txBody>
      </p:sp>
      <p:pic>
        <p:nvPicPr>
          <p:cNvPr id="6" name="Рисунок 5" descr="C:\Users\User\Desktop\стена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28" y="3232597"/>
            <a:ext cx="6230926" cy="34349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72590" y="316784"/>
            <a:ext cx="6096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Особенно они преуспевали в выращивании превосходных коней. Самые лучшие скакуны поставлялись ко двору императора Китая.</a:t>
            </a:r>
            <a:r>
              <a:rPr lang="ru-RU" sz="14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Также </a:t>
            </a:r>
            <a:r>
              <a:rPr lang="ru-RU" b="1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курыкане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занимались охотой и земледелием, добывали металл и строили укрепления (городища) на возвышенных местах, которые ограждали </a:t>
            </a:r>
            <a:r>
              <a:rPr lang="ru-RU" sz="16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глубокими рвами.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Курыканы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также умели изготовлять орудия труда из камня и костей животных, глиняную посуду, одежду.</a:t>
            </a:r>
            <a:r>
              <a:rPr lang="ru-RU" b="1" dirty="0">
                <a:solidFill>
                  <a:srgbClr val="000000"/>
                </a:solidFill>
                <a:latin typeface="TimesNewRomanPSM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000000"/>
                </a:solidFill>
                <a:latin typeface="TimesNewRomanPSM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6316" y="2137892"/>
            <a:ext cx="6907369" cy="40165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начале X в. на территорию Прибайкалья вторглись монгольские племена, пришедшие с юга. В результате долгой войны </a:t>
            </a:r>
            <a:r>
              <a:rPr lang="ru-RU" sz="2400" b="1" dirty="0" err="1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курыканы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потерпели поражение. Большая часть из них ушла на Север, дав там начало формированию якутского народа. Другая часть ассимилировалась</a:t>
            </a:r>
            <a:b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монголами и стала прародителями западных бурят.</a:t>
            </a:r>
            <a:endParaRPr lang="ru-RU" sz="2400" dirty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68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14411" y="88360"/>
            <a:ext cx="7105343" cy="769441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БУРЯТЫ</a:t>
            </a:r>
            <a:endParaRPr lang="ru-RU" sz="44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1750" y="935911"/>
            <a:ext cx="114640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Georgia" panose="02040502050405020303" pitchFamily="18" charset="0"/>
                <a:ea typeface="Calibri" panose="020F0502020204030204" pitchFamily="34" charset="0"/>
              </a:rPr>
              <a:t>это 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</a:rPr>
              <a:t>был кочевой народ. Основой их жизни было </a:t>
            </a:r>
            <a:r>
              <a:rPr lang="ru-RU" b="1" dirty="0" smtClean="0">
                <a:latin typeface="Georgia" panose="02040502050405020303" pitchFamily="18" charset="0"/>
                <a:ea typeface="Calibri" panose="020F0502020204030204" pitchFamily="34" charset="0"/>
              </a:rPr>
              <a:t>скотоводство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1753" y="1383353"/>
            <a:ext cx="11564236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Лошади занимали особое место в жизни бурят, потому что </a:t>
            </a:r>
            <a:r>
              <a:rPr lang="ru-RU" b="1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считались</a:t>
            </a:r>
            <a:r>
              <a:rPr lang="ru-RU" sz="1400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чистыми </a:t>
            </a:r>
            <a:r>
              <a:rPr lang="ru-RU" b="1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животными. 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Использовали их повсеместно: транспорт, конина     была самым вкусным блюдом на столе, хвосты и гривы шли на веревки и </a:t>
            </a:r>
            <a:r>
              <a:rPr lang="ru-RU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сетки, кожа 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обувь. </a:t>
            </a:r>
            <a:endParaRPr lang="ru-RU" b="1" dirty="0" smtClean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Конь для бурята – друг, богатство, радость и гордость. О лошадях буряты знают все, любят их и ценят.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7" descr="сэргэ-коновязь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31549" y="2957502"/>
            <a:ext cx="5734400" cy="3765269"/>
          </a:xfrm>
          <a:prstGeom prst="rect">
            <a:avLst/>
          </a:prstGeom>
          <a:noFill/>
        </p:spPr>
      </p:pic>
      <p:pic>
        <p:nvPicPr>
          <p:cNvPr id="10" name="Picture 5" descr="2 тува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791006" y="2836571"/>
            <a:ext cx="4876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6007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6755" y="413130"/>
            <a:ext cx="6875669" cy="1386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Буряты всегда славились своими кузнецами. Они были в почете, имели власть в племени. Не редко кузнецы были шаманами. Профессия передавалась по наследству.</a:t>
            </a:r>
            <a:endParaRPr lang="ru-RU" sz="16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Бурятский шаман (фото 1904 года)">
            <a:hlinkClick r:id="rId2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9" t="17022" r="14001" b="12117"/>
          <a:stretch/>
        </p:blipFill>
        <p:spPr bwMode="auto">
          <a:xfrm>
            <a:off x="7362424" y="0"/>
            <a:ext cx="4829576" cy="67163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User\Desktop\буряты женщина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4" t="5197" r="27984"/>
          <a:stretch/>
        </p:blipFill>
        <p:spPr bwMode="auto">
          <a:xfrm>
            <a:off x="1107583" y="1799792"/>
            <a:ext cx="5409127" cy="49165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197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9751" y="208845"/>
            <a:ext cx="5545444" cy="584775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Georgia" panose="02040502050405020303" pitchFamily="18" charset="0"/>
              </a:rPr>
              <a:t>ЮРТА – ЖИЛИЩЕ БУРЯТ</a:t>
            </a:r>
            <a:endParaRPr lang="ru-RU" sz="3200" dirty="0">
              <a:latin typeface="Georgia" panose="02040502050405020303" pitchFamily="18" charset="0"/>
            </a:endParaRPr>
          </a:p>
        </p:txBody>
      </p:sp>
      <p:pic>
        <p:nvPicPr>
          <p:cNvPr id="3" name="Picture 9" descr="0_5d6e2_d185f03f_XXL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64480" y="135499"/>
            <a:ext cx="5169603" cy="3264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0" descr="юрта2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0985" y="3535173"/>
            <a:ext cx="5630874" cy="3045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Традиционная бурятская юрта">
            <a:hlinkClick r:id="rId4"/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571" b="11429"/>
          <a:stretch/>
        </p:blipFill>
        <p:spPr bwMode="auto">
          <a:xfrm>
            <a:off x="7552370" y="3535173"/>
            <a:ext cx="4352925" cy="30937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5603" y="1091282"/>
            <a:ext cx="6408877" cy="2146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Поскольку 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 был кочевой, жили они в </a:t>
            </a:r>
            <a:r>
              <a:rPr lang="ru-RU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юртах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Строение незамысловатое: решетчатые стены закрывали войлоком и обвязывали веревкой. Но вход всегда был на юг. Внутри помещение делилось на две части: восточная сторона женская, западная -мужская. Центральная часть отведена под очаг.</a:t>
            </a:r>
            <a:endParaRPr lang="ru-RU" sz="14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56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988" y="872581"/>
            <a:ext cx="6186152" cy="2854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75"/>
              </a:spcAft>
            </a:pPr>
            <a:r>
              <a:rPr lang="ru-RU" b="1" dirty="0">
                <a:latin typeface="Georgia" panose="02040502050405020303" pitchFamily="18" charset="0"/>
                <a:ea typeface="Times New Roman" panose="02020603050405020304" pitchFamily="18" charset="0"/>
              </a:rPr>
              <a:t>САГААЛГАН (Белый месяц) – праздник Нового года, который наступает в первое весеннее новолуние. </a:t>
            </a: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>
              <a:spcAft>
                <a:spcPts val="675"/>
              </a:spcAft>
            </a:pPr>
            <a:r>
              <a:rPr lang="ru-RU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В </a:t>
            </a:r>
            <a:r>
              <a:rPr lang="ru-RU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это время </a:t>
            </a:r>
            <a:r>
              <a:rPr lang="ru-RU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полагается </a:t>
            </a:r>
            <a:r>
              <a:rPr lang="ru-RU" b="1" dirty="0">
                <a:latin typeface="Georgia" panose="02040502050405020303" pitchFamily="18" charset="0"/>
                <a:ea typeface="Times New Roman" panose="02020603050405020304" pitchFamily="18" charset="0"/>
              </a:rPr>
              <a:t>есть много белой, т.е. молочной пищи – творога, масла, сыра, пить кумыс. </a:t>
            </a:r>
            <a:r>
              <a:rPr lang="ru-RU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Всё </a:t>
            </a:r>
            <a:r>
              <a:rPr lang="ru-RU" b="1" dirty="0">
                <a:latin typeface="Georgia" panose="02040502050405020303" pitchFamily="18" charset="0"/>
                <a:ea typeface="Times New Roman" panose="02020603050405020304" pitchFamily="18" charset="0"/>
              </a:rPr>
              <a:t>белое в культуре бурят считается священным.</a:t>
            </a:r>
            <a:endParaRPr lang="ru-RU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>
              <a:spcAft>
                <a:spcPts val="675"/>
              </a:spcAft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675"/>
              </a:spcAft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60619" y="108288"/>
            <a:ext cx="8422783" cy="584775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Georgia" panose="02040502050405020303" pitchFamily="18" charset="0"/>
                <a:ea typeface="Calibri" panose="020F0502020204030204" pitchFamily="34" charset="0"/>
              </a:rPr>
              <a:t>БУРЯТСКИЕ ПРАЗДНИКИ</a:t>
            </a:r>
            <a:endParaRPr lang="ru-RU" sz="3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Picture 7" descr="Bur21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87728" y="3451537"/>
            <a:ext cx="4398672" cy="3226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Фото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164" y="1149835"/>
            <a:ext cx="5575645" cy="5238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561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282" y="349602"/>
            <a:ext cx="6910828" cy="1807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75"/>
              </a:spcAft>
            </a:pPr>
            <a:r>
              <a:rPr lang="ru-RU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>
                <a:latin typeface="Georgia" panose="02040502050405020303" pitchFamily="18" charset="0"/>
                <a:ea typeface="Times New Roman" panose="02020603050405020304" pitchFamily="18" charset="0"/>
              </a:rPr>
              <a:t>В разгар лета буряты отмечают СУРХАРБАН</a:t>
            </a:r>
            <a:endParaRPr lang="ru-RU" sz="2000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этот день лучшие спортсмены соревнуются в меткости, стреляя из 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лука, устраиваются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конные скачки, 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соревнуются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национальной борьбе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8" descr="БУРЯТЫ-БОРЬБА-4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370293" y="3339014"/>
            <a:ext cx="3524167" cy="3424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9" descr="БУРЯТЫ-СТРЕЛЬБА-1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96237" y="218941"/>
            <a:ext cx="411924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0" descr="1скачки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75696" y="3563626"/>
            <a:ext cx="4114800" cy="2614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Национальная бурятская борьба Бухэ барилдаан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22" y="2909307"/>
            <a:ext cx="3632676" cy="36138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115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3443" y="273262"/>
            <a:ext cx="103846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Georgia" panose="02040502050405020303" pitchFamily="18" charset="0"/>
                <a:ea typeface="Times New Roman" panose="02020603050405020304" pitchFamily="18" charset="0"/>
              </a:rPr>
              <a:t>В</a:t>
            </a:r>
            <a:r>
              <a:rPr lang="ru-RU" sz="2400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ажный </a:t>
            </a:r>
            <a:r>
              <a:rPr lang="ru-RU" sz="2400" b="1" dirty="0">
                <a:latin typeface="Georgia" panose="02040502050405020303" pitchFamily="18" charset="0"/>
                <a:ea typeface="Times New Roman" panose="02020603050405020304" pitchFamily="18" charset="0"/>
              </a:rPr>
              <a:t>момент праздника – жертвоприношение духам земли, воды и гор. Если духов задобрить, верили буряты, они пошлют хорошую погоду, обильные пастбища, а это значит, что скот будет жирным и упитанным, люди – сытыми и довольными жизнью.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/>
          </a:p>
        </p:txBody>
      </p:sp>
      <p:pic>
        <p:nvPicPr>
          <p:cNvPr id="3" name="Picture 9" descr="буряты3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55312" y="2212254"/>
            <a:ext cx="9672034" cy="4388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284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6524" y="103981"/>
            <a:ext cx="10625069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«ГЭСЭР»-бурятский героический эпос. </a:t>
            </a:r>
            <a:r>
              <a:rPr lang="ru-RU" sz="2400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Гэсэр</a:t>
            </a: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-самый почитаемый </a:t>
            </a:r>
            <a:r>
              <a:rPr lang="ru-RU" sz="2400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бурятми</a:t>
            </a: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сказочный герой. Он пустился с неба на землю, чтобы помогать людям</a:t>
            </a:r>
            <a:endParaRPr lang="ru-RU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13" descr="geser3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2425" y="1381831"/>
            <a:ext cx="3962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5" descr="БУРЯТЫ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47764" y="1510620"/>
            <a:ext cx="6287944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4584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54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4429" y="202924"/>
            <a:ext cx="6439436" cy="601166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Georgia" panose="02040502050405020303" pitchFamily="18" charset="0"/>
                <a:ea typeface="Calibri" panose="020F0502020204030204" pitchFamily="34" charset="0"/>
              </a:rPr>
              <a:t>Эвенки(тунгусы)</a:t>
            </a:r>
            <a:endParaRPr lang="ru-RU" sz="3200" dirty="0"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564" y="1565730"/>
            <a:ext cx="6141571" cy="3533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З</a:t>
            </a:r>
            <a:r>
              <a:rPr lang="ru-RU" sz="24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ародился </a:t>
            </a:r>
            <a:r>
              <a:rPr lang="ru-RU" sz="24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этот </a:t>
            </a:r>
            <a:r>
              <a:rPr lang="ru-RU" sz="2400" b="1" dirty="0"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народ на побережье Байкала, где занимался охотой, рыбалкой и чтил местную природу. </a:t>
            </a:r>
            <a:endParaRPr lang="ru-RU" sz="2400" b="1" dirty="0" smtClean="0">
              <a:latin typeface="Georgia" panose="02040502050405020303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b="1" dirty="0">
              <a:latin typeface="Georgia" panose="02040502050405020303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b="1" dirty="0" smtClean="0">
              <a:latin typeface="Georgia" panose="02040502050405020303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И </a:t>
            </a:r>
            <a:r>
              <a:rPr lang="ru-RU" sz="2400" b="1" dirty="0"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в наши дни можно встретить немногочисленных потомков эвенков на байкальской земле.</a:t>
            </a:r>
            <a:r>
              <a:rPr lang="ru-RU" b="1" dirty="0"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Эвенки - первый народ Байкала">
            <a:hlinkClick r:id="rId2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2" t="9811" r="7000" b="11321"/>
          <a:stretch/>
        </p:blipFill>
        <p:spPr bwMode="auto">
          <a:xfrm>
            <a:off x="6684135" y="1146220"/>
            <a:ext cx="5041274" cy="52000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604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hitatravel.ru/img/news/458-f0bce045eb48e5d55217e9dd8986be1e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68" y="3171852"/>
            <a:ext cx="6133705" cy="3477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chitatravel.ru/img/news/973-368800b83a7ab4db2d61b77f279144d5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5"/>
          <a:stretch/>
        </p:blipFill>
        <p:spPr bwMode="auto">
          <a:xfrm>
            <a:off x="7548806" y="2928730"/>
            <a:ext cx="4020342" cy="37205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470279" y="174014"/>
            <a:ext cx="83719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</a:rPr>
              <a:t>Эвенки 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</a:rPr>
              <a:t>кочевой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</a:rPr>
              <a:t>народ, 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</a:rPr>
              <a:t>они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</a:rPr>
              <a:t>предпочитали кочевать по тайге, за 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</a:rPr>
              <a:t>это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</a:rPr>
              <a:t> получили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</a:rPr>
              <a:t>название «таежные цыгане».</a:t>
            </a:r>
            <a:r>
              <a:rPr lang="ru-RU" sz="2000" b="1" dirty="0">
                <a:solidFill>
                  <a:srgbClr val="333333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0707" y="1101691"/>
            <a:ext cx="8523900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Эвенки 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отличались особой выносливостью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к 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суровым погодным условиям байкальской Сибири.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6661" y="2004427"/>
            <a:ext cx="82792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Чум – представлял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собой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шалаш из жердей,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который покрывали: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зимой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оленьими 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шкурами,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летнее время берестой. </a:t>
            </a:r>
            <a:endParaRPr lang="ru-RU" sz="2000" dirty="0">
              <a:latin typeface="Georgia" panose="02040502050405020303" pitchFamily="18" charset="0"/>
            </a:endParaRPr>
          </a:p>
        </p:txBody>
      </p:sp>
      <p:pic>
        <p:nvPicPr>
          <p:cNvPr id="7" name="Рисунок 6" descr="C:\Users\User\Desktop\эвенки1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5" t="23044" r="5411" b="8156"/>
          <a:stretch/>
        </p:blipFill>
        <p:spPr bwMode="auto">
          <a:xfrm>
            <a:off x="8964607" y="238051"/>
            <a:ext cx="3094872" cy="24915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257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2726" y="462817"/>
            <a:ext cx="11173578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Значимую </a:t>
            </a:r>
            <a:r>
              <a:rPr lang="ru-RU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роль в их жизни занимали олени. </a:t>
            </a:r>
            <a:r>
              <a:rPr lang="ru-RU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Олень для эвенка – не просто домашнее животное, а символ благополучия и достатка семьи, основное средство передвижения и источник пропитания. Старая эвенкийская пословица гласит: эвенки живы, пока живы олени.</a:t>
            </a:r>
            <a:endParaRPr lang="ru-RU" sz="1400" b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chitatravel.ru/img/news/954-aea58d091da4df3c85424d3aaf0f9f1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2" y="1740604"/>
            <a:ext cx="6897128" cy="4698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эвенки3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3" t="17756" r="8781" b="11419"/>
          <a:stretch/>
        </p:blipFill>
        <p:spPr bwMode="auto">
          <a:xfrm>
            <a:off x="7366715" y="1740602"/>
            <a:ext cx="4489589" cy="46988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166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7145" y="481569"/>
            <a:ext cx="50734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Основа традиционной пищи - мясо диких животных </a:t>
            </a:r>
            <a:r>
              <a:rPr lang="ru-RU" sz="24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рыба, которые употребляли </a:t>
            </a:r>
            <a:r>
              <a:rPr lang="ru-RU" sz="24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сыром 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виде. </a:t>
            </a:r>
            <a:endParaRPr lang="ru-RU" sz="2400" b="1" dirty="0" smtClean="0">
              <a:solidFill>
                <a:srgbClr val="0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solidFill>
                <a:srgbClr val="0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Летом 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пили оленье молоко, ели ягоды, дикий чеснок и </a:t>
            </a:r>
            <a:r>
              <a:rPr lang="ru-RU" sz="24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лук, печёный 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хлеб. </a:t>
            </a:r>
            <a:endParaRPr lang="ru-RU" sz="2400" b="1" dirty="0" smtClean="0">
              <a:solidFill>
                <a:srgbClr val="0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solidFill>
                <a:srgbClr val="0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Основным 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напитком служил </a:t>
            </a:r>
            <a:r>
              <a:rPr lang="ru-RU" sz="24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чай с </a:t>
            </a:r>
            <a:r>
              <a:rPr lang="ru-RU" sz="24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оленьим молоком или солью</a:t>
            </a:r>
            <a:endParaRPr lang="ru-RU" sz="2400" dirty="0">
              <a:latin typeface="Georgia" panose="02040502050405020303" pitchFamily="18" charset="0"/>
            </a:endParaRPr>
          </a:p>
        </p:txBody>
      </p:sp>
      <p:pic>
        <p:nvPicPr>
          <p:cNvPr id="3" name="Рисунок 2" descr="https://chitatravel.ru/img/news/955-0531f10f1f500193e08731232f0261c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239" y="322339"/>
            <a:ext cx="6053929" cy="59886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983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06767" y="726071"/>
            <a:ext cx="486755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Эвенки отличались выносливостью. </a:t>
            </a:r>
            <a:endParaRPr lang="ru-RU" sz="2400" b="1" dirty="0" smtClean="0">
              <a:solidFill>
                <a:srgbClr val="333333"/>
              </a:solidFill>
              <a:latin typeface="Georgia" panose="02040502050405020303" pitchFamily="18" charset="0"/>
              <a:ea typeface="Calibri" panose="020F0502020204030204" pitchFamily="34" charset="0"/>
              <a:cs typeface="Helvetica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Народ - </a:t>
            </a:r>
            <a:r>
              <a:rPr lang="ru-RU" sz="2400" b="1" dirty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храбрый, весёлый, добрый. Эвенки – большие хлебосолы. Но и сами </a:t>
            </a:r>
            <a:r>
              <a:rPr lang="ru-RU" sz="2400" b="1" dirty="0" smtClean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любили </a:t>
            </a:r>
            <a:r>
              <a:rPr lang="ru-RU" sz="2400" b="1" dirty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находиться в гостях. </a:t>
            </a:r>
            <a:endParaRPr lang="ru-RU" sz="2400" b="1" dirty="0" smtClean="0">
              <a:solidFill>
                <a:srgbClr val="333333"/>
              </a:solidFill>
              <a:latin typeface="Georgia" panose="02040502050405020303" pitchFamily="18" charset="0"/>
              <a:ea typeface="Calibri" panose="020F0502020204030204" pitchFamily="34" charset="0"/>
              <a:cs typeface="Helvetica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Шаманы</a:t>
            </a:r>
            <a:r>
              <a:rPr lang="ru-RU" sz="2400" b="1" dirty="0" smtClean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 лечат,  проводят ритуалы, сохраняют </a:t>
            </a:r>
            <a:r>
              <a:rPr lang="ru-RU" sz="2400" b="1" dirty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в памяти народные сказания и предания.</a:t>
            </a:r>
            <a:endParaRPr lang="ru-RU" sz="2400" dirty="0">
              <a:latin typeface="Georgia" panose="02040502050405020303" pitchFamily="18" charset="0"/>
            </a:endParaRPr>
          </a:p>
        </p:txBody>
      </p:sp>
      <p:pic>
        <p:nvPicPr>
          <p:cNvPr id="3" name="Рисунок 2" descr="https://chitatravel.ru/img/news/595-3ea6045384379a8f92b31f0b82ab5cd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" y="553269"/>
            <a:ext cx="6448636" cy="58990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421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60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9292" y="221914"/>
            <a:ext cx="7186412" cy="584775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Georgia" panose="02040502050405020303" pitchFamily="18" charset="0"/>
              </a:rPr>
              <a:t>ТОФАЛАРЫ</a:t>
            </a:r>
            <a:endParaRPr lang="ru-RU" sz="3200" dirty="0"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6468" y="1427099"/>
            <a:ext cx="5117205" cy="414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Тофы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 прежнее название </a:t>
            </a:r>
            <a:r>
              <a:rPr lang="ru-RU" sz="2400" b="1" i="1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карагасы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- „чёрный гусь”- </a:t>
            </a:r>
            <a:r>
              <a:rPr lang="ru-RU" sz="24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позже</a:t>
            </a:r>
            <a:r>
              <a:rPr lang="ru-RU" sz="24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они дали себе другое имя – </a:t>
            </a:r>
            <a:r>
              <a:rPr lang="ru-RU" sz="2400" b="1" i="1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тофалар</a:t>
            </a:r>
            <a:r>
              <a:rPr lang="ru-RU" sz="2400" b="1" i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означает „человек”. </a:t>
            </a:r>
            <a:endParaRPr lang="ru-RU" sz="2400" b="1" dirty="0" smtClean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Тофалары</a:t>
            </a:r>
            <a:r>
              <a:rPr lang="ru-RU" sz="24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живут «в краю возле самого неба», в </a:t>
            </a:r>
            <a:r>
              <a:rPr lang="ru-RU" sz="24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красивых 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районах Восточного </a:t>
            </a:r>
            <a:r>
              <a:rPr lang="ru-RU" sz="2400" b="1" dirty="0" err="1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Саяна</a:t>
            </a:r>
            <a:r>
              <a:rPr lang="ru-RU" sz="24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User\Desktop\тофы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3" t="18708" r="5628" b="2085"/>
          <a:stretch/>
        </p:blipFill>
        <p:spPr bwMode="auto">
          <a:xfrm>
            <a:off x="5834129" y="1017432"/>
            <a:ext cx="6117465" cy="55379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450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тофы3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5" t="3097" r="22322"/>
          <a:stretch/>
        </p:blipFill>
        <p:spPr bwMode="auto">
          <a:xfrm>
            <a:off x="957017" y="1764405"/>
            <a:ext cx="4702578" cy="4752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User\Desktop\тофы2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3" t="23539" r="18572" b="12864"/>
          <a:stretch/>
        </p:blipFill>
        <p:spPr bwMode="auto">
          <a:xfrm>
            <a:off x="6400800" y="1996225"/>
            <a:ext cx="5177307" cy="441745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957017" y="381851"/>
            <a:ext cx="100029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Олень для </a:t>
            </a:r>
            <a:r>
              <a:rPr lang="ru-RU" sz="2400" b="1" dirty="0" err="1"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тофа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 – богатство. Они считали, что тайга, реки, горы, болота имеют своего хозяина. Но главным является старик </a:t>
            </a:r>
            <a:r>
              <a:rPr lang="ru-RU" sz="2400" b="1" dirty="0" err="1"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Кудай</a:t>
            </a:r>
            <a:r>
              <a:rPr lang="ru-RU" sz="2400" b="1" dirty="0"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, ничто не может противиться его воле</a:t>
            </a:r>
            <a:r>
              <a:rPr lang="ru-RU" sz="2400" b="1" dirty="0">
                <a:solidFill>
                  <a:srgbClr val="333333"/>
                </a:solidFill>
                <a:latin typeface="Georgia" panose="02040502050405020303" pitchFamily="18" charset="0"/>
                <a:ea typeface="Calibri" panose="020F0502020204030204" pitchFamily="34" charset="0"/>
                <a:cs typeface="Helvetica" panose="020B0604020202020204" pitchFamily="34" charset="0"/>
              </a:rPr>
              <a:t>. </a:t>
            </a:r>
            <a:endParaRPr lang="ru-RU" sz="24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31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0107" y="374707"/>
            <a:ext cx="10719516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Искусство </a:t>
            </a:r>
            <a:r>
              <a:rPr lang="ru-RU" sz="20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лечить любые болезни травами отличает </a:t>
            </a:r>
            <a:r>
              <a:rPr lang="ru-RU" sz="2000" b="1" dirty="0" err="1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тофаларов</a:t>
            </a:r>
            <a:r>
              <a:rPr lang="ru-RU" sz="20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от других народов Прибайкалья, как и их привычка круглый год пить подсоленный зеленый чай. Осенью обычно идет массовый сбор </a:t>
            </a:r>
            <a:r>
              <a:rPr lang="ru-RU" sz="20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цветков, съедобных </a:t>
            </a:r>
            <a:r>
              <a:rPr lang="ru-RU" sz="20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корней, кедровых орехов, ягод, черемши, ревеня, дикого </a:t>
            </a:r>
            <a:r>
              <a:rPr lang="ru-RU" sz="20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лука</a:t>
            </a:r>
            <a:r>
              <a:rPr lang="ru-RU" sz="2000" b="1" dirty="0" smtClean="0">
                <a:solidFill>
                  <a:srgbClr val="333333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Навык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сбора и сушки 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передается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 поколения в поколение.</a:t>
            </a:r>
            <a:endParaRPr lang="ru-RU" sz="1600" b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Тофалары сушат урожай">
            <a:hlinkClick r:id="rId2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" t="9208" r="11143" b="7281"/>
          <a:stretch/>
        </p:blipFill>
        <p:spPr bwMode="auto">
          <a:xfrm>
            <a:off x="1687132" y="2672058"/>
            <a:ext cx="8414833" cy="40507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526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1333" y="398046"/>
            <a:ext cx="67373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Segoe UI Light" panose="020B0502040204020203" pitchFamily="34" charset="0"/>
              </a:rPr>
              <a:t>Сегодня </a:t>
            </a:r>
            <a:r>
              <a:rPr lang="ru-RU" sz="2000" b="1" dirty="0" err="1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Segoe UI Light" panose="020B0502040204020203" pitchFamily="34" charset="0"/>
              </a:rPr>
              <a:t>тофалары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Segoe UI Light" panose="020B0502040204020203" pitchFamily="34" charset="0"/>
              </a:rPr>
              <a:t> – самый малочисленный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Segoe UI Light" panose="020B0502040204020203" pitchFamily="34" charset="0"/>
              </a:rPr>
              <a:t>народ в России, который 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Segoe UI Light" panose="020B0502040204020203" pitchFamily="34" charset="0"/>
              </a:rPr>
              <a:t>находится на грани вымирания. </a:t>
            </a:r>
            <a:endParaRPr lang="ru-RU" sz="2000" dirty="0">
              <a:latin typeface="Georgia" panose="02040502050405020303" pitchFamily="18" charset="0"/>
              <a:cs typeface="Segoe UI Light" panose="020B0502040204020203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1333" y="1646656"/>
            <a:ext cx="6513259" cy="1431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Чистокровных </a:t>
            </a:r>
            <a:r>
              <a:rPr lang="ru-RU" sz="2000" b="1" dirty="0" err="1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тофаларов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осталось 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около 300 человек, а в </a:t>
            </a:r>
            <a:r>
              <a:rPr lang="ru-RU" sz="2000" b="1" dirty="0" err="1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Тофаларии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почти не осталось </a:t>
            </a:r>
            <a:r>
              <a:rPr lang="ru-RU" sz="2000" b="1" dirty="0" smtClean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оленей, столь </a:t>
            </a:r>
            <a:r>
              <a:rPr lang="ru-RU" sz="2000" b="1" dirty="0">
                <a:solidFill>
                  <a:srgbClr val="00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необходимых этому народу, чтобы выжить.</a:t>
            </a:r>
            <a:endParaRPr lang="ru-RU" sz="16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15" descr="ТОФАЛАРЫ-2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279638" y="905877"/>
            <a:ext cx="4620439" cy="5170412"/>
          </a:xfrm>
          <a:prstGeom prst="rect">
            <a:avLst/>
          </a:prstGeom>
          <a:noFill/>
        </p:spPr>
      </p:pic>
      <p:pic>
        <p:nvPicPr>
          <p:cNvPr id="5" name="Picture 14" descr="ТОФАЛАРЫ-1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2551" y="3528811"/>
            <a:ext cx="3918363" cy="3095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6" descr="ЧУМ ТОФАЛАРОВ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41716" y="3528811"/>
            <a:ext cx="2357120" cy="2743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181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569" y="0"/>
            <a:ext cx="117897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17в появились первые 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русские </a:t>
            </a:r>
            <a:r>
              <a:rPr lang="ru-RU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поселения.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собенностью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русскими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было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сохранение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культуры и</a:t>
            </a: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обычаев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коренных народов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7568" y="646331"/>
            <a:ext cx="69671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Между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русскими и местным населением устанавливались добрососедские отношения, торговля, трудовое сотрудничество, культурное взаимообогащение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7569" y="1569661"/>
            <a:ext cx="69671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Русские перенимали опыт местных жителей, что давало им возможность быстрее приспособиться к суровым условиям жизни.  Местные жители перенимали у русских различные виды хозяйствования, орудия труда, приобщались к более развитой русской, а через нее и к мировой культуре</a:t>
            </a:r>
            <a:endParaRPr lang="ru-RU" dirty="0"/>
          </a:p>
        </p:txBody>
      </p:sp>
      <p:pic>
        <p:nvPicPr>
          <p:cNvPr id="5" name="Рисунок 4" descr="C:\Users\User\Desktop\юююю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710" y="373487"/>
            <a:ext cx="4912794" cy="305229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нннн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69" y="3142445"/>
            <a:ext cx="6096000" cy="3684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жжжж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569" y="3425781"/>
            <a:ext cx="5693783" cy="34322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707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фото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68" y="1228721"/>
            <a:ext cx="4590750" cy="4928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User\Desktop\_и буряты_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011" y="129981"/>
            <a:ext cx="3812811" cy="3306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фото2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891" y="3692841"/>
            <a:ext cx="3799023" cy="28507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41668" y="321973"/>
            <a:ext cx="4694095" cy="584775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Georgia" panose="02040502050405020303" pitchFamily="18" charset="0"/>
              </a:rPr>
              <a:t>Русские и буряты</a:t>
            </a:r>
            <a:endParaRPr lang="ru-RU" sz="3200" dirty="0">
              <a:latin typeface="Georgia" panose="0204050205040502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35763" y="957377"/>
            <a:ext cx="4350183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Как гласит преданье,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Триста лет назад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Встретились в Сибири 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Русский и бурят.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Пас бурят отару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Где-то в стороне,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И к нему подъехал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Русский на коне.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«</a:t>
            </a:r>
            <a:r>
              <a:rPr lang="ru-RU" sz="2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Санбайку</a:t>
            </a:r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-у!»-гортанно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Прокричал бурят,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Это означало: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«Здравствуй русский брат!»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Русский улыбнулся,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И сказал «Привет!»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С незнакомым другом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Разделил обед.</a:t>
            </a:r>
          </a:p>
          <a:p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( </a:t>
            </a:r>
            <a:r>
              <a:rPr lang="ru-RU" sz="2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Цеден</a:t>
            </a:r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-жал </a:t>
            </a:r>
            <a:r>
              <a:rPr lang="ru-RU" sz="2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Жимбаев</a:t>
            </a:r>
            <a:r>
              <a:rPr lang="ru-RU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456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05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5462" y="1674254"/>
            <a:ext cx="6851556" cy="646331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СПАСИБО ЗА ВНИМАНИЕ</a:t>
            </a:r>
            <a:endParaRPr lang="ru-RU" sz="36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38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959</Words>
  <Application>Microsoft Office PowerPoint</Application>
  <PresentationFormat>Широкоэкранный</PresentationFormat>
  <Paragraphs>71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9" baseType="lpstr">
      <vt:lpstr>Arial</vt:lpstr>
      <vt:lpstr>Bookman Old Style</vt:lpstr>
      <vt:lpstr>Calibri</vt:lpstr>
      <vt:lpstr>Calibri Light</vt:lpstr>
      <vt:lpstr>Cambria</vt:lpstr>
      <vt:lpstr>Georgia</vt:lpstr>
      <vt:lpstr>Helvetica</vt:lpstr>
      <vt:lpstr>Nirmala UI Semilight</vt:lpstr>
      <vt:lpstr>Segoe Script</vt:lpstr>
      <vt:lpstr>Segoe UI Light</vt:lpstr>
      <vt:lpstr>Times New Roman</vt:lpstr>
      <vt:lpstr>TimesNewRomanPSMT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Информатика</cp:lastModifiedBy>
  <cp:revision>32</cp:revision>
  <dcterms:created xsi:type="dcterms:W3CDTF">2021-10-27T12:51:56Z</dcterms:created>
  <dcterms:modified xsi:type="dcterms:W3CDTF">2021-11-15T08:08:28Z</dcterms:modified>
</cp:coreProperties>
</file>