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7" r:id="rId3"/>
    <p:sldId id="258" r:id="rId4"/>
    <p:sldId id="256" r:id="rId5"/>
    <p:sldId id="259" r:id="rId6"/>
    <p:sldId id="260" r:id="rId7"/>
    <p:sldId id="263" r:id="rId8"/>
    <p:sldId id="261" r:id="rId9"/>
    <p:sldId id="262" r:id="rId10"/>
    <p:sldId id="265" r:id="rId11"/>
    <p:sldId id="264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video/preview/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video/preview/16698186113643285856" TargetMode="External"/><Relationship Id="rId2" Type="http://schemas.openxmlformats.org/officeDocument/2006/relationships/hyperlink" Target="https://yandex.ru/video/preview/16345583863982690009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video/preview/16680487437275976620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608606"/>
            <a:ext cx="3827572" cy="19444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33338"/>
            <a:ext cx="4357869" cy="197544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512" y="164006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1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76056" y="2149454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tx2"/>
                </a:solidFill>
              </a:rPr>
              <a:t>2</a:t>
            </a:r>
          </a:p>
        </p:txBody>
      </p:sp>
      <p:sp>
        <p:nvSpPr>
          <p:cNvPr id="8" name="Подзаголовок 7"/>
          <p:cNvSpPr txBox="1">
            <a:spLocks noGrp="1"/>
          </p:cNvSpPr>
          <p:nvPr>
            <p:ph type="subTitle" idx="1"/>
          </p:nvPr>
        </p:nvSpPr>
        <p:spPr>
          <a:xfrm>
            <a:off x="382571" y="4869160"/>
            <a:ext cx="38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 smtClean="0">
                <a:solidFill>
                  <a:schemeClr val="tx2"/>
                </a:solidFill>
              </a:rPr>
              <a:t>3</a:t>
            </a:r>
            <a:endParaRPr lang="ru-RU" sz="1800" b="1" dirty="0">
              <a:solidFill>
                <a:schemeClr val="tx2"/>
              </a:solidFill>
            </a:endParaRPr>
          </a:p>
        </p:txBody>
      </p:sp>
      <p:pic>
        <p:nvPicPr>
          <p:cNvPr id="1029" name="Picture 5" descr="Picture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4588830"/>
            <a:ext cx="2772308" cy="2132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076056" y="635496"/>
            <a:ext cx="3816424" cy="46166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Определите тему урока</a:t>
            </a:r>
            <a:endParaRPr lang="ru-RU" sz="24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511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0363"/>
            <a:ext cx="8229600" cy="942373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chemeClr val="tx2"/>
                </a:solidFill>
              </a:rPr>
              <a:t>Троицкая церковь</a:t>
            </a:r>
            <a:r>
              <a:rPr lang="ru-RU" sz="3600" dirty="0">
                <a:solidFill>
                  <a:schemeClr val="tx2"/>
                </a:solidFill>
              </a:rPr>
              <a:t> — один из храмов </a:t>
            </a:r>
            <a:r>
              <a:rPr lang="ru-RU" sz="3600" b="1" dirty="0">
                <a:solidFill>
                  <a:schemeClr val="tx2"/>
                </a:solidFill>
              </a:rPr>
              <a:t>Свято-Троицкого монастыря</a:t>
            </a:r>
            <a:endParaRPr lang="ru-RU" sz="3600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257" y="1124744"/>
            <a:ext cx="8712968" cy="5184576"/>
          </a:xfrm>
          <a:prstGeom prst="rect">
            <a:avLst/>
          </a:prstGeom>
          <a:noFill/>
          <a:ln w="38100"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330377" y="6387939"/>
            <a:ext cx="65527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yandex.ru/video/preview/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2962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60648"/>
            <a:ext cx="8568952" cy="5865515"/>
          </a:xfrm>
        </p:spPr>
        <p:txBody>
          <a:bodyPr>
            <a:normAutofit/>
          </a:bodyPr>
          <a:lstStyle/>
          <a:p>
            <a:pPr marL="0" indent="457200">
              <a:buNone/>
            </a:pPr>
            <a:r>
              <a:rPr lang="ru-RU" sz="2400" b="1" dirty="0">
                <a:solidFill>
                  <a:schemeClr val="tx2"/>
                </a:solidFill>
              </a:rPr>
              <a:t>Троицкая церковь</a:t>
            </a:r>
            <a:r>
              <a:rPr lang="ru-RU" sz="2400" dirty="0">
                <a:solidFill>
                  <a:schemeClr val="tx2"/>
                </a:solidFill>
              </a:rPr>
              <a:t> — один из храмов </a:t>
            </a:r>
            <a:r>
              <a:rPr lang="ru-RU" sz="2400" b="1" dirty="0">
                <a:solidFill>
                  <a:schemeClr val="tx2"/>
                </a:solidFill>
              </a:rPr>
              <a:t>Свято-Троицкого монастыря</a:t>
            </a:r>
            <a:r>
              <a:rPr lang="ru-RU" sz="2400" dirty="0">
                <a:solidFill>
                  <a:schemeClr val="tx2"/>
                </a:solidFill>
              </a:rPr>
              <a:t> (до 1715 года — </a:t>
            </a:r>
            <a:r>
              <a:rPr lang="ru-RU" sz="2400" dirty="0" err="1">
                <a:solidFill>
                  <a:schemeClr val="tx2"/>
                </a:solidFill>
              </a:rPr>
              <a:t>Спасо</a:t>
            </a:r>
            <a:r>
              <a:rPr lang="ru-RU" sz="2400" dirty="0">
                <a:solidFill>
                  <a:schemeClr val="tx2"/>
                </a:solidFill>
              </a:rPr>
              <a:t>-Преображенский) в Тюмени. Расположен на высоком </a:t>
            </a:r>
            <a:r>
              <a:rPr lang="ru-RU" sz="2400" dirty="0" err="1">
                <a:solidFill>
                  <a:schemeClr val="tx2"/>
                </a:solidFill>
              </a:rPr>
              <a:t>Затюменском</a:t>
            </a:r>
            <a:r>
              <a:rPr lang="ru-RU" sz="2400" dirty="0">
                <a:solidFill>
                  <a:schemeClr val="tx2"/>
                </a:solidFill>
              </a:rPr>
              <a:t> мысу, образованном поймами рек Бабарынки, Туры (правый берег) и </a:t>
            </a:r>
            <a:r>
              <a:rPr lang="ru-RU" sz="2400" dirty="0" err="1">
                <a:solidFill>
                  <a:schemeClr val="tx2"/>
                </a:solidFill>
              </a:rPr>
              <a:t>Тюменки</a:t>
            </a:r>
            <a:r>
              <a:rPr lang="ru-RU" sz="2400" dirty="0">
                <a:solidFill>
                  <a:schemeClr val="tx2"/>
                </a:solidFill>
              </a:rPr>
              <a:t>, близ бывшей Ямской слободы (ныне на месте слободы находится Тюменский индустриальный университет</a:t>
            </a:r>
            <a:r>
              <a:rPr lang="ru-RU" sz="2400" dirty="0" smtClean="0">
                <a:solidFill>
                  <a:schemeClr val="tx2"/>
                </a:solidFill>
              </a:rPr>
              <a:t>).</a:t>
            </a:r>
            <a:endParaRPr lang="ru-RU" sz="2400" dirty="0">
              <a:solidFill>
                <a:schemeClr val="tx2"/>
              </a:solidFill>
            </a:endParaRPr>
          </a:p>
        </p:txBody>
      </p:sp>
      <p:pic>
        <p:nvPicPr>
          <p:cNvPr id="1024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564904"/>
            <a:ext cx="8640960" cy="4104456"/>
          </a:xfrm>
          <a:prstGeom prst="rect">
            <a:avLst/>
          </a:prstGeom>
          <a:noFill/>
          <a:ln w="28575">
            <a:solidFill>
              <a:schemeClr val="tx1">
                <a:lumMod val="65000"/>
                <a:lumOff val="3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6106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400" b="1" dirty="0" smtClean="0">
                <a:solidFill>
                  <a:schemeClr val="tx2"/>
                </a:solidFill>
              </a:rPr>
              <a:t>Сибирское </a:t>
            </a:r>
            <a:r>
              <a:rPr lang="ru-RU" sz="2400" b="1" dirty="0">
                <a:solidFill>
                  <a:schemeClr val="tx2"/>
                </a:solidFill>
              </a:rPr>
              <a:t>барокко</a:t>
            </a:r>
            <a:r>
              <a:rPr lang="ru-RU" sz="2400" dirty="0">
                <a:solidFill>
                  <a:schemeClr val="tx2"/>
                </a:solidFill>
              </a:rPr>
              <a:t> — </a:t>
            </a:r>
            <a:r>
              <a:rPr lang="ru-RU" sz="2400" dirty="0" smtClean="0">
                <a:solidFill>
                  <a:schemeClr val="tx2"/>
                </a:solidFill>
              </a:rPr>
              <a:t>самобытное направление </a:t>
            </a:r>
            <a:r>
              <a:rPr lang="ru-RU" sz="2400" dirty="0">
                <a:solidFill>
                  <a:schemeClr val="tx2"/>
                </a:solidFill>
              </a:rPr>
              <a:t>храмовой архитектуры Сибири XVIII века, </a:t>
            </a:r>
            <a:r>
              <a:rPr lang="ru-RU" sz="2400" dirty="0" smtClean="0">
                <a:solidFill>
                  <a:schemeClr val="tx2"/>
                </a:solidFill>
              </a:rPr>
              <a:t>сочетавшее </a:t>
            </a:r>
            <a:r>
              <a:rPr lang="ru-RU" sz="2400" dirty="0">
                <a:solidFill>
                  <a:schemeClr val="tx2"/>
                </a:solidFill>
              </a:rPr>
              <a:t>традиции русского зодчества с элементами украинского барокко и азиатскими мотивами. </a:t>
            </a:r>
            <a:r>
              <a:rPr lang="ru-RU" sz="2400" dirty="0" smtClean="0">
                <a:solidFill>
                  <a:schemeClr val="tx2"/>
                </a:solidFill>
              </a:rPr>
              <a:t/>
            </a:r>
            <a:br>
              <a:rPr lang="ru-RU" sz="2400" dirty="0" smtClean="0">
                <a:solidFill>
                  <a:schemeClr val="tx2"/>
                </a:solidFill>
              </a:rPr>
            </a:br>
            <a:r>
              <a:rPr lang="ru-RU" sz="2400" dirty="0" smtClean="0">
                <a:solidFill>
                  <a:schemeClr val="tx2"/>
                </a:solidFill>
              </a:rPr>
              <a:t>Храмы </a:t>
            </a:r>
            <a:r>
              <a:rPr lang="ru-RU" sz="2400" dirty="0">
                <a:solidFill>
                  <a:schemeClr val="tx2"/>
                </a:solidFill>
              </a:rPr>
              <a:t>этого периода отличаются пышным декором, сложными многоярусными композициями и </a:t>
            </a:r>
            <a:r>
              <a:rPr lang="ru-RU" sz="2400" dirty="0" smtClean="0">
                <a:solidFill>
                  <a:schemeClr val="tx2"/>
                </a:solidFill>
              </a:rPr>
              <a:t>живописностью.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1" y="5373216"/>
            <a:ext cx="8678765" cy="1329011"/>
          </a:xfrm>
        </p:spPr>
        <p:txBody>
          <a:bodyPr/>
          <a:lstStyle/>
          <a:p>
            <a:pPr marL="0" indent="0">
              <a:buNone/>
            </a:pPr>
            <a:r>
              <a:rPr lang="ru-RU" sz="2400" b="1" dirty="0" smtClean="0">
                <a:solidFill>
                  <a:schemeClr val="tx2"/>
                </a:solidFill>
              </a:rPr>
              <a:t>  Усадьба </a:t>
            </a:r>
            <a:r>
              <a:rPr lang="ru-RU" sz="2400" b="1" dirty="0" err="1" smtClean="0">
                <a:solidFill>
                  <a:schemeClr val="tx2"/>
                </a:solidFill>
              </a:rPr>
              <a:t>Колокольниковых</a:t>
            </a:r>
            <a:r>
              <a:rPr lang="ru-RU" sz="2400" b="1" dirty="0" smtClean="0">
                <a:solidFill>
                  <a:schemeClr val="tx2"/>
                </a:solidFill>
              </a:rPr>
              <a:t>              Дом купцов </a:t>
            </a:r>
            <a:r>
              <a:rPr lang="ru-RU" sz="2400" b="1" dirty="0" err="1" smtClean="0">
                <a:solidFill>
                  <a:schemeClr val="tx2"/>
                </a:solidFill>
              </a:rPr>
              <a:t>Чираловых</a:t>
            </a:r>
            <a:endParaRPr lang="ru-RU" sz="2400" b="1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US" sz="2400" b="1" dirty="0" smtClean="0">
                <a:solidFill>
                  <a:schemeClr val="tx2"/>
                </a:solidFill>
                <a:hlinkClick r:id="rId2"/>
              </a:rPr>
              <a:t>https</a:t>
            </a:r>
            <a:r>
              <a:rPr lang="en-US" sz="2400" b="1" dirty="0">
                <a:solidFill>
                  <a:schemeClr val="tx2"/>
                </a:solidFill>
                <a:hlinkClick r:id="rId2"/>
              </a:rPr>
              <a:t>://</a:t>
            </a:r>
            <a:r>
              <a:rPr lang="en-US" sz="2400" b="1" dirty="0" smtClean="0">
                <a:solidFill>
                  <a:schemeClr val="tx2"/>
                </a:solidFill>
                <a:hlinkClick r:id="rId2"/>
              </a:rPr>
              <a:t>yandex.ru/video/preview/</a:t>
            </a:r>
            <a:r>
              <a:rPr lang="ru-RU" sz="2400" b="1" dirty="0" smtClean="0">
                <a:solidFill>
                  <a:schemeClr val="tx2"/>
                </a:solidFill>
                <a:hlinkClick r:id="rId2"/>
              </a:rPr>
              <a:t>                                                                             </a:t>
            </a:r>
            <a:r>
              <a:rPr lang="en-US" sz="2400" b="1" dirty="0" smtClean="0">
                <a:solidFill>
                  <a:schemeClr val="tx2"/>
                </a:solidFill>
                <a:hlinkClick r:id="rId3"/>
              </a:rPr>
              <a:t>https</a:t>
            </a:r>
            <a:r>
              <a:rPr lang="en-US" sz="2400" b="1" dirty="0">
                <a:solidFill>
                  <a:schemeClr val="tx2"/>
                </a:solidFill>
                <a:hlinkClick r:id="rId3"/>
              </a:rPr>
              <a:t>://</a:t>
            </a:r>
            <a:r>
              <a:rPr lang="en-US" sz="2400" b="1" dirty="0" smtClean="0">
                <a:solidFill>
                  <a:schemeClr val="tx2"/>
                </a:solidFill>
                <a:hlinkClick r:id="rId3"/>
              </a:rPr>
              <a:t>yandex.ru/video/preview/</a:t>
            </a:r>
            <a:endParaRPr lang="ru-RU" sz="2400" b="1" dirty="0">
              <a:solidFill>
                <a:schemeClr val="tx2"/>
              </a:solidFill>
            </a:endParaRPr>
          </a:p>
        </p:txBody>
      </p:sp>
      <p:pic>
        <p:nvPicPr>
          <p:cNvPr id="11268" name="Picture 4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213565"/>
            <a:ext cx="4574309" cy="2033026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140968"/>
            <a:ext cx="3969906" cy="2105623"/>
          </a:xfrm>
          <a:prstGeom prst="rect">
            <a:avLst/>
          </a:prstGeom>
          <a:noFill/>
          <a:ln w="1905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0818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Культурное наследие Тюменской области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380312" y="3861048"/>
            <a:ext cx="1688232" cy="838944"/>
          </a:xfrm>
        </p:spPr>
        <p:txBody>
          <a:bodyPr>
            <a:noAutofit/>
          </a:bodyPr>
          <a:lstStyle/>
          <a:p>
            <a:pPr algn="l"/>
            <a:endParaRPr lang="ru-RU" sz="1200" b="1" dirty="0">
              <a:solidFill>
                <a:schemeClr val="tx1"/>
              </a:solidFill>
            </a:endParaRPr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346991"/>
            <a:ext cx="1696317" cy="1317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5512336"/>
            <a:ext cx="1728192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Picture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311" y="116632"/>
            <a:ext cx="2032550" cy="1368152"/>
          </a:xfrm>
          <a:prstGeom prst="rect">
            <a:avLst/>
          </a:prstGeom>
          <a:noFill/>
          <a:ln w="3175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Picture backgroun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5262215"/>
            <a:ext cx="3574431" cy="1429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3028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2373" y="116632"/>
            <a:ext cx="8229600" cy="418058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Культурное наследие</a:t>
            </a:r>
          </a:p>
        </p:txBody>
      </p:sp>
      <p:pic>
        <p:nvPicPr>
          <p:cNvPr id="1028" name="Picture 4" descr="Picture background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070203"/>
            <a:ext cx="2979592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211960" y="2132856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Часть 3 статьи 44 — каждый обязан заботиться о сохранении исторического и культурного на</a:t>
            </a:r>
            <a:r>
              <a:rPr lang="ru-RU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след</a:t>
            </a:r>
            <a:r>
              <a:rPr lang="ru-R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ия, беречь памятники истории и культуры</a:t>
            </a:r>
          </a:p>
        </p:txBody>
      </p:sp>
    </p:spTree>
    <p:extLst>
      <p:ext uri="{BB962C8B-B14F-4D97-AF65-F5344CB8AC3E}">
        <p14:creationId xmlns:p14="http://schemas.microsoft.com/office/powerpoint/2010/main" val="970149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5336802"/>
            <a:ext cx="8568952" cy="1368152"/>
          </a:xfrm>
        </p:spPr>
        <p:txBody>
          <a:bodyPr>
            <a:normAutofit fontScale="25000" lnSpcReduction="20000"/>
          </a:bodyPr>
          <a:lstStyle/>
          <a:p>
            <a:endParaRPr lang="ru-RU" dirty="0" smtClean="0"/>
          </a:p>
          <a:p>
            <a:pPr indent="457200" algn="l"/>
            <a:r>
              <a:rPr lang="ru-RU" sz="9600" b="1" i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Культурное на</a:t>
            </a:r>
            <a:r>
              <a:rPr lang="ru-RU" sz="96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след</a:t>
            </a:r>
            <a:r>
              <a:rPr lang="ru-RU" sz="9600" b="1" i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ие </a:t>
            </a:r>
            <a:r>
              <a:rPr lang="ru-RU" sz="9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это</a:t>
            </a:r>
            <a:r>
              <a:rPr lang="ru-RU" sz="9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 </a:t>
            </a:r>
            <a:r>
              <a:rPr lang="ru-RU" sz="9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9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часть материальной и духовной культуры, созданная прошлыми поколениями, выдержавшая испытание временем и передающаяся следующим поколениям как нечто ценное и почитаемое.</a:t>
            </a:r>
          </a:p>
        </p:txBody>
      </p:sp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8424936" cy="4896544"/>
          </a:xfrm>
          <a:prstGeom prst="rect">
            <a:avLst/>
          </a:prstGeom>
          <a:noFill/>
          <a:ln w="38100"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716016" y="5029025"/>
            <a:ext cx="42484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Знаменский </a:t>
            </a:r>
            <a:r>
              <a:rPr lang="ru-RU" sz="1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кафедральный собор </a:t>
            </a:r>
            <a:r>
              <a:rPr lang="ru-RU" sz="1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 Тюмень</a:t>
            </a:r>
            <a:endParaRPr lang="ru-RU" sz="14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122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8044" y="5085184"/>
            <a:ext cx="2672952" cy="1739647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Picture background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712967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Picture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806628"/>
            <a:ext cx="3183513" cy="1512168"/>
          </a:xfrm>
          <a:prstGeom prst="rect">
            <a:avLst/>
          </a:prstGeom>
          <a:noFill/>
          <a:ln w="38100"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812" y="3861048"/>
            <a:ext cx="2618464" cy="1621007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05" name="Picture 9" descr="Picture background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3025" y="4813414"/>
            <a:ext cx="1440160" cy="1882562"/>
          </a:xfrm>
          <a:prstGeom prst="rect">
            <a:avLst/>
          </a:prstGeom>
          <a:noFill/>
          <a:ln w="38100"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725449" y="4221000"/>
            <a:ext cx="14126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М.И. Захаров. </a:t>
            </a:r>
          </a:p>
          <a:p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Деревня </a:t>
            </a:r>
            <a:r>
              <a:rPr lang="ru-RU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Лебаут</a:t>
            </a:r>
            <a:endParaRPr lang="ru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0758" y="5373216"/>
            <a:ext cx="23378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Гостиный двор в Тобольске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36971" y="4331879"/>
            <a:ext cx="14922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Сквер </a:t>
            </a:r>
            <a:endParaRPr lang="ru-RU" sz="1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сибирских </a:t>
            </a: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кошек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6864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490066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Культурное наследие Тюменской области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0687" y="531289"/>
            <a:ext cx="8229600" cy="676672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Тобольский кремль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2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983" y="1124744"/>
            <a:ext cx="8103304" cy="5400600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83279" y="6462773"/>
            <a:ext cx="72728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https://yandex.ru/video/preview/16680487437275976620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2502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60032" y="620688"/>
            <a:ext cx="4176464" cy="796950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Семён </a:t>
            </a:r>
            <a:r>
              <a:rPr lang="ru-RU" sz="2400" b="1" dirty="0" err="1">
                <a:solidFill>
                  <a:schemeClr val="accent2">
                    <a:lumMod val="75000"/>
                  </a:schemeClr>
                </a:solidFill>
              </a:rPr>
              <a:t>Ульянович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Ремезов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(1640-1720)</a:t>
            </a:r>
            <a:r>
              <a:rPr lang="ru-RU" sz="2400" dirty="0"/>
              <a:t> —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>
                <a:solidFill>
                  <a:schemeClr val="tx2"/>
                </a:solidFill>
              </a:rPr>
              <a:t>архитектор </a:t>
            </a:r>
            <a:r>
              <a:rPr lang="ru-RU" sz="2400" dirty="0">
                <a:solidFill>
                  <a:schemeClr val="tx2"/>
                </a:solidFill>
              </a:rPr>
              <a:t>и начальник строительства </a:t>
            </a:r>
            <a:r>
              <a:rPr lang="ru-RU" sz="2400" b="1" dirty="0">
                <a:solidFill>
                  <a:schemeClr val="tx2"/>
                </a:solidFill>
              </a:rPr>
              <a:t>Тобольского кремля</a:t>
            </a:r>
            <a:r>
              <a:rPr lang="ru-RU" sz="2400" dirty="0">
                <a:solidFill>
                  <a:schemeClr val="tx2"/>
                </a:solidFill>
              </a:rPr>
              <a:t> — единственного каменного кремля на территории Сибири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4536504" cy="6033400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9954" y="4869160"/>
            <a:ext cx="3344248" cy="1880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512" y="6286700"/>
            <a:ext cx="4536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Памятник С.У. </a:t>
            </a:r>
            <a:r>
              <a:rPr lang="ru-RU" dirty="0" err="1" smtClean="0"/>
              <a:t>Ремезову</a:t>
            </a:r>
            <a:r>
              <a:rPr lang="ru-RU" dirty="0" smtClean="0"/>
              <a:t> в г. Тобольске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4183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84976" cy="6389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6007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2" y="332656"/>
            <a:ext cx="9073008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339752" y="1268760"/>
            <a:ext cx="1152128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868144" y="836712"/>
            <a:ext cx="1296144" cy="86409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443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</TotalTime>
  <Words>82</Words>
  <Application>Microsoft Office PowerPoint</Application>
  <PresentationFormat>Экран (4:3)</PresentationFormat>
  <Paragraphs>27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Arial</vt:lpstr>
      <vt:lpstr>Calibri</vt:lpstr>
      <vt:lpstr>Тема Office</vt:lpstr>
      <vt:lpstr>Презентация PowerPoint</vt:lpstr>
      <vt:lpstr>Культурное наследие Тюменской области</vt:lpstr>
      <vt:lpstr>1. Культурное наследие</vt:lpstr>
      <vt:lpstr> </vt:lpstr>
      <vt:lpstr>Презентация PowerPoint</vt:lpstr>
      <vt:lpstr>2. Культурное наследие Тюменской области</vt:lpstr>
      <vt:lpstr>    Семён Ульянович Ремезов (1640-1720) —  архитектор и начальник строительства Тобольского кремля — единственного каменного кремля на территории Сибири</vt:lpstr>
      <vt:lpstr>Презентация PowerPoint</vt:lpstr>
      <vt:lpstr>Презентация PowerPoint</vt:lpstr>
      <vt:lpstr>Троицкая церковь — один из храмов Свято-Троицкого монастыря</vt:lpstr>
      <vt:lpstr>Презентация PowerPoint</vt:lpstr>
      <vt:lpstr>   Сибирское барокко — самобытное направление храмовой архитектуры Сибири XVIII века, сочетавшее традиции русского зодчества с элементами украинского барокко и азиатскими мотивами.  Храмы этого периода отличаются пышным декором, сложными многоярусными композициями и живописностью.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Культурное наследие Тюменской области</dc:title>
  <dc:creator>ADMIN</dc:creator>
  <cp:lastModifiedBy>Учитель</cp:lastModifiedBy>
  <cp:revision>23</cp:revision>
  <dcterms:created xsi:type="dcterms:W3CDTF">2026-03-07T13:36:16Z</dcterms:created>
  <dcterms:modified xsi:type="dcterms:W3CDTF">2026-04-11T07:09:03Z</dcterms:modified>
</cp:coreProperties>
</file>