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60" r:id="rId1"/>
  </p:sldMasterIdLst>
  <p:notesMasterIdLst>
    <p:notesMasterId r:id="rId28"/>
  </p:notesMasterIdLst>
  <p:sldIdLst>
    <p:sldId id="256" r:id="rId2"/>
    <p:sldId id="264" r:id="rId3"/>
    <p:sldId id="262" r:id="rId4"/>
    <p:sldId id="265" r:id="rId5"/>
    <p:sldId id="266" r:id="rId6"/>
    <p:sldId id="325" r:id="rId7"/>
    <p:sldId id="326" r:id="rId8"/>
    <p:sldId id="327" r:id="rId9"/>
    <p:sldId id="328" r:id="rId10"/>
    <p:sldId id="329" r:id="rId11"/>
    <p:sldId id="330" r:id="rId12"/>
    <p:sldId id="331" r:id="rId13"/>
    <p:sldId id="332" r:id="rId14"/>
    <p:sldId id="333" r:id="rId15"/>
    <p:sldId id="334" r:id="rId16"/>
    <p:sldId id="335" r:id="rId17"/>
    <p:sldId id="336" r:id="rId18"/>
    <p:sldId id="337" r:id="rId19"/>
    <p:sldId id="338" r:id="rId20"/>
    <p:sldId id="339" r:id="rId21"/>
    <p:sldId id="324" r:id="rId22"/>
    <p:sldId id="350" r:id="rId23"/>
    <p:sldId id="340" r:id="rId24"/>
    <p:sldId id="343" r:id="rId25"/>
    <p:sldId id="346" r:id="rId26"/>
    <p:sldId id="349" r:id="rId27"/>
  </p:sldIdLst>
  <p:sldSz cx="9144000" cy="5143500" type="screen16x9"/>
  <p:notesSz cx="6858000" cy="9144000"/>
  <p:embeddedFontLst>
    <p:embeddedFont>
      <p:font typeface="Roboto Slab" panose="020B0604020202020204" charset="0"/>
      <p:regular r:id="rId29"/>
      <p:bold r:id="rId30"/>
    </p:embeddedFont>
    <p:embeddedFont>
      <p:font typeface="Open Sans" panose="020B0604020202020204" charset="0"/>
      <p:regular r:id="rId31"/>
      <p:bold r:id="rId32"/>
      <p:italic r:id="rId33"/>
    </p:embeddedFont>
    <p:embeddedFont>
      <p:font typeface="Calibri" panose="020F0502020204030204" pitchFamily="34" charset="0"/>
      <p:regular r:id="rId34"/>
      <p:bold r:id="rId35"/>
      <p:italic r:id="rId36"/>
      <p:boldItalic r:id="rId37"/>
    </p:embeddedFont>
  </p:embeddedFontLst>
  <p:defaultTextStyle>
    <a:defPPr>
      <a:defRPr lang="ru-RU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7" userDrawn="1">
          <p15:clr>
            <a:srgbClr val="A4A3A4"/>
          </p15:clr>
        </p15:guide>
        <p15:guide id="2" pos="226" userDrawn="1">
          <p15:clr>
            <a:srgbClr val="A4A3A4"/>
          </p15:clr>
        </p15:guide>
        <p15:guide id="3" pos="5534" userDrawn="1">
          <p15:clr>
            <a:srgbClr val="A4A3A4"/>
          </p15:clr>
        </p15:guide>
        <p15:guide id="4" orient="horz" pos="3003" userDrawn="1">
          <p15:clr>
            <a:srgbClr val="A4A3A4"/>
          </p15:clr>
        </p15:guide>
        <p15:guide id="5" pos="2993" userDrawn="1">
          <p15:clr>
            <a:srgbClr val="A4A3A4"/>
          </p15:clr>
        </p15:guide>
        <p15:guide id="6" pos="2767" userDrawn="1">
          <p15:clr>
            <a:srgbClr val="A4A3A4"/>
          </p15:clr>
        </p15:guide>
        <p15:guide id="7" pos="1837" userDrawn="1">
          <p15:clr>
            <a:srgbClr val="A4A3A4"/>
          </p15:clr>
        </p15:guide>
        <p15:guide id="8" pos="3901" userDrawn="1">
          <p15:clr>
            <a:srgbClr val="A4A3A4"/>
          </p15:clr>
        </p15:guide>
        <p15:guide id="9" pos="2064" userDrawn="1">
          <p15:clr>
            <a:srgbClr val="A4A3A4"/>
          </p15:clr>
        </p15:guide>
        <p15:guide id="10" pos="3674" userDrawn="1">
          <p15:clr>
            <a:srgbClr val="A4A3A4"/>
          </p15:clr>
        </p15:guide>
        <p15:guide id="11" pos="453" userDrawn="1">
          <p15:clr>
            <a:srgbClr val="A4A3A4"/>
          </p15:clr>
        </p15:guide>
        <p15:guide id="12" pos="5307" userDrawn="1">
          <p15:clr>
            <a:srgbClr val="A4A3A4"/>
          </p15:clr>
        </p15:guide>
        <p15:guide id="13" orient="horz" pos="441" userDrawn="1">
          <p15:clr>
            <a:srgbClr val="A4A3A4"/>
          </p15:clr>
        </p15:guide>
        <p15:guide id="14" orient="horz" pos="277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F6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750" autoAdjust="0"/>
    <p:restoredTop sz="94053" autoAdjust="0"/>
  </p:normalViewPr>
  <p:slideViewPr>
    <p:cSldViewPr snapToGrid="0">
      <p:cViewPr varScale="1">
        <p:scale>
          <a:sx n="92" d="100"/>
          <a:sy n="92" d="100"/>
        </p:scale>
        <p:origin x="708" y="90"/>
      </p:cViewPr>
      <p:guideLst>
        <p:guide orient="horz" pos="237"/>
        <p:guide pos="226"/>
        <p:guide pos="5534"/>
        <p:guide orient="horz" pos="3003"/>
        <p:guide pos="2993"/>
        <p:guide pos="2767"/>
        <p:guide pos="1837"/>
        <p:guide pos="3901"/>
        <p:guide pos="2064"/>
        <p:guide pos="3674"/>
        <p:guide pos="453"/>
        <p:guide pos="5307"/>
        <p:guide orient="horz" pos="441"/>
        <p:guide orient="horz" pos="277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38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2.fntdata"/><Relationship Id="rId35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F1B41E-17B3-44CE-8E19-FCB63DD51A28}" type="datetimeFigureOut">
              <a:rPr lang="ru-RU" smtClean="0"/>
              <a:pPr/>
              <a:t>01.11.2018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61DEFC-839A-4688-A129-6AA2F4833DA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73578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Астероид</a:t>
            </a:r>
            <a:r>
              <a:rPr lang="ru-RU" baseline="0" dirty="0" smtClean="0"/>
              <a:t> в 1 и 15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61DEFC-839A-4688-A129-6AA2F4833DA1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70776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pPr/>
              <a:t>01.11.2018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1590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pPr/>
              <a:t>01.11.2018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4865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pPr/>
              <a:t>01.11.2018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5771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pPr/>
              <a:t>01.11.2018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9636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pPr/>
              <a:t>01.11.2018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908360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pPr/>
              <a:t>01.11.2018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52607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pPr/>
              <a:t>01.11.2018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6069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pPr/>
              <a:t>01.11.2018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9515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pPr/>
              <a:t>01.11.2018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45577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pPr/>
              <a:t>01.11.2018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42247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6E679-DC75-4745-852D-F583D5FA2C9D}" type="datetimeFigureOut">
              <a:rPr lang="ru-RU" smtClean="0"/>
              <a:pPr/>
              <a:t>01.11.2018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04438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06E679-DC75-4745-852D-F583D5FA2C9D}" type="datetimeFigureOut">
              <a:rPr lang="ru-RU" smtClean="0"/>
              <a:pPr/>
              <a:t>01.11.2018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21A449-B48E-44C3-9B97-791039936F9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7179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slide" Target="slide21.xml"/><Relationship Id="rId4" Type="http://schemas.openxmlformats.org/officeDocument/2006/relationships/slide" Target="slide3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" Target="slide23.xml"/><Relationship Id="rId7" Type="http://schemas.openxmlformats.org/officeDocument/2006/relationships/slide" Target="slide6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9.xml"/><Relationship Id="rId5" Type="http://schemas.openxmlformats.org/officeDocument/2006/relationships/slide" Target="slide15.xml"/><Relationship Id="rId10" Type="http://schemas.openxmlformats.org/officeDocument/2006/relationships/slide" Target="slide18.xml"/><Relationship Id="rId4" Type="http://schemas.openxmlformats.org/officeDocument/2006/relationships/image" Target="../media/image4.png"/><Relationship Id="rId9" Type="http://schemas.openxmlformats.org/officeDocument/2006/relationships/slide" Target="slide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slide" Target="slide4.xml"/><Relationship Id="rId4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8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slide" Target="slide7.xml"/><Relationship Id="rId4" Type="http://schemas.openxmlformats.org/officeDocument/2006/relationships/slide" Target="slide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0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4.png"/><Relationship Id="rId5" Type="http://schemas.openxmlformats.org/officeDocument/2006/relationships/slide" Target="slide10.xml"/><Relationship Id="rId4" Type="http://schemas.openxmlformats.org/officeDocument/2006/relationships/slide" Target="slide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2.png"/><Relationship Id="rId5" Type="http://schemas.openxmlformats.org/officeDocument/2006/relationships/slide" Target="slide13.xml"/><Relationship Id="rId4" Type="http://schemas.openxmlformats.org/officeDocument/2006/relationships/slide" Target="slide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7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2.png"/><Relationship Id="rId5" Type="http://schemas.openxmlformats.org/officeDocument/2006/relationships/slide" Target="slide17.xml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12.png"/><Relationship Id="rId5" Type="http://schemas.openxmlformats.org/officeDocument/2006/relationships/slide" Target="slide19.xml"/><Relationship Id="rId4" Type="http://schemas.openxmlformats.org/officeDocument/2006/relationships/slide" Target="slide2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-307818" y="376238"/>
            <a:ext cx="4055953" cy="2354605"/>
          </a:xfrm>
          <a:prstGeom prst="rect">
            <a:avLst/>
          </a:prstGeom>
          <a:solidFill>
            <a:schemeClr val="tx1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>
              <a:buNone/>
            </a:pPr>
            <a:r>
              <a:rPr lang="ru-RU" sz="2800" i="1" dirty="0" smtClean="0"/>
              <a:t>Что связывает нашу республику  и наш город с  космосом и  авиацией?</a:t>
            </a:r>
            <a:endParaRPr lang="ru-RU" sz="2800" dirty="0" smtClean="0"/>
          </a:p>
        </p:txBody>
      </p:sp>
      <p:sp>
        <p:nvSpPr>
          <p:cNvPr id="10" name="TextBox 9"/>
          <p:cNvSpPr txBox="1"/>
          <p:nvPr/>
        </p:nvSpPr>
        <p:spPr>
          <a:xfrm>
            <a:off x="358775" y="1184341"/>
            <a:ext cx="403383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77"/>
            <a:endParaRPr lang="ru-RU" sz="38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9" name="Скругленный прямоугольник 18">
            <a:hlinkClick r:id="rId3" action="ppaction://hlinksldjump"/>
          </p:cNvPr>
          <p:cNvSpPr/>
          <p:nvPr/>
        </p:nvSpPr>
        <p:spPr>
          <a:xfrm>
            <a:off x="1265940" y="3120978"/>
            <a:ext cx="2219508" cy="674603"/>
          </a:xfrm>
          <a:prstGeom prst="roundRect">
            <a:avLst/>
          </a:prstGeom>
          <a:solidFill>
            <a:srgbClr val="00B050"/>
          </a:solidFill>
          <a:ln>
            <a:noFill/>
          </a:ln>
          <a:effectLst>
            <a:outerShdw blurRad="127000" dist="127000" dir="5400000" sx="90000" sy="90000" algn="t" rotWithShape="0">
              <a:schemeClr val="accent6">
                <a:lumMod val="50000"/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360000" tIns="180000" rIns="360000" bIns="180000" rtlCol="0" anchor="ctr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/>
                </a:solidFill>
                <a:latin typeface="+mj-lt"/>
              </a:rPr>
              <a:t>Начать игру</a:t>
            </a:r>
            <a:endParaRPr lang="ru-RU" sz="16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0" name="TextBox 19">
            <a:hlinkClick r:id="rId4" action="ppaction://hlinksldjump"/>
          </p:cNvPr>
          <p:cNvSpPr txBox="1"/>
          <p:nvPr/>
        </p:nvSpPr>
        <p:spPr>
          <a:xfrm>
            <a:off x="1530751" y="4069934"/>
            <a:ext cx="168988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685800"/>
            <a:r>
              <a:rPr lang="ru-RU" sz="1600" dirty="0">
                <a:solidFill>
                  <a:schemeClr val="bg1">
                    <a:lumMod val="85000"/>
                  </a:schemeClr>
                </a:solidFill>
                <a:latin typeface="Roboto Slab"/>
                <a:hlinkClick r:id="rId5" action="ppaction://hlinksldjump"/>
              </a:rPr>
              <a:t>Правила игры</a:t>
            </a:r>
            <a:endParaRPr lang="ru-RU" sz="1600" dirty="0">
              <a:solidFill>
                <a:schemeClr val="bg1">
                  <a:lumMod val="85000"/>
                </a:schemeClr>
              </a:solidFill>
              <a:latin typeface="Roboto Slab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736803" y="389299"/>
            <a:ext cx="5407197" cy="47542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16416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Рисунок 3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569" y="4343129"/>
            <a:ext cx="538163" cy="444329"/>
          </a:xfrm>
          <a:prstGeom prst="rect">
            <a:avLst/>
          </a:prstGeom>
        </p:spPr>
      </p:pic>
      <p:pic>
        <p:nvPicPr>
          <p:cNvPr id="95" name="Рисунок 94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058" y="1686426"/>
            <a:ext cx="538163" cy="444329"/>
          </a:xfrm>
          <a:prstGeom prst="rect">
            <a:avLst/>
          </a:prstGeom>
        </p:spPr>
      </p:pic>
      <p:pic>
        <p:nvPicPr>
          <p:cNvPr id="97" name="Рисунок 96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6015" y="825559"/>
            <a:ext cx="538163" cy="444329"/>
          </a:xfrm>
          <a:prstGeom prst="rect">
            <a:avLst/>
          </a:prstGeom>
        </p:spPr>
      </p:pic>
      <p:pic>
        <p:nvPicPr>
          <p:cNvPr id="98" name="Рисунок 97">
            <a:hlinkClick r:id="rId7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438" y="831130"/>
            <a:ext cx="538163" cy="444329"/>
          </a:xfrm>
          <a:prstGeom prst="rect">
            <a:avLst/>
          </a:prstGeom>
        </p:spPr>
      </p:pic>
      <p:pic>
        <p:nvPicPr>
          <p:cNvPr id="104" name="Рисунок 103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054" y="825558"/>
            <a:ext cx="538163" cy="444329"/>
          </a:xfrm>
          <a:prstGeom prst="rect">
            <a:avLst/>
          </a:prstGeom>
        </p:spPr>
      </p:pic>
      <p:pic>
        <p:nvPicPr>
          <p:cNvPr id="106" name="Рисунок 105">
            <a:hlinkClick r:id="rId9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6325" y="1664962"/>
            <a:ext cx="538163" cy="444329"/>
          </a:xfrm>
          <a:prstGeom prst="rect">
            <a:avLst/>
          </a:prstGeom>
        </p:spPr>
      </p:pic>
      <p:pic>
        <p:nvPicPr>
          <p:cNvPr id="107" name="Рисунок 106">
            <a:hlinkClick r:id="rId10" action="ppaction://hlinksldjump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3110" y="1705241"/>
            <a:ext cx="538163" cy="444329"/>
          </a:xfrm>
          <a:prstGeom prst="rect">
            <a:avLst/>
          </a:prstGeom>
        </p:spPr>
      </p:pic>
      <p:sp>
        <p:nvSpPr>
          <p:cNvPr id="29" name="Скругленный прямоугольник 28"/>
          <p:cNvSpPr/>
          <p:nvPr/>
        </p:nvSpPr>
        <p:spPr>
          <a:xfrm>
            <a:off x="4737250" y="1617677"/>
            <a:ext cx="630000" cy="6300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90000" rIns="90000" bIns="90000" rtlCol="0" anchor="ctr">
            <a:noAutofit/>
          </a:bodyPr>
          <a:lstStyle/>
          <a:p>
            <a:pPr algn="ctr"/>
            <a:r>
              <a:rPr lang="ru-RU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15</a:t>
            </a:r>
            <a:endParaRPr lang="ru-RU" sz="1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727002" y="741149"/>
            <a:ext cx="630000" cy="6300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90000" rIns="90000" bIns="90000" rtlCol="0" anchor="ctr">
            <a:noAutofit/>
          </a:bodyPr>
          <a:lstStyle/>
          <a:p>
            <a:pPr algn="ctr"/>
            <a:r>
              <a:rPr lang="ru-RU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1</a:t>
            </a:r>
            <a:endParaRPr lang="ru-RU" sz="1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550262" y="739440"/>
            <a:ext cx="630000" cy="6300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90000" rIns="90000" bIns="90000" rtlCol="0" anchor="ctr">
            <a:noAutofit/>
          </a:bodyPr>
          <a:lstStyle/>
          <a:p>
            <a:pPr algn="ctr"/>
            <a:r>
              <a:rPr lang="ru-RU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2</a:t>
            </a:r>
            <a:endParaRPr lang="ru-RU" sz="1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2374086" y="716973"/>
            <a:ext cx="630000" cy="6300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90000" rIns="90000" bIns="90000" rtlCol="0" anchor="ctr">
            <a:noAutofit/>
          </a:bodyPr>
          <a:lstStyle/>
          <a:p>
            <a:pPr algn="ctr"/>
            <a:r>
              <a:rPr lang="ru-RU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3</a:t>
            </a:r>
            <a:endParaRPr lang="ru-RU" sz="1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120533" y="707781"/>
            <a:ext cx="630000" cy="6300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90000" rIns="90000" bIns="90000" rtlCol="0" anchor="ctr">
            <a:noAutofit/>
          </a:bodyPr>
          <a:lstStyle/>
          <a:p>
            <a:pPr algn="ctr"/>
            <a:r>
              <a:rPr lang="ru-RU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4</a:t>
            </a:r>
            <a:endParaRPr lang="ru-RU" sz="1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876261" y="720368"/>
            <a:ext cx="630000" cy="6300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90000" rIns="90000" bIns="90000" rtlCol="0" anchor="ctr">
            <a:noAutofit/>
          </a:bodyPr>
          <a:lstStyle/>
          <a:p>
            <a:pPr algn="ctr"/>
            <a:r>
              <a:rPr lang="ru-RU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5</a:t>
            </a:r>
            <a:endParaRPr lang="ru-RU" sz="1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4716375" y="706046"/>
            <a:ext cx="630000" cy="6300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90000" rIns="90000" bIns="90000" rtlCol="0" anchor="ctr">
            <a:noAutofit/>
          </a:bodyPr>
          <a:lstStyle/>
          <a:p>
            <a:pPr algn="ctr"/>
            <a:r>
              <a:rPr lang="ru-RU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6</a:t>
            </a:r>
            <a:endParaRPr lang="ru-RU" sz="1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716515" y="1618398"/>
            <a:ext cx="630000" cy="6300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90000" rIns="90000" bIns="90000" rtlCol="0" anchor="ctr">
            <a:noAutofit/>
          </a:bodyPr>
          <a:lstStyle/>
          <a:p>
            <a:pPr algn="ctr"/>
            <a:r>
              <a:rPr lang="ru-RU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7</a:t>
            </a:r>
            <a:endParaRPr lang="ru-RU" sz="1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1477129" y="1621072"/>
            <a:ext cx="630000" cy="6300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90000" rIns="90000" bIns="90000" rtlCol="0" anchor="ctr">
            <a:noAutofit/>
          </a:bodyPr>
          <a:lstStyle/>
          <a:p>
            <a:pPr algn="ctr"/>
            <a:r>
              <a:rPr lang="ru-RU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10</a:t>
            </a:r>
            <a:endParaRPr lang="ru-RU" sz="1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2259799" y="1595558"/>
            <a:ext cx="630000" cy="6300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90000" rIns="90000" bIns="90000" rtlCol="0" anchor="ctr">
            <a:noAutofit/>
          </a:bodyPr>
          <a:lstStyle/>
          <a:p>
            <a:pPr algn="ctr"/>
            <a:r>
              <a:rPr lang="ru-RU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11</a:t>
            </a:r>
            <a:endParaRPr lang="ru-RU" sz="1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3079130" y="1614373"/>
            <a:ext cx="630000" cy="6300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90000" rIns="90000" bIns="90000" rtlCol="0" anchor="ctr">
            <a:noAutofit/>
          </a:bodyPr>
          <a:lstStyle/>
          <a:p>
            <a:pPr algn="ctr"/>
            <a:r>
              <a:rPr lang="ru-RU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12</a:t>
            </a:r>
            <a:endParaRPr lang="ru-RU" sz="1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27" name="Скругленный прямоугольник 26"/>
          <p:cNvSpPr/>
          <p:nvPr/>
        </p:nvSpPr>
        <p:spPr>
          <a:xfrm>
            <a:off x="3886104" y="1626730"/>
            <a:ext cx="630000" cy="6300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90000" rIns="90000" bIns="90000" rtlCol="0" anchor="ctr">
            <a:noAutofit/>
          </a:bodyPr>
          <a:lstStyle/>
          <a:p>
            <a:pPr algn="ctr"/>
            <a:r>
              <a:rPr lang="ru-RU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13</a:t>
            </a:r>
            <a:endParaRPr lang="ru-RU" sz="1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728364" y="4299721"/>
            <a:ext cx="630000" cy="63000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90000" tIns="90000" rIns="90000" bIns="90000" rtlCol="0" anchor="ctr">
            <a:noAutofit/>
          </a:bodyPr>
          <a:lstStyle/>
          <a:p>
            <a:pPr algn="ctr"/>
            <a:r>
              <a:rPr lang="ru-RU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!</a:t>
            </a:r>
            <a:endParaRPr lang="ru-RU" sz="1400" b="1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185043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</p:childTnLst>
        </p:cTn>
      </p:par>
    </p:tnLst>
    <p:bldLst>
      <p:bldP spid="29" grpId="0" animBg="1"/>
      <p:bldP spid="19" grpId="0" animBg="1"/>
      <p:bldP spid="13" grpId="0" animBg="1"/>
      <p:bldP spid="16" grpId="0" animBg="1"/>
      <p:bldP spid="17" grpId="0" animBg="1"/>
      <p:bldP spid="18" grpId="0" animBg="1"/>
      <p:bldP spid="20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3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 dirty="0" smtClean="0">
                <a:solidFill>
                  <a:srgbClr val="F7F6F4"/>
                </a:solidFill>
                <a:latin typeface="+mj-lt"/>
              </a:rPr>
              <a:t>Ответьте на вопрос</a:t>
            </a:r>
            <a:endParaRPr lang="ru-RU" sz="2200" dirty="0">
              <a:solidFill>
                <a:srgbClr val="F7F6F4"/>
              </a:solidFill>
              <a:latin typeface="+mj-lt"/>
            </a:endParaRPr>
          </a:p>
        </p:txBody>
      </p:sp>
      <p:sp>
        <p:nvSpPr>
          <p:cNvPr id="3" name="Прямоугольник 2"/>
          <p:cNvSpPr/>
          <p:nvPr/>
        </p:nvSpPr>
        <p:spPr>
          <a:xfrm flipH="1">
            <a:off x="723899" y="1864253"/>
            <a:ext cx="5474556" cy="615553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ctr" anchorCtr="0">
            <a:spAutoFit/>
          </a:bodyPr>
          <a:lstStyle/>
          <a:p>
            <a:r>
              <a:rPr lang="ru-RU" sz="2000" b="1" i="1" dirty="0" smtClean="0"/>
              <a:t>Какое небесное тело связано с нашим городом?</a:t>
            </a:r>
            <a:endParaRPr lang="ru-RU" sz="2000" b="1" dirty="0">
              <a:latin typeface="+mj-lt"/>
            </a:endParaRPr>
          </a:p>
        </p:txBody>
      </p:sp>
      <p:sp>
        <p:nvSpPr>
          <p:cNvPr id="13" name="Скругленный прямоугольник 12">
            <a:hlinkClick r:id="rId4" action="ppaction://hlinksldjump"/>
          </p:cNvPr>
          <p:cNvSpPr/>
          <p:nvPr/>
        </p:nvSpPr>
        <p:spPr>
          <a:xfrm>
            <a:off x="719932" y="3076832"/>
            <a:ext cx="2520000" cy="814028"/>
          </a:xfrm>
          <a:prstGeom prst="roundRect">
            <a:avLst/>
          </a:prstGeom>
          <a:noFill/>
          <a:ln w="19050"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 smtClean="0">
                <a:solidFill>
                  <a:srgbClr val="00B050"/>
                </a:solidFill>
                <a:latin typeface="+mj-lt"/>
              </a:rPr>
              <a:t>В честь нашего города названо лунное море на поверхности Луны</a:t>
            </a:r>
            <a:endParaRPr lang="ru-RU" sz="1200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8" name="Скругленный прямоугольник 7">
            <a:hlinkClick r:id="rId4" action="ppaction://hlinksldjump"/>
          </p:cNvPr>
          <p:cNvSpPr/>
          <p:nvPr/>
        </p:nvSpPr>
        <p:spPr>
          <a:xfrm>
            <a:off x="3312475" y="3890975"/>
            <a:ext cx="2520000" cy="1018339"/>
          </a:xfrm>
          <a:prstGeom prst="roundRect">
            <a:avLst/>
          </a:prstGeom>
          <a:noFill/>
          <a:ln w="19050"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 smtClean="0">
                <a:solidFill>
                  <a:srgbClr val="00B050"/>
                </a:solidFill>
                <a:latin typeface="+mj-lt"/>
              </a:rPr>
              <a:t>Астероид, открытый ученым., уроженцем г.Стерлитамака, назван в честь города</a:t>
            </a:r>
            <a:endParaRPr lang="ru-RU" sz="1200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9" name="Скругленный прямоугольник 8">
            <a:hlinkClick r:id="rId5" action="ppaction://hlinksldjump"/>
          </p:cNvPr>
          <p:cNvSpPr/>
          <p:nvPr/>
        </p:nvSpPr>
        <p:spPr>
          <a:xfrm>
            <a:off x="3312475" y="3126259"/>
            <a:ext cx="2520000" cy="814028"/>
          </a:xfrm>
          <a:prstGeom prst="roundRect">
            <a:avLst/>
          </a:prstGeom>
          <a:noFill/>
          <a:ln w="19050"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 smtClean="0">
                <a:solidFill>
                  <a:srgbClr val="00B050"/>
                </a:solidFill>
                <a:latin typeface="+mj-lt"/>
              </a:rPr>
              <a:t>Метеорит, упавший близ города, назван его именем</a:t>
            </a:r>
          </a:p>
          <a:p>
            <a:pPr algn="ctr"/>
            <a:endParaRPr lang="ru-RU" sz="1200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11" name="Скругленный прямоугольник 10">
            <a:hlinkClick r:id="rId4" action="ppaction://hlinksldjump"/>
          </p:cNvPr>
          <p:cNvSpPr/>
          <p:nvPr/>
        </p:nvSpPr>
        <p:spPr>
          <a:xfrm>
            <a:off x="719932" y="3890975"/>
            <a:ext cx="2520000" cy="814028"/>
          </a:xfrm>
          <a:prstGeom prst="roundRect">
            <a:avLst/>
          </a:prstGeom>
          <a:noFill/>
          <a:ln w="19050"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 smtClean="0">
                <a:solidFill>
                  <a:srgbClr val="00B050"/>
                </a:solidFill>
                <a:latin typeface="+mj-lt"/>
              </a:rPr>
              <a:t>Именем нашего города названа  планета недавно открытой галактики</a:t>
            </a:r>
            <a:endParaRPr lang="ru-RU" sz="1200" dirty="0">
              <a:solidFill>
                <a:srgbClr val="00B050"/>
              </a:solidFill>
              <a:latin typeface="+mj-lt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9067" y="1113639"/>
            <a:ext cx="2543892" cy="2100342"/>
          </a:xfrm>
          <a:prstGeom prst="rect">
            <a:avLst/>
          </a:prstGeom>
        </p:spPr>
      </p:pic>
      <p:pic>
        <p:nvPicPr>
          <p:cNvPr id="18" name="ELPHRG01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983682" y="4268932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600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60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20559" y="376238"/>
            <a:ext cx="8426450" cy="4391025"/>
          </a:xfrm>
          <a:prstGeom prst="rect">
            <a:avLst/>
          </a:prstGeom>
          <a:solidFill>
            <a:srgbClr val="F7F6F4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92D050"/>
              </a:gs>
              <a:gs pos="15000">
                <a:srgbClr val="00B05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 dirty="0">
                <a:solidFill>
                  <a:srgbClr val="F7F6F4"/>
                </a:solidFill>
                <a:latin typeface="+mj-lt"/>
              </a:rPr>
              <a:t>Вы ответили верно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352" y="1025610"/>
            <a:ext cx="2777505" cy="185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Скругленный прямоугольник 10">
            <a:hlinkClick r:id="rId3" action="ppaction://hlinksldjump"/>
          </p:cNvPr>
          <p:cNvSpPr/>
          <p:nvPr/>
        </p:nvSpPr>
        <p:spPr>
          <a:xfrm>
            <a:off x="719138" y="3998271"/>
            <a:ext cx="185816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Вернуться назад</a:t>
            </a:r>
            <a:endParaRPr lang="ru-RU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994295" y="988281"/>
            <a:ext cx="5473700" cy="19389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800" dirty="0" smtClean="0"/>
              <a:t>Железный метеорит массой 300 кг. В ночь с 17 на 18 мая 1990 года упал на поле совхоза «</a:t>
            </a:r>
            <a:r>
              <a:rPr lang="ru-RU" sz="1800" dirty="0" err="1" smtClean="0"/>
              <a:t>Стерлитамакский</a:t>
            </a:r>
            <a:r>
              <a:rPr lang="ru-RU" sz="1800" dirty="0" smtClean="0"/>
              <a:t>» в 20 км западнее города Стерлитамака.</a:t>
            </a:r>
          </a:p>
          <a:p>
            <a:r>
              <a:rPr lang="ru-RU" sz="1800" dirty="0" smtClean="0"/>
              <a:t>Сейчас метеорит находится в Музее археологии и этнографии Уфимского научного центра Российской академии наук.</a:t>
            </a:r>
            <a:endParaRPr lang="ru-RU" sz="1800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2478" y="2697516"/>
            <a:ext cx="2509610" cy="2027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944025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FF0000"/>
              </a:gs>
              <a:gs pos="15000">
                <a:srgbClr val="C0000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2910328" y="107151"/>
            <a:ext cx="332334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 dirty="0">
                <a:solidFill>
                  <a:srgbClr val="F7F6F4"/>
                </a:solidFill>
                <a:latin typeface="+mj-lt"/>
              </a:rPr>
              <a:t>Вы ответили неверно</a:t>
            </a:r>
          </a:p>
        </p:txBody>
      </p:sp>
      <p:sp>
        <p:nvSpPr>
          <p:cNvPr id="11" name="Скругленный прямоугольник 10">
            <a:hlinkClick r:id="rId2" action="ppaction://hlinksldjump"/>
          </p:cNvPr>
          <p:cNvSpPr/>
          <p:nvPr/>
        </p:nvSpPr>
        <p:spPr>
          <a:xfrm>
            <a:off x="719138" y="3998271"/>
            <a:ext cx="185816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Вернуться назад</a:t>
            </a:r>
            <a:endParaRPr lang="ru-RU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3068953" y="900193"/>
            <a:ext cx="5502329" cy="2116670"/>
            <a:chOff x="709559" y="1165527"/>
            <a:chExt cx="4265464" cy="2116670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709559" y="1558648"/>
              <a:ext cx="4265464" cy="172354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ru-RU" sz="1600" dirty="0" smtClean="0"/>
                <a:t>Железный метеорит массой 300 кг. В ночь с 17 на 18 мая 1990 года упал на поле совхоза «</a:t>
              </a:r>
              <a:r>
                <a:rPr lang="ru-RU" sz="1600" dirty="0" err="1" smtClean="0"/>
                <a:t>Стерлитамакский</a:t>
              </a:r>
              <a:r>
                <a:rPr lang="ru-RU" sz="1600" dirty="0" smtClean="0"/>
                <a:t>» в 20 км западнее города Стерлитамака.</a:t>
              </a:r>
            </a:p>
            <a:p>
              <a:r>
                <a:rPr lang="ru-RU" sz="1600" dirty="0" smtClean="0"/>
                <a:t>Сейчас метеорит находится в Музее археологии и этнографии Уфимского научного центра Российской академии наук </a:t>
              </a:r>
              <a:endParaRPr lang="ru-RU" sz="1600" dirty="0">
                <a:solidFill>
                  <a:prstClr val="black"/>
                </a:solidFill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19138" y="1165527"/>
              <a:ext cx="2010166" cy="2462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defTabSz="914377"/>
              <a:r>
                <a:rPr lang="ru-RU" sz="1600" dirty="0">
                  <a:solidFill>
                    <a:prstClr val="black"/>
                  </a:solidFill>
                  <a:latin typeface="Roboto Slab"/>
                </a:rPr>
                <a:t>Правильный ответ</a:t>
              </a:r>
            </a:p>
          </p:txBody>
        </p:sp>
      </p:grp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8813" y="3920213"/>
            <a:ext cx="1371798" cy="1132613"/>
          </a:xfrm>
          <a:prstGeom prst="rect">
            <a:avLst/>
          </a:prstGeom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2995" y="803188"/>
            <a:ext cx="2777505" cy="185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40370" y="2759299"/>
            <a:ext cx="2509610" cy="2027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745151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 dirty="0" smtClean="0">
                <a:solidFill>
                  <a:srgbClr val="F7F6F4"/>
                </a:solidFill>
                <a:latin typeface="+mj-lt"/>
              </a:rPr>
              <a:t>Ответьте на вопрос</a:t>
            </a:r>
            <a:endParaRPr lang="ru-RU" sz="2200" dirty="0">
              <a:solidFill>
                <a:srgbClr val="F7F6F4"/>
              </a:solidFill>
              <a:latin typeface="+mj-lt"/>
            </a:endParaRPr>
          </a:p>
        </p:txBody>
      </p:sp>
      <p:sp>
        <p:nvSpPr>
          <p:cNvPr id="3" name="Прямоугольник 2"/>
          <p:cNvSpPr/>
          <p:nvPr/>
        </p:nvSpPr>
        <p:spPr>
          <a:xfrm flipH="1">
            <a:off x="723899" y="1371811"/>
            <a:ext cx="5474556" cy="492443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ctr" anchorCtr="0">
            <a:spAutoFit/>
          </a:bodyPr>
          <a:lstStyle/>
          <a:p>
            <a:r>
              <a:rPr lang="ru-RU" sz="1600" dirty="0" smtClean="0">
                <a:latin typeface="+mj-lt"/>
              </a:rPr>
              <a:t>Кто из этих летчиков-космонавтов является нашим земляком, уроженцем Башкортостана?</a:t>
            </a:r>
            <a:endParaRPr lang="ru-RU" sz="1600" dirty="0">
              <a:latin typeface="+mj-lt"/>
            </a:endParaRPr>
          </a:p>
        </p:txBody>
      </p:sp>
      <p:sp>
        <p:nvSpPr>
          <p:cNvPr id="13" name="Скругленный прямоугольник 12">
            <a:hlinkClick r:id="rId4" action="ppaction://hlinksldjump"/>
          </p:cNvPr>
          <p:cNvSpPr/>
          <p:nvPr/>
        </p:nvSpPr>
        <p:spPr>
          <a:xfrm>
            <a:off x="719932" y="3255933"/>
            <a:ext cx="2520000" cy="507561"/>
          </a:xfrm>
          <a:prstGeom prst="roundRect">
            <a:avLst/>
          </a:prstGeom>
          <a:noFill/>
          <a:ln w="19050"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800" dirty="0" err="1" smtClean="0">
                <a:solidFill>
                  <a:srgbClr val="00B050"/>
                </a:solidFill>
                <a:latin typeface="+mj-lt"/>
              </a:rPr>
              <a:t>А.Н.Баландин</a:t>
            </a:r>
            <a:endParaRPr lang="ru-RU" sz="1800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8" name="Скругленный прямоугольник 7">
            <a:hlinkClick r:id="rId4" action="ppaction://hlinksldjump"/>
          </p:cNvPr>
          <p:cNvSpPr/>
          <p:nvPr/>
        </p:nvSpPr>
        <p:spPr>
          <a:xfrm>
            <a:off x="3312475" y="3884707"/>
            <a:ext cx="2520000" cy="507561"/>
          </a:xfrm>
          <a:prstGeom prst="roundRect">
            <a:avLst/>
          </a:prstGeom>
          <a:noFill/>
          <a:ln w="19050"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800" dirty="0" err="1" smtClean="0">
                <a:solidFill>
                  <a:srgbClr val="00B050"/>
                </a:solidFill>
                <a:latin typeface="+mj-lt"/>
              </a:rPr>
              <a:t>С.Ш.Шарипов</a:t>
            </a:r>
            <a:endParaRPr lang="ru-RU" sz="1800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9" name="Скругленный прямоугольник 8">
            <a:hlinkClick r:id="rId5" action="ppaction://hlinksldjump"/>
          </p:cNvPr>
          <p:cNvSpPr/>
          <p:nvPr/>
        </p:nvSpPr>
        <p:spPr>
          <a:xfrm>
            <a:off x="3312475" y="3255932"/>
            <a:ext cx="2520000" cy="507561"/>
          </a:xfrm>
          <a:prstGeom prst="roundRect">
            <a:avLst/>
          </a:prstGeom>
          <a:noFill/>
          <a:ln w="19050"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800" dirty="0" smtClean="0">
                <a:solidFill>
                  <a:srgbClr val="00B050"/>
                </a:solidFill>
                <a:latin typeface="Roboto Slab" charset="0"/>
                <a:ea typeface="Roboto Slab" charset="0"/>
              </a:rPr>
              <a:t>У. Н.</a:t>
            </a:r>
            <a:r>
              <a:rPr lang="en-US" sz="1800" dirty="0" smtClean="0">
                <a:solidFill>
                  <a:srgbClr val="00B050"/>
                </a:solidFill>
                <a:latin typeface="Roboto Slab" charset="0"/>
                <a:ea typeface="Roboto Slab" charset="0"/>
              </a:rPr>
              <a:t> </a:t>
            </a:r>
            <a:r>
              <a:rPr lang="ru-RU" sz="1800" dirty="0" smtClean="0">
                <a:solidFill>
                  <a:srgbClr val="00B050"/>
                </a:solidFill>
                <a:latin typeface="Roboto Slab" charset="0"/>
                <a:ea typeface="Roboto Slab" charset="0"/>
              </a:rPr>
              <a:t>Султанов</a:t>
            </a:r>
            <a:r>
              <a:rPr lang="en-US" sz="1800" dirty="0" smtClean="0">
                <a:solidFill>
                  <a:srgbClr val="00B050"/>
                </a:solidFill>
                <a:latin typeface="Roboto Slab" charset="0"/>
                <a:ea typeface="Roboto Slab" charset="0"/>
              </a:rPr>
              <a:t> </a:t>
            </a:r>
            <a:endParaRPr lang="ru-RU" sz="1800" dirty="0">
              <a:solidFill>
                <a:srgbClr val="00B050"/>
              </a:solidFill>
              <a:latin typeface="Roboto Slab" charset="0"/>
              <a:ea typeface="Roboto Slab" charset="0"/>
            </a:endParaRPr>
          </a:p>
        </p:txBody>
      </p:sp>
      <p:sp>
        <p:nvSpPr>
          <p:cNvPr id="11" name="Скругленный прямоугольник 10">
            <a:hlinkClick r:id="rId4" action="ppaction://hlinksldjump"/>
          </p:cNvPr>
          <p:cNvSpPr/>
          <p:nvPr/>
        </p:nvSpPr>
        <p:spPr>
          <a:xfrm>
            <a:off x="719932" y="3897242"/>
            <a:ext cx="2520000" cy="507561"/>
          </a:xfrm>
          <a:prstGeom prst="roundRect">
            <a:avLst/>
          </a:prstGeom>
          <a:noFill/>
          <a:ln w="19050"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800" dirty="0" smtClean="0">
                <a:solidFill>
                  <a:srgbClr val="00B050"/>
                </a:solidFill>
                <a:latin typeface="+mj-lt"/>
              </a:rPr>
              <a:t>Т.А.Мусабаев</a:t>
            </a:r>
            <a:endParaRPr lang="ru-RU" sz="1800" dirty="0">
              <a:solidFill>
                <a:srgbClr val="00B050"/>
              </a:solidFill>
              <a:latin typeface="+mj-lt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2318" y="1267548"/>
            <a:ext cx="2883817" cy="2380998"/>
          </a:xfrm>
          <a:prstGeom prst="rect">
            <a:avLst/>
          </a:prstGeom>
        </p:spPr>
      </p:pic>
      <p:pic>
        <p:nvPicPr>
          <p:cNvPr id="12" name="ELPHRG01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7827818" y="436245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6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6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92D050"/>
              </a:gs>
              <a:gs pos="15000">
                <a:srgbClr val="00B05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 dirty="0">
                <a:solidFill>
                  <a:srgbClr val="F7F6F4"/>
                </a:solidFill>
                <a:latin typeface="+mj-lt"/>
              </a:rPr>
              <a:t>Вы ответили верно</a:t>
            </a:r>
          </a:p>
        </p:txBody>
      </p:sp>
      <p:sp>
        <p:nvSpPr>
          <p:cNvPr id="11" name="Скругленный прямоугольник 10">
            <a:hlinkClick r:id="rId2" action="ppaction://hlinksldjump"/>
          </p:cNvPr>
          <p:cNvSpPr/>
          <p:nvPr/>
        </p:nvSpPr>
        <p:spPr>
          <a:xfrm>
            <a:off x="719138" y="3998271"/>
            <a:ext cx="185816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Вернуться назад</a:t>
            </a:r>
            <a:endParaRPr lang="ru-RU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974944" y="1390363"/>
            <a:ext cx="5473700" cy="19312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ru-RU" sz="1800" dirty="0" smtClean="0"/>
              <a:t>Урал </a:t>
            </a:r>
            <a:r>
              <a:rPr lang="ru-RU" sz="1800" dirty="0" err="1" smtClean="0"/>
              <a:t>Назибович</a:t>
            </a:r>
            <a:r>
              <a:rPr lang="ru-RU" sz="1800" dirty="0" smtClean="0"/>
              <a:t> </a:t>
            </a:r>
            <a:r>
              <a:rPr lang="ru-RU" sz="1800" dirty="0" err="1" smtClean="0"/>
              <a:t>Султанов-космонавт-испытатель</a:t>
            </a:r>
            <a:r>
              <a:rPr lang="ru-RU" sz="1800" dirty="0" smtClean="0"/>
              <a:t> СССР, Заслуженный летчик-испытатель РФ</a:t>
            </a:r>
            <a:endParaRPr lang="en-US" sz="1800" dirty="0" smtClean="0"/>
          </a:p>
          <a:p>
            <a:r>
              <a:rPr lang="ru-RU" sz="1800" dirty="0" smtClean="0"/>
              <a:t>Его именем названа Международная аэрокосмическая школа, которая находится в Башкортостане, в </a:t>
            </a:r>
            <a:r>
              <a:rPr lang="ru-RU" sz="1800" dirty="0" err="1" smtClean="0"/>
              <a:t>Давлекановском</a:t>
            </a:r>
            <a:r>
              <a:rPr lang="ru-RU" sz="1800" dirty="0" smtClean="0"/>
              <a:t> районе.</a:t>
            </a:r>
          </a:p>
          <a:p>
            <a:pPr defTabSz="914377">
              <a:lnSpc>
                <a:spcPct val="125000"/>
              </a:lnSpc>
            </a:pPr>
            <a:endParaRPr lang="ru-RU" sz="1400" dirty="0">
              <a:solidFill>
                <a:prstClr val="black"/>
              </a:solidFill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1997" y="815546"/>
            <a:ext cx="2325806" cy="2902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006926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FF0000"/>
              </a:gs>
              <a:gs pos="15000">
                <a:srgbClr val="C0000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2910328" y="107151"/>
            <a:ext cx="332334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 dirty="0">
                <a:solidFill>
                  <a:srgbClr val="F7F6F4"/>
                </a:solidFill>
                <a:latin typeface="+mj-lt"/>
              </a:rPr>
              <a:t>Вы ответили неверно</a:t>
            </a:r>
          </a:p>
        </p:txBody>
      </p:sp>
      <p:sp>
        <p:nvSpPr>
          <p:cNvPr id="11" name="Скругленный прямоугольник 10">
            <a:hlinkClick r:id="rId2" action="ppaction://hlinksldjump"/>
          </p:cNvPr>
          <p:cNvSpPr/>
          <p:nvPr/>
        </p:nvSpPr>
        <p:spPr>
          <a:xfrm>
            <a:off x="719138" y="3998271"/>
            <a:ext cx="185816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Вернуться назад</a:t>
            </a:r>
            <a:endParaRPr lang="ru-RU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3081310" y="1293989"/>
            <a:ext cx="5502329" cy="2312063"/>
            <a:chOff x="719138" y="1165527"/>
            <a:chExt cx="4265464" cy="2312063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719138" y="1546292"/>
              <a:ext cx="4265464" cy="19312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ru-RU" sz="1400" dirty="0" smtClean="0">
                  <a:solidFill>
                    <a:prstClr val="black"/>
                  </a:solidFill>
                </a:rPr>
                <a:t>.</a:t>
              </a:r>
              <a:r>
                <a:rPr lang="ru-RU" sz="1800" dirty="0" smtClean="0">
                  <a:solidFill>
                    <a:prstClr val="black"/>
                  </a:solidFill>
                </a:rPr>
                <a:t>Урал </a:t>
              </a:r>
              <a:r>
                <a:rPr lang="ru-RU" sz="1800" dirty="0" err="1" smtClean="0">
                  <a:solidFill>
                    <a:prstClr val="black"/>
                  </a:solidFill>
                </a:rPr>
                <a:t>Назибович</a:t>
              </a:r>
              <a:r>
                <a:rPr lang="ru-RU" sz="1800" dirty="0" smtClean="0">
                  <a:solidFill>
                    <a:prstClr val="black"/>
                  </a:solidFill>
                </a:rPr>
                <a:t> Султанов</a:t>
              </a:r>
              <a:r>
                <a:rPr lang="ru-RU" sz="1400" dirty="0" smtClean="0">
                  <a:solidFill>
                    <a:prstClr val="black"/>
                  </a:solidFill>
                </a:rPr>
                <a:t>-</a:t>
              </a:r>
              <a:r>
                <a:rPr lang="ru-RU" sz="1400" dirty="0" smtClean="0"/>
                <a:t> </a:t>
              </a:r>
              <a:r>
                <a:rPr lang="ru-RU" sz="1800" dirty="0" smtClean="0"/>
                <a:t>космонавт-испытатель СССР, Заслуженный летчик-испытатель РФ</a:t>
              </a:r>
              <a:endParaRPr lang="en-US" sz="1800" dirty="0" smtClean="0"/>
            </a:p>
            <a:p>
              <a:r>
                <a:rPr lang="ru-RU" sz="1800" dirty="0" smtClean="0"/>
                <a:t>Его именем названа Международная аэрокосмическая школа, которая находится в Башкортостане, в </a:t>
              </a:r>
              <a:r>
                <a:rPr lang="ru-RU" sz="1800" dirty="0" err="1" smtClean="0"/>
                <a:t>Давлекановском</a:t>
              </a:r>
              <a:r>
                <a:rPr lang="ru-RU" sz="1800" dirty="0" smtClean="0"/>
                <a:t> районе.</a:t>
              </a:r>
            </a:p>
            <a:p>
              <a:pPr defTabSz="914377">
                <a:lnSpc>
                  <a:spcPct val="125000"/>
                </a:lnSpc>
              </a:pPr>
              <a:endParaRPr lang="ru-RU" sz="1400" dirty="0">
                <a:solidFill>
                  <a:prstClr val="black"/>
                </a:solidFill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19138" y="1165527"/>
              <a:ext cx="2010166" cy="2462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defTabSz="914377"/>
              <a:r>
                <a:rPr lang="ru-RU" sz="1600" dirty="0">
                  <a:solidFill>
                    <a:prstClr val="black"/>
                  </a:solidFill>
                  <a:latin typeface="Roboto Slab"/>
                </a:rPr>
                <a:t>Правильный ответ</a:t>
              </a:r>
            </a:p>
          </p:txBody>
        </p:sp>
      </p:grp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8813" y="3920213"/>
            <a:ext cx="1371798" cy="1132613"/>
          </a:xfrm>
          <a:prstGeom prst="rect">
            <a:avLst/>
          </a:prstGeom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1997" y="815546"/>
            <a:ext cx="2325806" cy="2902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701200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 dirty="0" smtClean="0">
                <a:solidFill>
                  <a:srgbClr val="F7F6F4"/>
                </a:solidFill>
                <a:latin typeface="+mj-lt"/>
              </a:rPr>
              <a:t>Ответьте на вопрос</a:t>
            </a:r>
            <a:endParaRPr lang="ru-RU" sz="2200" dirty="0">
              <a:solidFill>
                <a:srgbClr val="F7F6F4"/>
              </a:solidFill>
              <a:latin typeface="+mj-lt"/>
            </a:endParaRPr>
          </a:p>
        </p:txBody>
      </p:sp>
      <p:sp>
        <p:nvSpPr>
          <p:cNvPr id="3" name="Прямоугольник 2"/>
          <p:cNvSpPr/>
          <p:nvPr/>
        </p:nvSpPr>
        <p:spPr>
          <a:xfrm flipH="1">
            <a:off x="723899" y="1618033"/>
            <a:ext cx="5474556" cy="615553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ctr" anchorCtr="0">
            <a:spAutoFit/>
          </a:bodyPr>
          <a:lstStyle/>
          <a:p>
            <a:r>
              <a:rPr lang="ru-RU" sz="2000" i="1" dirty="0" smtClean="0"/>
              <a:t>Кто может разработать и запустить в космос спутник?</a:t>
            </a:r>
            <a:endParaRPr lang="ru-RU" sz="2000" dirty="0">
              <a:latin typeface="+mj-lt"/>
            </a:endParaRPr>
          </a:p>
        </p:txBody>
      </p:sp>
      <p:sp>
        <p:nvSpPr>
          <p:cNvPr id="13" name="Скругленный прямоугольник 12">
            <a:hlinkClick r:id="rId4" action="ppaction://hlinksldjump"/>
          </p:cNvPr>
          <p:cNvSpPr/>
          <p:nvPr/>
        </p:nvSpPr>
        <p:spPr>
          <a:xfrm>
            <a:off x="667265" y="3064476"/>
            <a:ext cx="2572667" cy="916183"/>
          </a:xfrm>
          <a:prstGeom prst="roundRect">
            <a:avLst/>
          </a:prstGeom>
          <a:noFill/>
          <a:ln w="19050"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srgbClr val="00B050"/>
                </a:solidFill>
                <a:latin typeface="+mj-lt"/>
              </a:rPr>
              <a:t>Исключительно сотрудники Центра управления полетами</a:t>
            </a:r>
            <a:endParaRPr lang="ru-RU" sz="1400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8" name="Скругленный прямоугольник 7">
            <a:hlinkClick r:id="rId4" action="ppaction://hlinksldjump"/>
          </p:cNvPr>
          <p:cNvSpPr/>
          <p:nvPr/>
        </p:nvSpPr>
        <p:spPr>
          <a:xfrm>
            <a:off x="3312475" y="3890975"/>
            <a:ext cx="2520000" cy="677820"/>
          </a:xfrm>
          <a:prstGeom prst="roundRect">
            <a:avLst/>
          </a:prstGeom>
          <a:noFill/>
          <a:ln w="19050"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srgbClr val="00B050"/>
                </a:solidFill>
                <a:latin typeface="+mj-lt"/>
              </a:rPr>
              <a:t>НИИ Звездного городка</a:t>
            </a:r>
            <a:endParaRPr lang="ru-RU" sz="1400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9" name="Скругленный прямоугольник 8">
            <a:hlinkClick r:id="rId4" action="ppaction://hlinksldjump"/>
          </p:cNvPr>
          <p:cNvSpPr/>
          <p:nvPr/>
        </p:nvSpPr>
        <p:spPr>
          <a:xfrm>
            <a:off x="3374258" y="3206505"/>
            <a:ext cx="2520000" cy="745924"/>
          </a:xfrm>
          <a:prstGeom prst="roundRect">
            <a:avLst/>
          </a:prstGeom>
          <a:noFill/>
          <a:ln w="19050"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srgbClr val="00B050"/>
                </a:solidFill>
                <a:latin typeface="+mj-lt"/>
              </a:rPr>
              <a:t>Любой умелец-самоучка</a:t>
            </a:r>
            <a:r>
              <a:rPr lang="ru-RU" sz="1800" dirty="0" smtClean="0">
                <a:solidFill>
                  <a:srgbClr val="00B050"/>
                </a:solidFill>
                <a:latin typeface="+mj-lt"/>
              </a:rPr>
              <a:t> </a:t>
            </a:r>
            <a:endParaRPr lang="ru-RU" sz="1800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11" name="Скругленный прямоугольник 10">
            <a:hlinkClick r:id="rId5" action="ppaction://hlinksldjump"/>
          </p:cNvPr>
          <p:cNvSpPr/>
          <p:nvPr/>
        </p:nvSpPr>
        <p:spPr>
          <a:xfrm>
            <a:off x="719932" y="3890975"/>
            <a:ext cx="2520000" cy="916183"/>
          </a:xfrm>
          <a:prstGeom prst="roundRect">
            <a:avLst/>
          </a:prstGeom>
          <a:noFill/>
          <a:ln w="19050"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srgbClr val="00B050"/>
                </a:solidFill>
                <a:latin typeface="+mj-lt"/>
              </a:rPr>
              <a:t>Студенческие лаборатории технических вузов</a:t>
            </a:r>
            <a:endParaRPr lang="ru-RU" sz="1400" dirty="0">
              <a:solidFill>
                <a:srgbClr val="00B050"/>
              </a:solidFill>
              <a:latin typeface="+mj-lt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7950" y="1620572"/>
            <a:ext cx="3049576" cy="2517856"/>
          </a:xfrm>
          <a:prstGeom prst="rect">
            <a:avLst/>
          </a:prstGeom>
        </p:spPr>
      </p:pic>
      <p:pic>
        <p:nvPicPr>
          <p:cNvPr id="12" name="ELPHRG01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077200" y="436245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341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6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92D050"/>
              </a:gs>
              <a:gs pos="15000">
                <a:srgbClr val="00B05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 dirty="0">
                <a:solidFill>
                  <a:srgbClr val="F7F6F4"/>
                </a:solidFill>
                <a:latin typeface="+mj-lt"/>
              </a:rPr>
              <a:t>Вы ответили верно</a:t>
            </a:r>
          </a:p>
        </p:txBody>
      </p:sp>
      <p:sp>
        <p:nvSpPr>
          <p:cNvPr id="11" name="Скругленный прямоугольник 10">
            <a:hlinkClick r:id="rId2" action="ppaction://hlinksldjump"/>
          </p:cNvPr>
          <p:cNvSpPr/>
          <p:nvPr/>
        </p:nvSpPr>
        <p:spPr>
          <a:xfrm>
            <a:off x="719138" y="3998271"/>
            <a:ext cx="185816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Вернуться назад</a:t>
            </a:r>
            <a:endParaRPr lang="ru-RU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719384" y="1467273"/>
            <a:ext cx="4449002" cy="205056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defTabSz="914377">
              <a:lnSpc>
                <a:spcPct val="125000"/>
              </a:lnSpc>
            </a:pPr>
            <a:r>
              <a:rPr lang="ru-RU" sz="1800" i="1" dirty="0" smtClean="0"/>
              <a:t>В сентябре 2009 года с космодрома «Байконур» был запущен спутник УГАТУ – САТ. </a:t>
            </a:r>
            <a:r>
              <a:rPr lang="ru-RU" sz="1800" i="1" dirty="0" err="1" smtClean="0"/>
              <a:t>Микроспутник</a:t>
            </a:r>
            <a:r>
              <a:rPr lang="ru-RU" sz="1800" i="1" dirty="0" smtClean="0"/>
              <a:t> был создан в студенческом бюро «</a:t>
            </a:r>
            <a:r>
              <a:rPr lang="ru-RU" sz="1800" i="1" dirty="0" err="1" smtClean="0"/>
              <a:t>Инфокосмос</a:t>
            </a:r>
            <a:r>
              <a:rPr lang="ru-RU" sz="1800" i="1" dirty="0" smtClean="0"/>
              <a:t>» уфимского </a:t>
            </a:r>
            <a:r>
              <a:rPr lang="ru-RU" sz="1800" i="1" dirty="0" err="1" smtClean="0"/>
              <a:t>авиационно</a:t>
            </a:r>
            <a:r>
              <a:rPr lang="ru-RU" sz="1800" i="1" dirty="0" smtClean="0"/>
              <a:t>–технического университета. </a:t>
            </a:r>
            <a:endParaRPr lang="ru-RU" sz="1800" dirty="0">
              <a:solidFill>
                <a:prstClr val="black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1913" y="1204097"/>
            <a:ext cx="3089190" cy="232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520916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FF0000"/>
              </a:gs>
              <a:gs pos="15000">
                <a:srgbClr val="C0000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2910328" y="107151"/>
            <a:ext cx="332334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 dirty="0">
                <a:solidFill>
                  <a:srgbClr val="F7F6F4"/>
                </a:solidFill>
                <a:latin typeface="+mj-lt"/>
              </a:rPr>
              <a:t>Вы ответили неверно</a:t>
            </a:r>
          </a:p>
        </p:txBody>
      </p:sp>
      <p:sp>
        <p:nvSpPr>
          <p:cNvPr id="11" name="Скругленный прямоугольник 10">
            <a:hlinkClick r:id="rId2" action="ppaction://hlinksldjump"/>
          </p:cNvPr>
          <p:cNvSpPr/>
          <p:nvPr/>
        </p:nvSpPr>
        <p:spPr>
          <a:xfrm>
            <a:off x="719138" y="3998271"/>
            <a:ext cx="185816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Вернуться назад</a:t>
            </a:r>
            <a:endParaRPr lang="ru-RU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3571103" y="1480900"/>
            <a:ext cx="4729580" cy="2140412"/>
            <a:chOff x="719138" y="1021707"/>
            <a:chExt cx="3826763" cy="2140412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908217" y="1546292"/>
              <a:ext cx="3637684" cy="161582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defTabSz="914377">
                <a:lnSpc>
                  <a:spcPct val="125000"/>
                </a:lnSpc>
              </a:pPr>
              <a:r>
                <a:rPr lang="ru-RU" sz="1400" i="1" dirty="0" smtClean="0"/>
                <a:t>В сентябре 2009 года с космодрома «Байконур» был запущен спутник УГАТУ – САТ. </a:t>
              </a:r>
              <a:r>
                <a:rPr lang="ru-RU" sz="1400" i="1" dirty="0" err="1" smtClean="0"/>
                <a:t>Микроспутник</a:t>
              </a:r>
              <a:r>
                <a:rPr lang="ru-RU" sz="1400" i="1" dirty="0" smtClean="0"/>
                <a:t> был создан в студенческом бюро «</a:t>
              </a:r>
              <a:r>
                <a:rPr lang="ru-RU" sz="1400" i="1" dirty="0" err="1" smtClean="0"/>
                <a:t>Инфокосмос</a:t>
              </a:r>
              <a:r>
                <a:rPr lang="ru-RU" sz="1400" i="1" dirty="0" smtClean="0"/>
                <a:t>» уфимского </a:t>
              </a:r>
              <a:r>
                <a:rPr lang="ru-RU" sz="1400" i="1" dirty="0" err="1" smtClean="0"/>
                <a:t>авиационно</a:t>
              </a:r>
              <a:r>
                <a:rPr lang="ru-RU" sz="1400" i="1" dirty="0" smtClean="0"/>
                <a:t>–технического университета. </a:t>
              </a:r>
              <a:endParaRPr lang="ru-RU" sz="1400" dirty="0" smtClean="0">
                <a:solidFill>
                  <a:prstClr val="black"/>
                </a:solidFill>
              </a:endParaRPr>
            </a:p>
            <a:p>
              <a:pPr defTabSz="914377">
                <a:lnSpc>
                  <a:spcPct val="125000"/>
                </a:lnSpc>
              </a:pPr>
              <a:endParaRPr lang="ru-RU" sz="1400" dirty="0" smtClean="0">
                <a:solidFill>
                  <a:prstClr val="black"/>
                </a:solidFill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19138" y="1021707"/>
              <a:ext cx="2010166" cy="2462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defTabSz="914377"/>
              <a:r>
                <a:rPr lang="ru-RU" sz="1600" dirty="0">
                  <a:solidFill>
                    <a:prstClr val="black"/>
                  </a:solidFill>
                  <a:latin typeface="Roboto Slab"/>
                </a:rPr>
                <a:t>Правильный ответ</a:t>
              </a:r>
            </a:p>
          </p:txBody>
        </p:sp>
      </p:grp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8813" y="3920213"/>
            <a:ext cx="1371798" cy="1132613"/>
          </a:xfrm>
          <a:prstGeom prst="rect">
            <a:avLst/>
          </a:prstGeom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773" y="1426519"/>
            <a:ext cx="3089190" cy="2321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361081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 dirty="0" smtClean="0">
                <a:solidFill>
                  <a:srgbClr val="F7F6F4"/>
                </a:solidFill>
                <a:latin typeface="+mj-lt"/>
              </a:rPr>
              <a:t>Ответьте на вопрос</a:t>
            </a:r>
            <a:endParaRPr lang="ru-RU" sz="2200" dirty="0">
              <a:solidFill>
                <a:srgbClr val="F7F6F4"/>
              </a:solidFill>
              <a:latin typeface="+mj-lt"/>
            </a:endParaRPr>
          </a:p>
        </p:txBody>
      </p:sp>
      <p:sp>
        <p:nvSpPr>
          <p:cNvPr id="3" name="Прямоугольник 2"/>
          <p:cNvSpPr/>
          <p:nvPr/>
        </p:nvSpPr>
        <p:spPr>
          <a:xfrm flipH="1">
            <a:off x="723899" y="1458098"/>
            <a:ext cx="5474556" cy="615553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ctr" anchorCtr="0">
            <a:spAutoFit/>
          </a:bodyPr>
          <a:lstStyle/>
          <a:p>
            <a:r>
              <a:rPr lang="ru-RU" sz="1600" dirty="0" smtClean="0">
                <a:latin typeface="+mj-lt"/>
              </a:rPr>
              <a:t>. </a:t>
            </a:r>
            <a:r>
              <a:rPr lang="ru-RU" sz="2000" i="1" dirty="0" smtClean="0"/>
              <a:t>Герои Советского Союза, летчики Великой Отечественной </a:t>
            </a:r>
            <a:r>
              <a:rPr lang="ru-RU" sz="2000" i="1" dirty="0" err="1" smtClean="0"/>
              <a:t>войны-наши</a:t>
            </a:r>
            <a:r>
              <a:rPr lang="ru-RU" sz="2000" i="1" dirty="0" smtClean="0"/>
              <a:t> земляки? </a:t>
            </a:r>
            <a:endParaRPr lang="ru-RU" sz="2000" dirty="0">
              <a:latin typeface="+mj-lt"/>
            </a:endParaRPr>
          </a:p>
        </p:txBody>
      </p:sp>
      <p:sp>
        <p:nvSpPr>
          <p:cNvPr id="13" name="Скругленный прямоугольник 12">
            <a:hlinkClick r:id="rId4" action="ppaction://hlinksldjump"/>
          </p:cNvPr>
          <p:cNvSpPr/>
          <p:nvPr/>
        </p:nvSpPr>
        <p:spPr>
          <a:xfrm>
            <a:off x="719932" y="3255933"/>
            <a:ext cx="2520000" cy="677820"/>
          </a:xfrm>
          <a:prstGeom prst="roundRect">
            <a:avLst/>
          </a:prstGeom>
          <a:noFill/>
          <a:ln w="19050"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 err="1" smtClean="0">
                <a:solidFill>
                  <a:srgbClr val="00B050"/>
                </a:solidFill>
                <a:latin typeface="+mj-lt"/>
              </a:rPr>
              <a:t>И.Кожедуб</a:t>
            </a:r>
            <a:r>
              <a:rPr lang="ru-RU" sz="1400" dirty="0" smtClean="0">
                <a:solidFill>
                  <a:srgbClr val="00B050"/>
                </a:solidFill>
                <a:latin typeface="+mj-lt"/>
              </a:rPr>
              <a:t>, </a:t>
            </a:r>
            <a:r>
              <a:rPr lang="ru-RU" sz="1400" dirty="0" err="1" smtClean="0">
                <a:solidFill>
                  <a:srgbClr val="00B050"/>
                </a:solidFill>
                <a:latin typeface="+mj-lt"/>
              </a:rPr>
              <a:t>А.Покрышкин</a:t>
            </a:r>
            <a:endParaRPr lang="ru-RU" sz="1400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8" name="Скругленный прямоугольник 7">
            <a:hlinkClick r:id="rId5" action="ppaction://hlinksldjump"/>
          </p:cNvPr>
          <p:cNvSpPr/>
          <p:nvPr/>
        </p:nvSpPr>
        <p:spPr>
          <a:xfrm>
            <a:off x="3312475" y="3890975"/>
            <a:ext cx="2520000" cy="677820"/>
          </a:xfrm>
          <a:prstGeom prst="roundRect">
            <a:avLst/>
          </a:prstGeom>
          <a:noFill/>
          <a:ln w="19050"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 err="1" smtClean="0">
                <a:solidFill>
                  <a:srgbClr val="00B050"/>
                </a:solidFill>
                <a:latin typeface="+mj-lt"/>
              </a:rPr>
              <a:t>А.Пантелькин</a:t>
            </a:r>
            <a:r>
              <a:rPr lang="ru-RU" sz="1400" dirty="0" smtClean="0">
                <a:solidFill>
                  <a:srgbClr val="00B050"/>
                </a:solidFill>
                <a:latin typeface="+mj-lt"/>
              </a:rPr>
              <a:t>, И.Кочетов</a:t>
            </a:r>
            <a:endParaRPr lang="ru-RU" sz="1400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9" name="Скругленный прямоугольник 8">
            <a:hlinkClick r:id="rId4" action="ppaction://hlinksldjump"/>
          </p:cNvPr>
          <p:cNvSpPr/>
          <p:nvPr/>
        </p:nvSpPr>
        <p:spPr>
          <a:xfrm>
            <a:off x="3312475" y="3255932"/>
            <a:ext cx="2520000" cy="677820"/>
          </a:xfrm>
          <a:prstGeom prst="roundRect">
            <a:avLst/>
          </a:prstGeom>
          <a:noFill/>
          <a:ln w="19050"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srgbClr val="00B050"/>
                </a:solidFill>
                <a:latin typeface="+mj-lt"/>
              </a:rPr>
              <a:t>А.Матросов, </a:t>
            </a:r>
            <a:r>
              <a:rPr lang="ru-RU" sz="1400" dirty="0" err="1" smtClean="0">
                <a:solidFill>
                  <a:srgbClr val="00B050"/>
                </a:solidFill>
                <a:latin typeface="+mj-lt"/>
              </a:rPr>
              <a:t>Д.Нагуманов</a:t>
            </a:r>
            <a:endParaRPr lang="ru-RU" sz="1400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11" name="Скругленный прямоугольник 10">
            <a:hlinkClick r:id="rId4" action="ppaction://hlinksldjump"/>
          </p:cNvPr>
          <p:cNvSpPr/>
          <p:nvPr/>
        </p:nvSpPr>
        <p:spPr>
          <a:xfrm>
            <a:off x="719932" y="3890975"/>
            <a:ext cx="2520000" cy="677820"/>
          </a:xfrm>
          <a:prstGeom prst="roundRect">
            <a:avLst/>
          </a:prstGeom>
          <a:noFill/>
          <a:ln w="19050"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srgbClr val="00B050"/>
                </a:solidFill>
                <a:latin typeface="+mj-lt"/>
              </a:rPr>
              <a:t>Н.Суханов, </a:t>
            </a:r>
            <a:r>
              <a:rPr lang="ru-RU" sz="1400" dirty="0" err="1" smtClean="0">
                <a:solidFill>
                  <a:srgbClr val="00B050"/>
                </a:solidFill>
                <a:latin typeface="+mj-lt"/>
              </a:rPr>
              <a:t>С.Авдошкин</a:t>
            </a:r>
            <a:r>
              <a:rPr lang="ru-RU" sz="1400" dirty="0" smtClean="0">
                <a:solidFill>
                  <a:srgbClr val="00B050"/>
                </a:solidFill>
                <a:latin typeface="+mj-lt"/>
              </a:rPr>
              <a:t> </a:t>
            </a:r>
            <a:endParaRPr lang="ru-RU" sz="1400" dirty="0">
              <a:solidFill>
                <a:srgbClr val="00B050"/>
              </a:solidFill>
              <a:latin typeface="+mj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199345" y="2125361"/>
            <a:ext cx="3370024" cy="1085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ELPHRG01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222672" y="4372841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780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6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10494" y="425665"/>
            <a:ext cx="8426450" cy="4391025"/>
          </a:xfrm>
          <a:prstGeom prst="rect">
            <a:avLst/>
          </a:prstGeom>
          <a:solidFill>
            <a:srgbClr val="F7F6F4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 smtClean="0">
              <a:solidFill>
                <a:schemeClr val="tx1"/>
              </a:solidFill>
            </a:endParaRPr>
          </a:p>
          <a:p>
            <a:endParaRPr lang="ru-RU" dirty="0" smtClean="0">
              <a:solidFill>
                <a:schemeClr val="tx1"/>
              </a:solidFill>
            </a:endParaRPr>
          </a:p>
          <a:p>
            <a:endParaRPr lang="ru-RU" dirty="0" smtClean="0">
              <a:solidFill>
                <a:schemeClr val="tx1"/>
              </a:solidFill>
            </a:endParaRPr>
          </a:p>
          <a:p>
            <a:endParaRPr lang="ru-RU" dirty="0" smtClean="0">
              <a:solidFill>
                <a:schemeClr val="tx1"/>
              </a:solidFill>
            </a:endParaRPr>
          </a:p>
          <a:p>
            <a:endParaRPr lang="ru-RU" dirty="0" smtClean="0">
              <a:solidFill>
                <a:schemeClr val="tx1"/>
              </a:solidFill>
            </a:endParaRPr>
          </a:p>
          <a:p>
            <a:r>
              <a:rPr lang="ru-RU" sz="1100" dirty="0" smtClean="0">
                <a:solidFill>
                  <a:schemeClr val="tx1"/>
                </a:solidFill>
              </a:rPr>
              <a:t>                                                            Анатолий Александрович </a:t>
            </a:r>
            <a:br>
              <a:rPr lang="ru-RU" sz="1100" dirty="0" smtClean="0">
                <a:solidFill>
                  <a:schemeClr val="tx1"/>
                </a:solidFill>
              </a:rPr>
            </a:br>
            <a:r>
              <a:rPr lang="ru-RU" sz="1100" dirty="0" smtClean="0">
                <a:solidFill>
                  <a:schemeClr val="tx1"/>
                </a:solidFill>
              </a:rPr>
              <a:t>                                                            </a:t>
            </a:r>
            <a:r>
              <a:rPr lang="ru-RU" sz="1100" dirty="0" err="1" smtClean="0">
                <a:solidFill>
                  <a:schemeClr val="tx1"/>
                </a:solidFill>
              </a:rPr>
              <a:t>Пантелькин</a:t>
            </a:r>
            <a:r>
              <a:rPr lang="ru-RU" sz="1100" dirty="0" smtClean="0">
                <a:solidFill>
                  <a:schemeClr val="tx1"/>
                </a:solidFill>
              </a:rPr>
              <a:t> (1919 —1945)</a:t>
            </a:r>
          </a:p>
          <a:p>
            <a:endParaRPr lang="ru-RU" sz="1100" dirty="0">
              <a:solidFill>
                <a:schemeClr val="tx1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92D050"/>
              </a:gs>
              <a:gs pos="15000">
                <a:srgbClr val="00B05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 dirty="0">
                <a:solidFill>
                  <a:srgbClr val="F7F6F4"/>
                </a:solidFill>
                <a:latin typeface="+mj-lt"/>
              </a:rPr>
              <a:t>Вы ответили верно</a:t>
            </a:r>
          </a:p>
        </p:txBody>
      </p:sp>
      <p:sp>
        <p:nvSpPr>
          <p:cNvPr id="11" name="Скругленный прямоугольник 10">
            <a:hlinkClick r:id="rId2" action="ppaction://hlinksldjump"/>
          </p:cNvPr>
          <p:cNvSpPr/>
          <p:nvPr/>
        </p:nvSpPr>
        <p:spPr>
          <a:xfrm>
            <a:off x="719138" y="3998271"/>
            <a:ext cx="185816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Вернуться назад</a:t>
            </a:r>
            <a:endParaRPr lang="ru-RU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94272" y="2829698"/>
            <a:ext cx="2063578" cy="196207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defTabSz="914377">
              <a:lnSpc>
                <a:spcPct val="125000"/>
              </a:lnSpc>
            </a:pPr>
            <a:r>
              <a:rPr lang="ru-RU" sz="1100" dirty="0" smtClean="0"/>
              <a:t>Иван Данилович Кочетов </a:t>
            </a:r>
            <a:br>
              <a:rPr lang="ru-RU" sz="1100" dirty="0" smtClean="0"/>
            </a:br>
            <a:r>
              <a:rPr lang="ru-RU" sz="1100" dirty="0" smtClean="0"/>
              <a:t>(1917 -1943) </a:t>
            </a:r>
          </a:p>
          <a:p>
            <a:pPr defTabSz="914377">
              <a:lnSpc>
                <a:spcPct val="125000"/>
              </a:lnSpc>
            </a:pPr>
            <a:r>
              <a:rPr lang="ru-RU" sz="1100" dirty="0" smtClean="0"/>
              <a:t>Командир эскадрильи 70-го гвардейского штурмового авиационного полка, гвардии старший лейтенант</a:t>
            </a:r>
          </a:p>
          <a:p>
            <a:pPr defTabSz="914377">
              <a:lnSpc>
                <a:spcPct val="125000"/>
              </a:lnSpc>
            </a:pPr>
            <a:endParaRPr lang="ru-RU" sz="1100" dirty="0" smtClean="0"/>
          </a:p>
          <a:p>
            <a:pPr defTabSz="914377">
              <a:lnSpc>
                <a:spcPct val="125000"/>
              </a:lnSpc>
            </a:pPr>
            <a:endParaRPr lang="ru-RU" sz="1100" dirty="0" smtClean="0"/>
          </a:p>
          <a:p>
            <a:pPr defTabSz="914377">
              <a:lnSpc>
                <a:spcPct val="125000"/>
              </a:lnSpc>
            </a:pPr>
            <a:endParaRPr lang="ru-RU" sz="1400" dirty="0">
              <a:solidFill>
                <a:prstClr val="black"/>
              </a:solidFill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9048" y="895984"/>
            <a:ext cx="1470455" cy="1929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755556" y="902542"/>
            <a:ext cx="1293707" cy="19126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TextBox 13"/>
          <p:cNvSpPr txBox="1"/>
          <p:nvPr/>
        </p:nvSpPr>
        <p:spPr>
          <a:xfrm>
            <a:off x="2644346" y="3188043"/>
            <a:ext cx="1742303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/>
              <a:t>Командир эскадрильи 116-го истребительного авиационного полка 295-й истребительной авиационной дивизии 17-й воздушной армии 3-го Украинского фронта</a:t>
            </a:r>
            <a:endParaRPr lang="ru-RU" sz="1100" dirty="0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84356" y="914216"/>
            <a:ext cx="1313673" cy="1909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TextBox 16"/>
          <p:cNvSpPr txBox="1"/>
          <p:nvPr/>
        </p:nvSpPr>
        <p:spPr>
          <a:xfrm>
            <a:off x="4547286" y="2792627"/>
            <a:ext cx="1383957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/>
              <a:t>Анатолий Сергеевич Горин (1922-1981) </a:t>
            </a:r>
          </a:p>
          <a:p>
            <a:r>
              <a:rPr lang="ru-RU" sz="1100" dirty="0" smtClean="0"/>
              <a:t>штурман эскадрильи 451-го штурмового авиационного 2-й Украинский фронт</a:t>
            </a:r>
          </a:p>
          <a:p>
            <a:endParaRPr lang="ru-RU" dirty="0"/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486749" y="923668"/>
            <a:ext cx="1423084" cy="1910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" name="TextBox 18"/>
          <p:cNvSpPr txBox="1"/>
          <p:nvPr/>
        </p:nvSpPr>
        <p:spPr>
          <a:xfrm>
            <a:off x="6487298" y="2879124"/>
            <a:ext cx="1606378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/>
              <a:t>Владимир Алексеевич </a:t>
            </a:r>
            <a:r>
              <a:rPr lang="ru-RU" sz="1100" dirty="0" err="1" smtClean="0"/>
              <a:t>Секин</a:t>
            </a:r>
            <a:r>
              <a:rPr lang="ru-RU" sz="1100" dirty="0" smtClean="0"/>
              <a:t> (1924-2005)</a:t>
            </a:r>
          </a:p>
          <a:p>
            <a:r>
              <a:rPr lang="ru-RU" sz="1100" dirty="0" smtClean="0"/>
              <a:t>Командир звена 103-го штурмового авиационного полка, полковник, Герой Советского Союза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4809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445272" y="425665"/>
            <a:ext cx="8426450" cy="4391025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defTabSz="914377">
              <a:lnSpc>
                <a:spcPct val="125000"/>
              </a:lnSpc>
            </a:pPr>
            <a:endParaRPr lang="ru-RU" sz="1400" dirty="0" smtClean="0"/>
          </a:p>
          <a:p>
            <a:pPr defTabSz="914377">
              <a:lnSpc>
                <a:spcPct val="125000"/>
              </a:lnSpc>
            </a:pPr>
            <a:endParaRPr lang="ru-RU" sz="1400" dirty="0" smtClean="0"/>
          </a:p>
          <a:p>
            <a:pPr defTabSz="914377">
              <a:lnSpc>
                <a:spcPct val="125000"/>
              </a:lnSpc>
            </a:pPr>
            <a:endParaRPr lang="ru-RU" sz="1400" dirty="0" smtClean="0"/>
          </a:p>
          <a:p>
            <a:pPr defTabSz="914377">
              <a:lnSpc>
                <a:spcPct val="125000"/>
              </a:lnSpc>
            </a:pPr>
            <a:endParaRPr lang="ru-RU" sz="1400" dirty="0" smtClean="0"/>
          </a:p>
          <a:p>
            <a:pPr defTabSz="914377">
              <a:lnSpc>
                <a:spcPct val="125000"/>
              </a:lnSpc>
            </a:pPr>
            <a:endParaRPr lang="ru-RU" sz="1400" dirty="0" smtClean="0"/>
          </a:p>
          <a:p>
            <a:pPr defTabSz="914377">
              <a:lnSpc>
                <a:spcPct val="125000"/>
              </a:lnSpc>
            </a:pPr>
            <a:endParaRPr lang="ru-RU" sz="1400" dirty="0" smtClean="0"/>
          </a:p>
          <a:p>
            <a:pPr defTabSz="914377">
              <a:lnSpc>
                <a:spcPct val="125000"/>
              </a:lnSpc>
            </a:pPr>
            <a:r>
              <a:rPr lang="ru-RU" sz="1100" dirty="0" smtClean="0"/>
              <a:t>Иван Данилович </a:t>
            </a:r>
          </a:p>
          <a:p>
            <a:pPr defTabSz="914377">
              <a:lnSpc>
                <a:spcPct val="125000"/>
              </a:lnSpc>
            </a:pPr>
            <a:r>
              <a:rPr lang="ru-RU" sz="1100" dirty="0" smtClean="0"/>
              <a:t>Кочетов  (1917 -1943) </a:t>
            </a: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FF0000"/>
              </a:gs>
              <a:gs pos="15000">
                <a:srgbClr val="C0000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2910328" y="107151"/>
            <a:ext cx="332334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 dirty="0">
                <a:solidFill>
                  <a:srgbClr val="F7F6F4"/>
                </a:solidFill>
                <a:latin typeface="+mj-lt"/>
              </a:rPr>
              <a:t>Вы ответили неверно</a:t>
            </a:r>
          </a:p>
        </p:txBody>
      </p:sp>
      <p:sp>
        <p:nvSpPr>
          <p:cNvPr id="11" name="Скругленный прямоугольник 10">
            <a:hlinkClick r:id="rId2" action="ppaction://hlinksldjump"/>
          </p:cNvPr>
          <p:cNvSpPr/>
          <p:nvPr/>
        </p:nvSpPr>
        <p:spPr>
          <a:xfrm>
            <a:off x="719138" y="3998271"/>
            <a:ext cx="185816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Вернуться назад</a:t>
            </a:r>
            <a:endParaRPr lang="ru-RU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2458995" y="864975"/>
            <a:ext cx="5838063" cy="2781475"/>
            <a:chOff x="20172" y="869887"/>
            <a:chExt cx="4525728" cy="593138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20172" y="1354732"/>
              <a:ext cx="4525728" cy="108293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ru-RU" sz="1100" dirty="0" smtClean="0"/>
                <a:t>Анатолий Александрович      Анатолий Сергеевич            Владимир Алексеевич</a:t>
              </a:r>
            </a:p>
            <a:p>
              <a:r>
                <a:rPr lang="ru-RU" sz="1100" dirty="0" smtClean="0"/>
                <a:t> </a:t>
              </a:r>
              <a:r>
                <a:rPr lang="ru-RU" sz="1100" dirty="0" err="1" smtClean="0"/>
                <a:t>Пантелькин</a:t>
              </a:r>
              <a:r>
                <a:rPr lang="ru-RU" sz="1100" dirty="0" smtClean="0"/>
                <a:t> (1919-1945)         Горин ( 1922-1981)                </a:t>
              </a:r>
              <a:r>
                <a:rPr lang="ru-RU" sz="1100" dirty="0" err="1" smtClean="0"/>
                <a:t>Секин</a:t>
              </a:r>
              <a:r>
                <a:rPr lang="ru-RU" sz="1100" dirty="0" smtClean="0"/>
                <a:t> (1924-2005)</a:t>
              </a:r>
            </a:p>
            <a:p>
              <a:endParaRPr lang="ru-RU" sz="1100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19138" y="869887"/>
              <a:ext cx="2010166" cy="52506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914377"/>
              <a:r>
                <a:rPr lang="ru-RU" sz="1600" dirty="0">
                  <a:solidFill>
                    <a:prstClr val="black"/>
                  </a:solidFill>
                  <a:latin typeface="Roboto Slab"/>
                </a:rPr>
                <a:t>Правильный ответ</a:t>
              </a:r>
            </a:p>
          </p:txBody>
        </p:sp>
      </p:grp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8813" y="3920213"/>
            <a:ext cx="1371798" cy="1132613"/>
          </a:xfrm>
          <a:prstGeom prst="rect">
            <a:avLst/>
          </a:prstGeom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9048" y="1180189"/>
            <a:ext cx="1470455" cy="1929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20777" y="1162033"/>
            <a:ext cx="1293707" cy="19126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37221" y="1210778"/>
            <a:ext cx="1313673" cy="1909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103690" y="1207873"/>
            <a:ext cx="1423084" cy="1910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111647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 dirty="0" smtClean="0">
                <a:solidFill>
                  <a:srgbClr val="F7F6F4"/>
                </a:solidFill>
                <a:latin typeface="+mj-lt"/>
              </a:rPr>
              <a:t>Ответьте на вопрос</a:t>
            </a:r>
            <a:endParaRPr lang="ru-RU" sz="2200" dirty="0">
              <a:solidFill>
                <a:srgbClr val="F7F6F4"/>
              </a:solidFill>
              <a:latin typeface="+mj-lt"/>
            </a:endParaRPr>
          </a:p>
        </p:txBody>
      </p:sp>
      <p:sp>
        <p:nvSpPr>
          <p:cNvPr id="3" name="Прямоугольник 2"/>
          <p:cNvSpPr/>
          <p:nvPr/>
        </p:nvSpPr>
        <p:spPr>
          <a:xfrm flipH="1">
            <a:off x="723899" y="1235677"/>
            <a:ext cx="5474556" cy="615553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ctr" anchorCtr="0">
            <a:spAutoFit/>
          </a:bodyPr>
          <a:lstStyle/>
          <a:p>
            <a:r>
              <a:rPr lang="ru-RU" sz="1600" dirty="0" smtClean="0">
                <a:latin typeface="+mj-lt"/>
              </a:rPr>
              <a:t> </a:t>
            </a:r>
            <a:r>
              <a:rPr lang="ru-RU" sz="2000" dirty="0" smtClean="0">
                <a:latin typeface="+mj-lt"/>
              </a:rPr>
              <a:t>Когда в нашем городе впервые появился аэродром?  </a:t>
            </a:r>
            <a:endParaRPr lang="ru-RU" sz="2000" dirty="0">
              <a:latin typeface="+mj-lt"/>
            </a:endParaRPr>
          </a:p>
        </p:txBody>
      </p:sp>
      <p:sp>
        <p:nvSpPr>
          <p:cNvPr id="13" name="Скругленный прямоугольник 12">
            <a:hlinkClick r:id="rId4" action="ppaction://hlinksldjump"/>
          </p:cNvPr>
          <p:cNvSpPr>
            <a:spLocks noChangeAspect="1"/>
          </p:cNvSpPr>
          <p:nvPr/>
        </p:nvSpPr>
        <p:spPr>
          <a:xfrm>
            <a:off x="719932" y="2799431"/>
            <a:ext cx="2520000" cy="916183"/>
          </a:xfrm>
          <a:prstGeom prst="roundRect">
            <a:avLst/>
          </a:prstGeom>
          <a:noFill/>
          <a:ln w="19050"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srgbClr val="00B050"/>
                </a:solidFill>
                <a:latin typeface="+mj-lt"/>
              </a:rPr>
              <a:t>До Великой Отечественной войны</a:t>
            </a:r>
            <a:endParaRPr lang="ru-RU" sz="1400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8" name="Скругленный прямоугольник 7">
            <a:hlinkClick r:id="rId5" action="ppaction://hlinksldjump"/>
          </p:cNvPr>
          <p:cNvSpPr/>
          <p:nvPr/>
        </p:nvSpPr>
        <p:spPr>
          <a:xfrm>
            <a:off x="3312475" y="3737742"/>
            <a:ext cx="2520000" cy="916183"/>
          </a:xfrm>
          <a:prstGeom prst="roundRect">
            <a:avLst/>
          </a:prstGeom>
          <a:noFill/>
          <a:ln w="19050"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srgbClr val="00B050"/>
                </a:solidFill>
                <a:latin typeface="+mj-lt"/>
              </a:rPr>
              <a:t>В 70-е годы </a:t>
            </a:r>
            <a:r>
              <a:rPr lang="en-US" sz="1400" dirty="0" smtClean="0">
                <a:solidFill>
                  <a:srgbClr val="00B050"/>
                </a:solidFill>
                <a:latin typeface="+mj-lt"/>
              </a:rPr>
              <a:t>XX </a:t>
            </a:r>
            <a:r>
              <a:rPr lang="ru-RU" sz="1400" dirty="0" smtClean="0">
                <a:solidFill>
                  <a:srgbClr val="00B050"/>
                </a:solidFill>
                <a:latin typeface="+mj-lt"/>
              </a:rPr>
              <a:t>века</a:t>
            </a:r>
          </a:p>
          <a:p>
            <a:pPr algn="ctr"/>
            <a:endParaRPr lang="ru-RU" sz="1400" dirty="0" smtClean="0">
              <a:solidFill>
                <a:srgbClr val="00B050"/>
              </a:solidFill>
              <a:latin typeface="+mj-lt"/>
            </a:endParaRPr>
          </a:p>
          <a:p>
            <a:pPr algn="ctr"/>
            <a:endParaRPr lang="ru-RU" sz="1400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9" name="Скругленный прямоугольник 8">
            <a:hlinkClick r:id="rId5" action="ppaction://hlinksldjump"/>
          </p:cNvPr>
          <p:cNvSpPr/>
          <p:nvPr/>
        </p:nvSpPr>
        <p:spPr>
          <a:xfrm>
            <a:off x="3312475" y="2799431"/>
            <a:ext cx="2520000" cy="916183"/>
          </a:xfrm>
          <a:prstGeom prst="roundRect">
            <a:avLst/>
          </a:prstGeom>
          <a:noFill/>
          <a:ln w="19050"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srgbClr val="00B050"/>
                </a:solidFill>
                <a:latin typeface="+mj-lt"/>
              </a:rPr>
              <a:t>После Великой Отечественной войны</a:t>
            </a:r>
            <a:endParaRPr lang="ru-RU" sz="1400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11" name="Скругленный прямоугольник 10">
            <a:hlinkClick r:id="rId5" action="ppaction://hlinksldjump"/>
          </p:cNvPr>
          <p:cNvSpPr/>
          <p:nvPr/>
        </p:nvSpPr>
        <p:spPr>
          <a:xfrm>
            <a:off x="719932" y="3737742"/>
            <a:ext cx="2520000" cy="916183"/>
          </a:xfrm>
          <a:prstGeom prst="roundRect">
            <a:avLst/>
          </a:prstGeom>
          <a:noFill/>
          <a:ln w="19050"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srgbClr val="00B050"/>
                </a:solidFill>
                <a:latin typeface="+mj-lt"/>
              </a:rPr>
              <a:t>Во время Великой Отечественной войны</a:t>
            </a:r>
            <a:endParaRPr lang="ru-RU" sz="1400" dirty="0">
              <a:solidFill>
                <a:srgbClr val="00B050"/>
              </a:solidFill>
              <a:latin typeface="+mj-lt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186987" y="1594020"/>
            <a:ext cx="3370024" cy="1085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ELPHRG01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05800" y="4424795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510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6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92D050"/>
              </a:gs>
              <a:gs pos="15000">
                <a:srgbClr val="00B05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 dirty="0">
                <a:solidFill>
                  <a:srgbClr val="F7F6F4"/>
                </a:solidFill>
                <a:latin typeface="+mj-lt"/>
              </a:rPr>
              <a:t>Вы ответили верно</a:t>
            </a:r>
          </a:p>
        </p:txBody>
      </p:sp>
      <p:sp>
        <p:nvSpPr>
          <p:cNvPr id="11" name="Скругленный прямоугольник 10">
            <a:hlinkClick r:id="rId2" action="ppaction://hlinksldjump"/>
          </p:cNvPr>
          <p:cNvSpPr/>
          <p:nvPr/>
        </p:nvSpPr>
        <p:spPr>
          <a:xfrm>
            <a:off x="719138" y="3998271"/>
            <a:ext cx="185816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Вернуться назад</a:t>
            </a:r>
            <a:endParaRPr lang="ru-RU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830595" y="1223319"/>
            <a:ext cx="4769708" cy="30392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defTabSz="914377">
              <a:lnSpc>
                <a:spcPct val="125000"/>
              </a:lnSpc>
            </a:pPr>
            <a:r>
              <a:rPr lang="ru-RU" sz="1600" i="1" dirty="0" smtClean="0"/>
              <a:t>В 1935 году в нашем городе был открыт аэроклуб, в 1937 году состоялся первый выпуск лётчиков. Аэроклубы начали бурно развиваться в те годы по всей стране. Не секрет, что главной целью их создания была подготовка авиационных кадров для Красной Армии, формирование резерва личного состава. Здание аэроклуба в годы ВОВ располагалось по ул.Ивлева, рядом с Колхозным рынком</a:t>
            </a:r>
          </a:p>
          <a:p>
            <a:pPr defTabSz="914377">
              <a:lnSpc>
                <a:spcPct val="125000"/>
              </a:lnSpc>
            </a:pPr>
            <a:r>
              <a:rPr lang="ru-RU" sz="1400" i="1" dirty="0" smtClean="0"/>
              <a:t> </a:t>
            </a:r>
            <a:endParaRPr lang="ru-RU" sz="1400" dirty="0">
              <a:solidFill>
                <a:prstClr val="black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9556" y="1099887"/>
            <a:ext cx="3163149" cy="237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76463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95845" y="378296"/>
            <a:ext cx="8426450" cy="4391025"/>
          </a:xfrm>
          <a:prstGeom prst="rect">
            <a:avLst/>
          </a:prstGeom>
          <a:solidFill>
            <a:srgbClr val="F7F6F4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FF0000"/>
              </a:gs>
              <a:gs pos="15000">
                <a:srgbClr val="C0000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2910328" y="107151"/>
            <a:ext cx="332334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 dirty="0">
                <a:solidFill>
                  <a:srgbClr val="F7F6F4"/>
                </a:solidFill>
                <a:latin typeface="+mj-lt"/>
              </a:rPr>
              <a:t>Вы ответили неверно</a:t>
            </a:r>
          </a:p>
        </p:txBody>
      </p:sp>
      <p:sp>
        <p:nvSpPr>
          <p:cNvPr id="11" name="Скругленный прямоугольник 10">
            <a:hlinkClick r:id="rId2" action="ppaction://hlinksldjump"/>
          </p:cNvPr>
          <p:cNvSpPr/>
          <p:nvPr/>
        </p:nvSpPr>
        <p:spPr>
          <a:xfrm>
            <a:off x="719138" y="3998271"/>
            <a:ext cx="185816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Вернуться назад</a:t>
            </a:r>
            <a:endParaRPr lang="ru-RU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3744097" y="1136823"/>
            <a:ext cx="4506126" cy="1198360"/>
            <a:chOff x="719138" y="563376"/>
            <a:chExt cx="3826763" cy="1198360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719138" y="1546292"/>
              <a:ext cx="3826763" cy="21544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ru-RU" sz="1400" dirty="0" smtClean="0"/>
                <a:t> </a:t>
              </a:r>
              <a:endParaRPr lang="ru-RU" sz="1400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768518" y="563376"/>
              <a:ext cx="1804933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914377"/>
              <a:r>
                <a:rPr lang="ru-RU" sz="1600" dirty="0">
                  <a:solidFill>
                    <a:prstClr val="black"/>
                  </a:solidFill>
                  <a:latin typeface="Roboto Slab"/>
                </a:rPr>
                <a:t>Правильный ответ</a:t>
              </a:r>
            </a:p>
          </p:txBody>
        </p:sp>
      </p:grp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8813" y="3920213"/>
            <a:ext cx="1371798" cy="1132613"/>
          </a:xfrm>
          <a:prstGeom prst="rect">
            <a:avLst/>
          </a:prstGeom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7371" y="1220646"/>
            <a:ext cx="3163149" cy="2372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Прямоугольник 13"/>
          <p:cNvSpPr/>
          <p:nvPr/>
        </p:nvSpPr>
        <p:spPr>
          <a:xfrm>
            <a:off x="3927764" y="1423555"/>
            <a:ext cx="4524257" cy="34009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377">
              <a:lnSpc>
                <a:spcPct val="125000"/>
              </a:lnSpc>
            </a:pPr>
            <a:r>
              <a:rPr lang="ru-RU" sz="1600" i="1" dirty="0" smtClean="0"/>
              <a:t>В 1935 году в нашем городе был открыт аэроклуб, в 1937 году состоялся первый выпуск лётчиков. Аэроклубы начали бурно развиваться в те годы по всей стране. Не секрет, что главной целью их создания была подготовка авиационных кадров для Красной Армии, формирование резерва личного состава. Здание аэроклуба в годы ВОВ располагалось по ул.Ивлева, рядом с Колхозным рынком</a:t>
            </a:r>
          </a:p>
          <a:p>
            <a:pPr defTabSz="914377">
              <a:lnSpc>
                <a:spcPct val="125000"/>
              </a:lnSpc>
            </a:pPr>
            <a:r>
              <a:rPr lang="ru-RU" sz="1200" i="1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6341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 dirty="0" smtClean="0">
                <a:solidFill>
                  <a:srgbClr val="F7F6F4"/>
                </a:solidFill>
                <a:latin typeface="+mj-lt"/>
              </a:rPr>
              <a:t>Ответьте на вопрос</a:t>
            </a:r>
            <a:endParaRPr lang="ru-RU" sz="2200" dirty="0">
              <a:solidFill>
                <a:srgbClr val="F7F6F4"/>
              </a:solidFill>
              <a:latin typeface="+mj-lt"/>
            </a:endParaRPr>
          </a:p>
        </p:txBody>
      </p:sp>
      <p:sp>
        <p:nvSpPr>
          <p:cNvPr id="3" name="Прямоугольник 2"/>
          <p:cNvSpPr/>
          <p:nvPr/>
        </p:nvSpPr>
        <p:spPr>
          <a:xfrm flipH="1">
            <a:off x="729048" y="1470454"/>
            <a:ext cx="4485502" cy="615553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ctr" anchorCtr="0">
            <a:spAutoFit/>
          </a:bodyPr>
          <a:lstStyle/>
          <a:p>
            <a:pPr algn="ctr"/>
            <a:r>
              <a:rPr lang="ru-RU" sz="2000" dirty="0" smtClean="0">
                <a:latin typeface="+mj-lt"/>
              </a:rPr>
              <a:t>Какова судьба аэроклуба Стерлитамака в годы ВОВ?</a:t>
            </a:r>
            <a:endParaRPr lang="ru-RU" sz="2000" dirty="0">
              <a:latin typeface="+mj-lt"/>
            </a:endParaRPr>
          </a:p>
        </p:txBody>
      </p:sp>
      <p:sp>
        <p:nvSpPr>
          <p:cNvPr id="13" name="Скругленный прямоугольник 12">
            <a:hlinkClick r:id="rId4" action="ppaction://hlinksldjump"/>
          </p:cNvPr>
          <p:cNvSpPr/>
          <p:nvPr/>
        </p:nvSpPr>
        <p:spPr>
          <a:xfrm>
            <a:off x="395416" y="3059293"/>
            <a:ext cx="2844516" cy="814028"/>
          </a:xfrm>
          <a:prstGeom prst="roundRect">
            <a:avLst/>
          </a:prstGeom>
          <a:noFill/>
          <a:ln w="19050"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 smtClean="0">
                <a:solidFill>
                  <a:srgbClr val="00B050"/>
                </a:solidFill>
                <a:latin typeface="+mj-lt"/>
              </a:rPr>
              <a:t>Переехал в Московскую область, в район боевых действий</a:t>
            </a:r>
            <a:endParaRPr lang="ru-RU" sz="1200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8" name="Скругленный прямоугольник 7">
            <a:hlinkClick r:id="rId5" action="ppaction://hlinksldjump"/>
          </p:cNvPr>
          <p:cNvSpPr/>
          <p:nvPr/>
        </p:nvSpPr>
        <p:spPr>
          <a:xfrm>
            <a:off x="3312475" y="3812112"/>
            <a:ext cx="2520000" cy="1018339"/>
          </a:xfrm>
          <a:prstGeom prst="roundRect">
            <a:avLst/>
          </a:prstGeom>
          <a:noFill/>
          <a:ln w="19050"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 smtClean="0">
                <a:solidFill>
                  <a:srgbClr val="00B050"/>
                </a:solidFill>
                <a:latin typeface="+mj-lt"/>
              </a:rPr>
              <a:t>Он продолжал работать и обучать военных летчиков для ВВС СССР</a:t>
            </a:r>
          </a:p>
          <a:p>
            <a:pPr algn="ctr"/>
            <a:r>
              <a:rPr lang="ru-RU" sz="1200" dirty="0" smtClean="0">
                <a:solidFill>
                  <a:srgbClr val="00B050"/>
                </a:solidFill>
                <a:latin typeface="+mj-lt"/>
              </a:rPr>
              <a:t> </a:t>
            </a:r>
            <a:endParaRPr lang="ru-RU" sz="1200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9" name="Скругленный прямоугольник 8">
            <a:hlinkClick r:id="rId4" action="ppaction://hlinksldjump"/>
          </p:cNvPr>
          <p:cNvSpPr/>
          <p:nvPr/>
        </p:nvSpPr>
        <p:spPr>
          <a:xfrm>
            <a:off x="3312475" y="3059293"/>
            <a:ext cx="2680552" cy="677820"/>
          </a:xfrm>
          <a:prstGeom prst="roundRect">
            <a:avLst/>
          </a:prstGeom>
          <a:noFill/>
          <a:ln w="19050"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srgbClr val="00B050"/>
                </a:solidFill>
                <a:latin typeface="+mj-lt"/>
              </a:rPr>
              <a:t>Был закрыт в связи с войной</a:t>
            </a:r>
            <a:endParaRPr lang="ru-RU" sz="1400" dirty="0">
              <a:solidFill>
                <a:srgbClr val="00B050"/>
              </a:solidFill>
              <a:latin typeface="+mj-lt"/>
            </a:endParaRPr>
          </a:p>
        </p:txBody>
      </p:sp>
      <p:sp>
        <p:nvSpPr>
          <p:cNvPr id="11" name="Скругленный прямоугольник 10">
            <a:hlinkClick r:id="rId4" action="ppaction://hlinksldjump"/>
          </p:cNvPr>
          <p:cNvSpPr/>
          <p:nvPr/>
        </p:nvSpPr>
        <p:spPr>
          <a:xfrm>
            <a:off x="383059" y="3812112"/>
            <a:ext cx="2856873" cy="1018339"/>
          </a:xfrm>
          <a:prstGeom prst="roundRect">
            <a:avLst/>
          </a:prstGeom>
          <a:noFill/>
          <a:ln w="19050">
            <a:solidFill>
              <a:srgbClr val="00B05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 smtClean="0">
                <a:solidFill>
                  <a:srgbClr val="00B050"/>
                </a:solidFill>
                <a:latin typeface="+mj-lt"/>
              </a:rPr>
              <a:t>Приостановил свою деятельность из-за отправки летно-технического персонала на фронт </a:t>
            </a:r>
            <a:endParaRPr lang="ru-RU" sz="1200" dirty="0">
              <a:solidFill>
                <a:srgbClr val="00B050"/>
              </a:solidFill>
              <a:latin typeface="+mj-lt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10556" y="1556951"/>
            <a:ext cx="3370024" cy="1085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ELPHRG01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6191" y="4331278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81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60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92D050"/>
              </a:gs>
              <a:gs pos="15000">
                <a:srgbClr val="00B05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063414" y="107151"/>
            <a:ext cx="301717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 dirty="0">
                <a:solidFill>
                  <a:srgbClr val="F7F6F4"/>
                </a:solidFill>
                <a:latin typeface="+mj-lt"/>
              </a:rPr>
              <a:t>Вы ответили верно</a:t>
            </a:r>
          </a:p>
        </p:txBody>
      </p:sp>
      <p:sp>
        <p:nvSpPr>
          <p:cNvPr id="11" name="Скругленный прямоугольник 10">
            <a:hlinkClick r:id="rId2" action="ppaction://hlinksldjump"/>
          </p:cNvPr>
          <p:cNvSpPr/>
          <p:nvPr/>
        </p:nvSpPr>
        <p:spPr>
          <a:xfrm>
            <a:off x="719138" y="3998271"/>
            <a:ext cx="185816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Вернуться назад</a:t>
            </a:r>
            <a:endParaRPr lang="ru-RU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360640" y="877331"/>
            <a:ext cx="4880111" cy="161582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defTabSz="914377">
              <a:lnSpc>
                <a:spcPct val="125000"/>
              </a:lnSpc>
            </a:pPr>
            <a:r>
              <a:rPr lang="ru-RU" sz="1400" i="1" dirty="0" smtClean="0"/>
              <a:t>Осенью 1941 года в связи с угрозой захвата Москвы немецко-фашистскими войсками в Стерлитамак перевели часть лётно-технического состава подмосковного Фрунзенского аэроклуба. Они перелетели сюда на самолётах У-2, УТ-1, УТ-2.</a:t>
            </a:r>
            <a:endParaRPr lang="ru-RU" sz="1400" dirty="0" smtClean="0"/>
          </a:p>
          <a:p>
            <a:pPr defTabSz="914377">
              <a:lnSpc>
                <a:spcPct val="125000"/>
              </a:lnSpc>
            </a:pPr>
            <a:r>
              <a:rPr lang="ru-RU" sz="1400" dirty="0" smtClean="0">
                <a:solidFill>
                  <a:prstClr val="black"/>
                </a:solidFill>
              </a:rPr>
              <a:t>.</a:t>
            </a:r>
            <a:endParaRPr lang="ru-RU" sz="1400" dirty="0">
              <a:solidFill>
                <a:prstClr val="black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8597" y="718214"/>
            <a:ext cx="2346515" cy="281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59890" y="2240204"/>
            <a:ext cx="4979773" cy="2423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173844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2412000" y="4499"/>
            <a:ext cx="432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FF0000"/>
              </a:gs>
              <a:gs pos="15000">
                <a:srgbClr val="C0000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2910328" y="107151"/>
            <a:ext cx="3323346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 dirty="0">
                <a:solidFill>
                  <a:srgbClr val="F7F6F4"/>
                </a:solidFill>
                <a:latin typeface="+mj-lt"/>
              </a:rPr>
              <a:t>Вы ответили неверно</a:t>
            </a:r>
          </a:p>
        </p:txBody>
      </p:sp>
      <p:sp>
        <p:nvSpPr>
          <p:cNvPr id="11" name="Скругленный прямоугольник 10">
            <a:hlinkClick r:id="rId2" action="ppaction://hlinksldjump"/>
          </p:cNvPr>
          <p:cNvSpPr/>
          <p:nvPr/>
        </p:nvSpPr>
        <p:spPr>
          <a:xfrm>
            <a:off x="719138" y="3998271"/>
            <a:ext cx="185816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Вернуться назад</a:t>
            </a:r>
            <a:endParaRPr lang="ru-RU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3364266" y="951470"/>
            <a:ext cx="4936417" cy="1423207"/>
            <a:chOff x="719138" y="866529"/>
            <a:chExt cx="3826763" cy="1423207"/>
          </a:xfrm>
        </p:grpSpPr>
        <p:sp>
          <p:nvSpPr>
            <p:cNvPr id="2" name="Прямоугольник 1"/>
            <p:cNvSpPr/>
            <p:nvPr/>
          </p:nvSpPr>
          <p:spPr>
            <a:xfrm>
              <a:off x="719138" y="1212518"/>
              <a:ext cx="3826763" cy="107721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ru-RU" sz="1400" i="1" dirty="0" smtClean="0"/>
                <a:t> Осенью 1941 года в связи с угрозой захвата Москвы немецко-фашистскими войсками в Стерлитамак перевели часть лётно-технического состава подмосковного Фрунзенского аэроклуба. Они перелетели сюда на самолётах У-2, УТ-1, УТ-2.</a:t>
              </a:r>
              <a:r>
                <a:rPr lang="ru-RU" sz="1400" dirty="0" smtClean="0"/>
                <a:t>.</a:t>
              </a:r>
              <a:endParaRPr lang="ru-RU" sz="1400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719138" y="866529"/>
              <a:ext cx="2010166" cy="24622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defTabSz="914377"/>
              <a:r>
                <a:rPr lang="ru-RU" sz="1600" dirty="0">
                  <a:solidFill>
                    <a:prstClr val="black"/>
                  </a:solidFill>
                  <a:latin typeface="Roboto Slab"/>
                </a:rPr>
                <a:t>Правильный ответ</a:t>
              </a:r>
            </a:p>
          </p:txBody>
        </p:sp>
      </p:grp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8813" y="3920213"/>
            <a:ext cx="1371798" cy="1132613"/>
          </a:xfrm>
          <a:prstGeom prst="rect">
            <a:avLst/>
          </a:prstGeom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8597" y="718214"/>
            <a:ext cx="2346515" cy="281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064474" y="2363771"/>
            <a:ext cx="4979773" cy="2423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79457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358775" y="376238"/>
            <a:ext cx="8426450" cy="4391025"/>
          </a:xfrm>
          <a:prstGeom prst="rect">
            <a:avLst/>
          </a:prstGeom>
          <a:solidFill>
            <a:srgbClr val="F7F6F4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7F6F4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19138" y="889728"/>
            <a:ext cx="3673475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/>
            <a:r>
              <a:rPr lang="ru-RU" sz="1400" dirty="0">
                <a:solidFill>
                  <a:prstClr val="black"/>
                </a:solidFill>
              </a:rPr>
              <a:t>В игре участвуют две команды. Задача каждой команды </a:t>
            </a:r>
            <a:r>
              <a:rPr lang="ru-RU" sz="1400" dirty="0" smtClean="0">
                <a:solidFill>
                  <a:prstClr val="black"/>
                </a:solidFill>
              </a:rPr>
              <a:t>– </a:t>
            </a:r>
            <a:r>
              <a:rPr lang="ru-RU" sz="1400" dirty="0">
                <a:solidFill>
                  <a:prstClr val="black"/>
                </a:solidFill>
              </a:rPr>
              <a:t>найти на игровом поле как можно больше астероидов и уничтожить их.</a:t>
            </a:r>
          </a:p>
          <a:p>
            <a:pPr defTabSz="914377"/>
            <a:endParaRPr lang="ru-RU" sz="1400" dirty="0">
              <a:solidFill>
                <a:prstClr val="black"/>
              </a:solidFill>
            </a:endParaRPr>
          </a:p>
          <a:p>
            <a:pPr defTabSz="914377"/>
            <a:r>
              <a:rPr lang="ru-RU" sz="1400" dirty="0">
                <a:solidFill>
                  <a:prstClr val="black"/>
                </a:solidFill>
              </a:rPr>
              <a:t>Игровое поле разбито на </a:t>
            </a:r>
            <a:r>
              <a:rPr lang="ru-RU" sz="1400" dirty="0" smtClean="0">
                <a:solidFill>
                  <a:prstClr val="black"/>
                </a:solidFill>
              </a:rPr>
              <a:t>12 </a:t>
            </a:r>
            <a:r>
              <a:rPr lang="ru-RU" sz="1400" dirty="0">
                <a:solidFill>
                  <a:prstClr val="black"/>
                </a:solidFill>
              </a:rPr>
              <a:t>секторов (клеток). Астероиды (</a:t>
            </a:r>
            <a:r>
              <a:rPr lang="ru-RU" sz="1400" dirty="0" smtClean="0">
                <a:solidFill>
                  <a:prstClr val="black"/>
                </a:solidFill>
              </a:rPr>
              <a:t>их 6) </a:t>
            </a:r>
            <a:r>
              <a:rPr lang="ru-RU" sz="1400" dirty="0">
                <a:solidFill>
                  <a:prstClr val="black"/>
                </a:solidFill>
              </a:rPr>
              <a:t>находятся не в каждом секторе.  </a:t>
            </a:r>
          </a:p>
          <a:p>
            <a:pPr defTabSz="914377"/>
            <a:endParaRPr lang="ru-RU" sz="1400" dirty="0">
              <a:solidFill>
                <a:prstClr val="black"/>
              </a:solidFill>
            </a:endParaRPr>
          </a:p>
          <a:p>
            <a:pPr defTabSz="914377"/>
            <a:r>
              <a:rPr lang="ru-RU" sz="1400" dirty="0">
                <a:solidFill>
                  <a:prstClr val="black"/>
                </a:solidFill>
              </a:rPr>
              <a:t>Команды по очереди выбирают сектор на игровом поле. Если в выбранном секторе есть астероид, команда отвечает на вопрос. Если сектор окажется пустым, ход переходит к противнику.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751388" y="889728"/>
            <a:ext cx="367347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/>
            <a:r>
              <a:rPr lang="ru-RU" sz="1400" dirty="0">
                <a:solidFill>
                  <a:prstClr val="black"/>
                </a:solidFill>
              </a:rPr>
              <a:t>Астероид считается уничтоженным, если команда даст правильный ответ на выбранный вопрос. </a:t>
            </a:r>
          </a:p>
          <a:p>
            <a:pPr defTabSz="914377"/>
            <a:endParaRPr lang="ru-RU" sz="1400" dirty="0">
              <a:solidFill>
                <a:prstClr val="black"/>
              </a:solidFill>
            </a:endParaRPr>
          </a:p>
          <a:p>
            <a:pPr defTabSz="914377"/>
            <a:r>
              <a:rPr lang="ru-RU" sz="1400" dirty="0">
                <a:solidFill>
                  <a:prstClr val="black"/>
                </a:solidFill>
              </a:rPr>
              <a:t>Правильный ответ позволяет сделать ещё один ход. В случае неверного ответа ход переходит к другой команде.</a:t>
            </a:r>
          </a:p>
          <a:p>
            <a:pPr defTabSz="914377"/>
            <a:endParaRPr lang="ru-RU" sz="1400" dirty="0">
              <a:solidFill>
                <a:prstClr val="black"/>
              </a:solidFill>
            </a:endParaRPr>
          </a:p>
          <a:p>
            <a:pPr defTabSz="914377"/>
            <a:r>
              <a:rPr lang="ru-RU" sz="1400" dirty="0">
                <a:solidFill>
                  <a:prstClr val="black"/>
                </a:solidFill>
              </a:rPr>
              <a:t>Команда, начинающая игру первой, определяется по жребию.</a:t>
            </a:r>
          </a:p>
          <a:p>
            <a:pPr defTabSz="914377"/>
            <a:endParaRPr lang="ru-RU" sz="1400" dirty="0">
              <a:solidFill>
                <a:prstClr val="black"/>
              </a:solidFill>
            </a:endParaRPr>
          </a:p>
          <a:p>
            <a:pPr defTabSz="914377"/>
            <a:r>
              <a:rPr lang="ru-RU" sz="1400" dirty="0">
                <a:solidFill>
                  <a:prstClr val="black"/>
                </a:solidFill>
              </a:rPr>
              <a:t>Игру выигрывает та команда, которая собьёт больше астероидов.</a:t>
            </a:r>
          </a:p>
        </p:txBody>
      </p:sp>
      <p:sp>
        <p:nvSpPr>
          <p:cNvPr id="15" name="Прямоугольник с двумя скругленными соседними углами 14"/>
          <p:cNvSpPr/>
          <p:nvPr/>
        </p:nvSpPr>
        <p:spPr>
          <a:xfrm rot="10800000">
            <a:off x="3132000" y="4499"/>
            <a:ext cx="2880000" cy="730513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100000">
                <a:srgbClr val="00B0F0"/>
              </a:gs>
              <a:gs pos="15000">
                <a:srgbClr val="0070C0"/>
              </a:gs>
            </a:gsLst>
            <a:lin ang="5400000" scaled="1"/>
          </a:gradFill>
          <a:ln>
            <a:noFill/>
          </a:ln>
          <a:effectLst>
            <a:outerShdw blurRad="127000" dist="127000" dir="5400000" sx="90000" sy="90000" algn="t" rotWithShape="0">
              <a:srgbClr val="0070C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3445730" y="107151"/>
            <a:ext cx="225254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914377"/>
            <a:r>
              <a:rPr lang="ru-RU" sz="2200" dirty="0">
                <a:solidFill>
                  <a:srgbClr val="F7F6F4"/>
                </a:solidFill>
                <a:latin typeface="+mj-lt"/>
              </a:rPr>
              <a:t>Правила игры</a:t>
            </a:r>
          </a:p>
        </p:txBody>
      </p:sp>
      <p:sp>
        <p:nvSpPr>
          <p:cNvPr id="19" name="Скругленный прямоугольник 18">
            <a:hlinkClick r:id="rId2" action="ppaction://hlinksldjump"/>
          </p:cNvPr>
          <p:cNvSpPr/>
          <p:nvPr/>
        </p:nvSpPr>
        <p:spPr>
          <a:xfrm>
            <a:off x="7229734" y="3998271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К меню</a:t>
            </a:r>
            <a:endParaRPr lang="ru-RU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5113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73843"/>
            <a:ext cx="7886700" cy="2555853"/>
          </a:xfrm>
        </p:spPr>
        <p:txBody>
          <a:bodyPr>
            <a:noAutofit/>
          </a:bodyPr>
          <a:lstStyle/>
          <a:p>
            <a:pPr algn="ctr"/>
            <a:r>
              <a:rPr lang="ru-RU" sz="6600" dirty="0" err="1" smtClean="0">
                <a:solidFill>
                  <a:schemeClr val="bg1"/>
                </a:solidFill>
              </a:rPr>
              <a:t>ерурмийк</a:t>
            </a:r>
            <a:endParaRPr lang="ru-RU" sz="6600" dirty="0">
              <a:solidFill>
                <a:schemeClr val="bg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>
            <a:hlinkClick r:id="rId2" action="ppaction://hlinksldjump"/>
          </p:cNvPr>
          <p:cNvSpPr/>
          <p:nvPr/>
        </p:nvSpPr>
        <p:spPr>
          <a:xfrm>
            <a:off x="7229734" y="3998271"/>
            <a:ext cx="119538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К меню</a:t>
            </a:r>
            <a:endParaRPr lang="ru-RU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234778" y="107151"/>
            <a:ext cx="84396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77"/>
            <a:r>
              <a:rPr lang="ru-RU" sz="2400" dirty="0" smtClean="0">
                <a:solidFill>
                  <a:schemeClr val="bg1"/>
                </a:solidFill>
              </a:rPr>
              <a:t>Летчик-космонавт, Герой Советского Союза Александр Николаевич </a:t>
            </a:r>
            <a:r>
              <a:rPr lang="ru-RU" sz="2400" dirty="0" err="1" smtClean="0">
                <a:solidFill>
                  <a:schemeClr val="bg1"/>
                </a:solidFill>
              </a:rPr>
              <a:t>Баландин</a:t>
            </a:r>
            <a:r>
              <a:rPr lang="ru-RU" sz="2400" dirty="0" smtClean="0">
                <a:solidFill>
                  <a:schemeClr val="bg1"/>
                </a:solidFill>
              </a:rPr>
              <a:t> у нас в гостях</a:t>
            </a:r>
            <a:endParaRPr lang="ru-RU" sz="2200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14" name="Picture 2" descr="C:\Documents and Settings\Admin\Рабочий стол\ЭЛЬМИРА (F)1\фото баландин\DSCN15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4593" y="1186261"/>
            <a:ext cx="4998163" cy="374862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41750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 flipH="1">
            <a:off x="185351" y="358346"/>
            <a:ext cx="8649730" cy="1107996"/>
          </a:xfrm>
          <a:prstGeom prst="rect">
            <a:avLst/>
          </a:prstGeom>
          <a:ln>
            <a:noFill/>
          </a:ln>
        </p:spPr>
        <p:txBody>
          <a:bodyPr wrap="square" lIns="0" tIns="0" rIns="0" bIns="0" anchor="ctr" anchorCtr="0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</a:rPr>
              <a:t>В нашей школе в 2017 году открылся профильный аэрокосмический класс, а с 2018 года школа получила название </a:t>
            </a:r>
            <a:r>
              <a:rPr lang="ru-RU" sz="2400" dirty="0" smtClean="0">
                <a:solidFill>
                  <a:schemeClr val="bg1"/>
                </a:solidFill>
              </a:rPr>
              <a:t>«Аэрокосмическая школа» </a:t>
            </a:r>
            <a:endParaRPr lang="ru-RU" sz="2400" dirty="0">
              <a:solidFill>
                <a:schemeClr val="bg1"/>
              </a:solidFill>
              <a:latin typeface="Roboto Slab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50076" y="1588046"/>
            <a:ext cx="4737150" cy="3555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2442933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08919" y="107151"/>
            <a:ext cx="867444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77"/>
            <a:r>
              <a:rPr lang="ru-RU" sz="2400" dirty="0" smtClean="0">
                <a:solidFill>
                  <a:schemeClr val="bg1"/>
                </a:solidFill>
              </a:rPr>
              <a:t>На базе нашей школы проводится отборочный этап регионального тура Олимпиады по истории авиации и воздухоплавания им. А. Ф. Можайского </a:t>
            </a:r>
            <a:endParaRPr lang="ru-RU" sz="2200" dirty="0">
              <a:solidFill>
                <a:schemeClr val="bg1"/>
              </a:solidFill>
              <a:latin typeface="Roboto Slab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79373" y="1413826"/>
            <a:ext cx="5357464" cy="357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34454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4596714" y="107149"/>
            <a:ext cx="432486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914377"/>
            <a:r>
              <a:rPr lang="ru-RU" sz="2400" dirty="0" smtClean="0">
                <a:solidFill>
                  <a:schemeClr val="bg1"/>
                </a:solidFill>
              </a:rPr>
              <a:t>В 2018 году наша школа стала обладателем гранта Министерства Образования России в номинации «Инновации в школьном естественнонаучном и инженерно-математическом образовании» </a:t>
            </a:r>
            <a:endParaRPr lang="ru-RU" sz="2200" dirty="0">
              <a:solidFill>
                <a:schemeClr val="bg1"/>
              </a:solidFill>
              <a:latin typeface="Roboto Slab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91278" y="0"/>
            <a:ext cx="2747089" cy="4887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" name="Скругленный прямоугольник 18">
            <a:hlinkClick r:id="rId3" action="ppaction://hlinksldjump"/>
          </p:cNvPr>
          <p:cNvSpPr/>
          <p:nvPr/>
        </p:nvSpPr>
        <p:spPr>
          <a:xfrm>
            <a:off x="150727" y="4554325"/>
            <a:ext cx="1858169" cy="405405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>
            <a:outerShdw blurRad="127000" dist="63500" dir="5400000" sx="90000" sy="90000" algn="t" rotWithShape="0">
              <a:schemeClr val="tx1">
                <a:lumMod val="75000"/>
                <a:lumOff val="2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0000" tIns="90000" rIns="180000" bIns="90000" rtlCol="0" anchor="ctr">
            <a:spAutoFit/>
          </a:bodyPr>
          <a:lstStyle/>
          <a:p>
            <a:pPr algn="ctr"/>
            <a:r>
              <a:rPr lang="ru-RU" sz="12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Вернуться назад</a:t>
            </a:r>
            <a:endParaRPr lang="ru-RU" sz="1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8312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videouroki_fonts2">
      <a:majorFont>
        <a:latin typeface="Roboto Slab"/>
        <a:ea typeface=""/>
        <a:cs typeface=""/>
      </a:majorFont>
      <a:minorFont>
        <a:latin typeface="Open Sans"/>
        <a:ea typeface=""/>
        <a:cs typeface="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966</TotalTime>
  <Words>989</Words>
  <Application>Microsoft Office PowerPoint</Application>
  <PresentationFormat>Экран (16:9)</PresentationFormat>
  <Paragraphs>148</Paragraphs>
  <Slides>26</Slides>
  <Notes>1</Notes>
  <HiddenSlides>24</HiddenSlides>
  <MMClips>6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2" baseType="lpstr">
      <vt:lpstr>Arial</vt:lpstr>
      <vt:lpstr>Roboto Slab</vt:lpstr>
      <vt:lpstr>Open Sans</vt:lpstr>
      <vt:lpstr>Calibri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ерурмийк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482-кабинет</cp:lastModifiedBy>
  <cp:revision>84</cp:revision>
  <dcterms:created xsi:type="dcterms:W3CDTF">2016-12-06T06:09:16Z</dcterms:created>
  <dcterms:modified xsi:type="dcterms:W3CDTF">2018-11-01T07:10:19Z</dcterms:modified>
</cp:coreProperties>
</file>