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57" r:id="rId3"/>
    <p:sldId id="264" r:id="rId4"/>
    <p:sldId id="267" r:id="rId5"/>
    <p:sldId id="265" r:id="rId6"/>
    <p:sldId id="258" r:id="rId7"/>
    <p:sldId id="259" r:id="rId8"/>
    <p:sldId id="260" r:id="rId9"/>
    <p:sldId id="263" r:id="rId10"/>
    <p:sldId id="261" r:id="rId11"/>
    <p:sldId id="262" r:id="rId12"/>
    <p:sldId id="26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27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7584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535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3496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5291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5725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557282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1847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1285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078197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139862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5897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2B0CB-5A05-400E-B7BA-38957BCC36C8}" type="datetimeFigureOut">
              <a:rPr lang="ru-RU" smtClean="0"/>
              <a:t>14.01.2026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B09C1755-D7BC-4FF5-8D41-F22A692EEF6E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2944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96E77E-571C-4D51-9A75-662F8829CE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29514"/>
            <a:ext cx="9144000" cy="186175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Муниципальное бюджетное общеобразовательное учреждение «Средняя общеобразовательная школа №18 имени первого министра просвещения Тувинской Народной Республики </a:t>
            </a:r>
            <a:r>
              <a:rPr lang="ru-RU" sz="1800" b="1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Лопсана-Кендена</a:t>
            </a:r>
            <a:r>
              <a:rPr lang="ru-RU" sz="18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Ооржака</a:t>
            </a:r>
            <a:r>
              <a:rPr lang="ru-RU" sz="18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Мижита-Доржуевича</a:t>
            </a:r>
            <a:r>
              <a:rPr lang="ru-RU" sz="18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» города Кызыла Республики Тыва</a:t>
            </a:r>
            <a:b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F80612F-4A99-43C3-AF97-CAFC371EA4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1886465"/>
            <a:ext cx="10223157" cy="4893276"/>
          </a:xfrm>
        </p:spPr>
        <p:txBody>
          <a:bodyPr>
            <a:normAutofit fontScale="92500" lnSpcReduction="20000"/>
          </a:bodyPr>
          <a:lstStyle/>
          <a:p>
            <a:pPr marL="228600" algn="ctr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tabLst>
                <a:tab pos="228600" algn="l"/>
              </a:tabLst>
            </a:pPr>
            <a:endParaRPr lang="en-US" sz="18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algn="ctr">
              <a:lnSpc>
                <a:spcPct val="115000"/>
              </a:lnSpc>
              <a:spcBef>
                <a:spcPts val="1200"/>
              </a:spcBef>
              <a:spcAft>
                <a:spcPts val="1000"/>
              </a:spcAft>
              <a:tabLst>
                <a:tab pos="228600" algn="l"/>
              </a:tabLst>
            </a:pPr>
            <a:r>
              <a:rPr lang="ru-RU" sz="1800" b="1" i="1" kern="1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Исследовательский проект</a:t>
            </a:r>
            <a:endParaRPr lang="ru-RU" sz="1800" b="1" i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800" b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«ГЕРОИ моей семьи»</a:t>
            </a:r>
            <a:endParaRPr lang="ru-RU" sz="1800" b="1" u="sng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  <a:p>
            <a:endParaRPr lang="ru-RU" dirty="0"/>
          </a:p>
          <a:p>
            <a:pPr algn="r">
              <a:lnSpc>
                <a:spcPct val="115000"/>
              </a:lnSpc>
              <a:spcBef>
                <a:spcPts val="310"/>
              </a:spcBef>
              <a:spcAft>
                <a:spcPts val="1000"/>
              </a:spcAft>
            </a:pPr>
            <a:r>
              <a:rPr lang="ru-RU" sz="1400" b="1" kern="12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Выполнил</a:t>
            </a:r>
            <a:r>
              <a:rPr lang="ru-RU" sz="1400" kern="12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:</a:t>
            </a:r>
            <a:endParaRPr lang="ru-RU" sz="1400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Bef>
                <a:spcPts val="290"/>
              </a:spcBef>
              <a:spcAft>
                <a:spcPts val="1000"/>
              </a:spcAft>
            </a:pPr>
            <a:r>
              <a:rPr lang="ru-RU" sz="1400" kern="1200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Ондар</a:t>
            </a:r>
            <a:r>
              <a:rPr lang="ru-RU" sz="1400" kern="12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lang="ru-RU" sz="1400" kern="1200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Шаанак</a:t>
            </a:r>
            <a:r>
              <a:rPr lang="ru-RU" sz="1400" kern="12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 </a:t>
            </a:r>
            <a:r>
              <a:rPr lang="ru-RU" sz="1400" kern="1200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Орланович</a:t>
            </a:r>
            <a:endParaRPr lang="ru-RU" sz="1400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Bef>
                <a:spcPts val="290"/>
              </a:spcBef>
              <a:spcAft>
                <a:spcPts val="1000"/>
              </a:spcAft>
            </a:pPr>
            <a:r>
              <a:rPr lang="ru-RU" sz="1400" kern="12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ученик 7 «А» класса</a:t>
            </a:r>
            <a:endParaRPr lang="ru-RU" sz="1400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Bef>
                <a:spcPts val="290"/>
              </a:spcBef>
              <a:spcAft>
                <a:spcPts val="1000"/>
              </a:spcAft>
            </a:pPr>
            <a:r>
              <a:rPr lang="ru-RU" sz="1400" kern="12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МБОУ СОШ № 18 г. Кызыла</a:t>
            </a:r>
            <a:endParaRPr lang="ru-RU" sz="1400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400" dirty="0">
                <a:solidFill>
                  <a:srgbClr val="008000"/>
                </a:solidFill>
                <a:highlight>
                  <a:srgbClr val="C0C0C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Кызыл,2026</a:t>
            </a:r>
          </a:p>
        </p:txBody>
      </p:sp>
      <p:pic>
        <p:nvPicPr>
          <p:cNvPr id="5" name="Picture 6">
            <a:extLst>
              <a:ext uri="{FF2B5EF4-FFF2-40B4-BE49-F238E27FC236}">
                <a16:creationId xmlns:a16="http://schemas.microsoft.com/office/drawing/2014/main" id="{8B4F0A61-2A74-4775-9C1F-18C2BC609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583" y="3962400"/>
            <a:ext cx="1421725" cy="213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265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Таблица 8">
            <a:extLst>
              <a:ext uri="{FF2B5EF4-FFF2-40B4-BE49-F238E27FC236}">
                <a16:creationId xmlns:a16="http://schemas.microsoft.com/office/drawing/2014/main" id="{FD27BC53-B580-4674-B881-7466BE3046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067587"/>
              </p:ext>
            </p:extLst>
          </p:nvPr>
        </p:nvGraphicFramePr>
        <p:xfrm>
          <a:off x="626076" y="963827"/>
          <a:ext cx="10923373" cy="55106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82265">
                  <a:extLst>
                    <a:ext uri="{9D8B030D-6E8A-4147-A177-3AD203B41FA5}">
                      <a16:colId xmlns:a16="http://schemas.microsoft.com/office/drawing/2014/main" val="2703134724"/>
                    </a:ext>
                  </a:extLst>
                </a:gridCol>
                <a:gridCol w="8441108">
                  <a:extLst>
                    <a:ext uri="{9D8B030D-6E8A-4147-A177-3AD203B41FA5}">
                      <a16:colId xmlns:a16="http://schemas.microsoft.com/office/drawing/2014/main" val="2829070587"/>
                    </a:ext>
                  </a:extLst>
                </a:gridCol>
              </a:tblGrid>
              <a:tr h="21585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Тема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Герои моей семьи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184983343"/>
                  </a:ext>
                </a:extLst>
              </a:tr>
              <a:tr h="21585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Автор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Ондар Шаанак Орланович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2561155416"/>
                  </a:ext>
                </a:extLst>
              </a:tr>
              <a:tr h="21585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Класс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7 «А»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2928811012"/>
                  </a:ext>
                </a:extLst>
              </a:tr>
              <a:tr h="21585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Руководитель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Ондар Айдысмаа Владимировна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1438900349"/>
                  </a:ext>
                </a:extLst>
              </a:tr>
              <a:tr h="21585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Должность 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Педагог-библиотекарь МБОУ СОШ №18 г. Кызыла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1205335040"/>
                  </a:ext>
                </a:extLst>
              </a:tr>
              <a:tr h="21585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Тип проекта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Исследовательский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920970512"/>
                  </a:ext>
                </a:extLst>
              </a:tr>
              <a:tr h="66661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Цель проекта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Увековечивание памяти героев моей семьи, их подвигов во время специальной военной операции (СВО).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3115017225"/>
                  </a:ext>
                </a:extLst>
              </a:tr>
              <a:tr h="1342748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Задачи проекта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06000"/>
                        </a:lnSpc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Изучить и систематизировать информацию по данной теме;</a:t>
                      </a:r>
                      <a:endParaRPr lang="ru-RU" sz="9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6000"/>
                        </a:lnSpc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На «Стене памяти» школы оформить портрет героя моей семьи;</a:t>
                      </a:r>
                      <a:endParaRPr lang="ru-RU" sz="900" dirty="0">
                        <a:effectLst/>
                      </a:endParaRPr>
                    </a:p>
                    <a:p>
                      <a:pPr marL="342900" lvl="0" indent="-342900">
                        <a:lnSpc>
                          <a:spcPct val="106000"/>
                        </a:lnSpc>
                        <a:spcAft>
                          <a:spcPts val="800"/>
                        </a:spcAft>
                        <a:buFont typeface="+mj-lt"/>
                        <a:buAutoNum type="arabicPeriod"/>
                      </a:pPr>
                      <a:r>
                        <a:rPr lang="ru-RU" sz="1200" dirty="0">
                          <a:effectLst/>
                        </a:rPr>
                        <a:t>Показать героизм героев моей семьи – участников СВО.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2392678771"/>
                  </a:ext>
                </a:extLst>
              </a:tr>
              <a:tr h="44123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Предмет исследования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семейный архив, фотоматериалы, личные документы, наградные листы, благодарственные письма и грамоты.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3328698170"/>
                  </a:ext>
                </a:extLst>
              </a:tr>
              <a:tr h="44123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Объект исследования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биографии героев моей семьи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2556197105"/>
                  </a:ext>
                </a:extLst>
              </a:tr>
              <a:tr h="441234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Методы исследования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поисковый, беседа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2505830564"/>
                  </a:ext>
                </a:extLst>
              </a:tr>
              <a:tr h="215856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Продукт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презентация, реферат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3319947330"/>
                  </a:ext>
                </a:extLst>
              </a:tr>
              <a:tr h="666612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>
                          <a:effectLst/>
                        </a:rPr>
                        <a:t>Организация применения продукта</a:t>
                      </a:r>
                      <a:endParaRPr lang="ru-RU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800"/>
                        </a:spcAft>
                      </a:pPr>
                      <a:r>
                        <a:rPr lang="ru-RU" sz="1200" dirty="0">
                          <a:effectLst/>
                        </a:rPr>
                        <a:t>Классные часы, уроки мужества, оформление портрета героя на «Стене памяти» школы, поделиться информацией с родственниками</a:t>
                      </a:r>
                      <a:endParaRPr lang="ru-RU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22" marR="56422" marT="0" marB="0"/>
                </a:tc>
                <a:extLst>
                  <a:ext uri="{0D108BD9-81ED-4DB2-BD59-A6C34878D82A}">
                    <a16:rowId xmlns:a16="http://schemas.microsoft.com/office/drawing/2014/main" val="3336683306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DFEF96C2-3D29-4992-AA37-4AFD1B10F7A4}"/>
              </a:ext>
            </a:extLst>
          </p:cNvPr>
          <p:cNvSpPr txBox="1"/>
          <p:nvPr/>
        </p:nvSpPr>
        <p:spPr>
          <a:xfrm>
            <a:off x="2817341" y="383506"/>
            <a:ext cx="6096000" cy="4030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Паспорт проекта</a:t>
            </a:r>
            <a:endParaRPr lang="ru-RU" sz="16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4507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cture background">
            <a:extLst>
              <a:ext uri="{FF2B5EF4-FFF2-40B4-BE49-F238E27FC236}">
                <a16:creationId xmlns:a16="http://schemas.microsoft.com/office/drawing/2014/main" id="{93FE3633-0488-4123-A645-A0706DA8E5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56" y="3682312"/>
            <a:ext cx="2397211" cy="2380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66DC932D-CFCC-497C-A4FF-00A63ECDE6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8834535"/>
              </p:ext>
            </p:extLst>
          </p:nvPr>
        </p:nvGraphicFramePr>
        <p:xfrm>
          <a:off x="3319849" y="453082"/>
          <a:ext cx="8168063" cy="56841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68921">
                  <a:extLst>
                    <a:ext uri="{9D8B030D-6E8A-4147-A177-3AD203B41FA5}">
                      <a16:colId xmlns:a16="http://schemas.microsoft.com/office/drawing/2014/main" val="682068841"/>
                    </a:ext>
                  </a:extLst>
                </a:gridCol>
                <a:gridCol w="3074707">
                  <a:extLst>
                    <a:ext uri="{9D8B030D-6E8A-4147-A177-3AD203B41FA5}">
                      <a16:colId xmlns:a16="http://schemas.microsoft.com/office/drawing/2014/main" val="375082136"/>
                    </a:ext>
                  </a:extLst>
                </a:gridCol>
                <a:gridCol w="2724435">
                  <a:extLst>
                    <a:ext uri="{9D8B030D-6E8A-4147-A177-3AD203B41FA5}">
                      <a16:colId xmlns:a16="http://schemas.microsoft.com/office/drawing/2014/main" val="4171013073"/>
                    </a:ext>
                  </a:extLst>
                </a:gridCol>
              </a:tblGrid>
              <a:tr h="623586"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>
                          <a:effectLst/>
                        </a:rPr>
                        <a:t>Этапы проекта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>
                          <a:effectLst/>
                        </a:rPr>
                        <a:t>Задачи проекта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>
                          <a:effectLst/>
                        </a:rPr>
                        <a:t>Сроки реализации: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2355283"/>
                  </a:ext>
                </a:extLst>
              </a:tr>
              <a:tr h="15672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 dirty="0">
                          <a:effectLst/>
                        </a:rPr>
                        <a:t>1.Подготовительный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 dirty="0">
                          <a:effectLst/>
                        </a:rPr>
                        <a:t>-Собирать материалы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 dirty="0">
                          <a:effectLst/>
                        </a:rPr>
                        <a:t> -составить план проекта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>
                          <a:effectLst/>
                        </a:rPr>
                        <a:t>Сентябрь-ноябрь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3984535"/>
                  </a:ext>
                </a:extLst>
              </a:tr>
              <a:tr h="1567280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>
                          <a:effectLst/>
                        </a:rPr>
                        <a:t>2.Практический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 dirty="0">
                          <a:effectLst/>
                        </a:rPr>
                        <a:t>- подготовка проекта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 dirty="0">
                          <a:effectLst/>
                        </a:rPr>
                        <a:t>-оформление презентаций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 dirty="0">
                          <a:effectLst/>
                        </a:rPr>
                        <a:t>Декабрь- февраль 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7656284"/>
                  </a:ext>
                </a:extLst>
              </a:tr>
              <a:tr h="1925963"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>
                          <a:effectLst/>
                        </a:rPr>
                        <a:t>3.Заключительный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>
                          <a:effectLst/>
                        </a:rPr>
                        <a:t>-оформить портрет героя моей семьи «Стене памяти» школы</a:t>
                      </a:r>
                      <a:endParaRPr lang="ru-RU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6000"/>
                        </a:lnSpc>
                        <a:spcAft>
                          <a:spcPts val="750"/>
                        </a:spcAft>
                      </a:pPr>
                      <a:r>
                        <a:rPr lang="ru-RU" sz="1400" dirty="0">
                          <a:effectLst/>
                        </a:rPr>
                        <a:t>Март-май</a:t>
                      </a:r>
                      <a:endParaRPr lang="ru-RU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6133584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BFF3D1F2-8AB1-479D-A559-A52666F58A16}"/>
              </a:ext>
            </a:extLst>
          </p:cNvPr>
          <p:cNvSpPr txBox="1"/>
          <p:nvPr/>
        </p:nvSpPr>
        <p:spPr>
          <a:xfrm>
            <a:off x="568410" y="720810"/>
            <a:ext cx="2677297" cy="22053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750"/>
              </a:spcAft>
            </a:pPr>
            <a:r>
              <a:rPr lang="ru-RU" sz="28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Календарный</a:t>
            </a:r>
            <a:endParaRPr lang="en-US" sz="2800" b="1" i="1" dirty="0">
              <a:solidFill>
                <a:srgbClr val="008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750"/>
              </a:spcAft>
            </a:pPr>
            <a:r>
              <a:rPr lang="ru-RU" sz="28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план</a:t>
            </a:r>
            <a:endParaRPr lang="en-US" sz="2800" b="1" i="1" dirty="0">
              <a:solidFill>
                <a:srgbClr val="008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750"/>
              </a:spcAft>
            </a:pPr>
            <a:r>
              <a:rPr lang="ru-RU" sz="28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реализации</a:t>
            </a:r>
            <a:endParaRPr lang="en-US" sz="2800" b="1" i="1" dirty="0">
              <a:solidFill>
                <a:srgbClr val="008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750"/>
              </a:spcAft>
            </a:pPr>
            <a:r>
              <a:rPr lang="ru-RU" sz="28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проекта</a:t>
            </a:r>
            <a:endParaRPr lang="ru-RU" sz="2000" b="1" i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484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9A24FF6-1ADD-4F36-A9D0-E558A94BE482}"/>
              </a:ext>
            </a:extLst>
          </p:cNvPr>
          <p:cNvSpPr txBox="1"/>
          <p:nvPr/>
        </p:nvSpPr>
        <p:spPr>
          <a:xfrm>
            <a:off x="2331308" y="807278"/>
            <a:ext cx="7587049" cy="3205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06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 каждой семье – свои Герои» актуальна в наше время, во время проведения специальной военной операции (СВО), т.к. события нашего времени показывают, как важно воспитать патриота и гражданина своей страны и как важно на примерах современных героев доносить до молодого поколения любовь к своему государству, к своей семье, к своему народу.</a:t>
            </a:r>
            <a:endParaRPr lang="ru-RU" sz="1400" b="1" i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338" name="Picture 2" descr="Picture background">
            <a:extLst>
              <a:ext uri="{FF2B5EF4-FFF2-40B4-BE49-F238E27FC236}">
                <a16:creationId xmlns:a16="http://schemas.microsoft.com/office/drawing/2014/main" id="{E7DF6A16-0149-4B98-835F-856B0A30B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82" y="3660471"/>
            <a:ext cx="4979087" cy="288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53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>
            <a:extLst>
              <a:ext uri="{FF2B5EF4-FFF2-40B4-BE49-F238E27FC236}">
                <a16:creationId xmlns:a16="http://schemas.microsoft.com/office/drawing/2014/main" id="{8EE462F5-F2C6-4719-AE71-CA8A0AA71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56" y="407774"/>
            <a:ext cx="4513906" cy="57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BB584AB-38F1-4EE7-A86F-F97A3DA92766}"/>
              </a:ext>
            </a:extLst>
          </p:cNvPr>
          <p:cNvSpPr txBox="1"/>
          <p:nvPr/>
        </p:nvSpPr>
        <p:spPr>
          <a:xfrm>
            <a:off x="5486400" y="407774"/>
            <a:ext cx="6417277" cy="50699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36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 не обошло стороной и нашу семью. </a:t>
            </a:r>
            <a:endParaRPr lang="en-US" sz="3600" b="1" i="1" dirty="0">
              <a:solidFill>
                <a:srgbClr val="008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36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защиту родины встали мой родной </a:t>
            </a:r>
            <a:endParaRPr lang="en-US" sz="3600" b="1" i="1" dirty="0">
              <a:solidFill>
                <a:srgbClr val="008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36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дядя </a:t>
            </a:r>
            <a:r>
              <a:rPr lang="ru-RU" sz="36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Донгак</a:t>
            </a:r>
            <a:r>
              <a:rPr lang="ru-RU" sz="36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Орлан </a:t>
            </a:r>
            <a:r>
              <a:rPr lang="ru-RU" sz="36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Настык-Доржуевич</a:t>
            </a:r>
            <a:r>
              <a:rPr lang="ru-RU" sz="36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endParaRPr lang="en-US" sz="3600" b="1" i="1" dirty="0">
              <a:solidFill>
                <a:srgbClr val="008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36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его единственный </a:t>
            </a:r>
            <a:r>
              <a:rPr lang="ru-RU" sz="36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 </a:t>
            </a:r>
            <a:r>
              <a:rPr lang="ru-RU" sz="36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Донгак</a:t>
            </a:r>
            <a:r>
              <a:rPr lang="ru-RU" sz="36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Андрей </a:t>
            </a:r>
            <a:r>
              <a:rPr lang="ru-RU" sz="36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Орланович</a:t>
            </a:r>
            <a:r>
              <a:rPr lang="ru-RU" sz="36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800" b="1" i="1" u="sng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963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8FB4AE1C-FE06-4E0B-B619-035B0921BB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082" y="521683"/>
            <a:ext cx="4843848" cy="551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65755F5-78AF-41A2-97CD-9AB8691E85D1}"/>
              </a:ext>
            </a:extLst>
          </p:cNvPr>
          <p:cNvSpPr txBox="1"/>
          <p:nvPr/>
        </p:nvSpPr>
        <p:spPr>
          <a:xfrm>
            <a:off x="453082" y="218982"/>
            <a:ext cx="6096000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i="1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Донгак</a:t>
            </a:r>
            <a:r>
              <a:rPr lang="ru-RU" sz="28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Орлан </a:t>
            </a:r>
            <a:r>
              <a:rPr lang="ru-RU" sz="2800" b="1" i="1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Настык-Доржуевич</a:t>
            </a:r>
            <a:r>
              <a:rPr lang="ru-RU" sz="28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родился в семье простых рабочих 15.05.1981 г. старшим ребенком, в селе </a:t>
            </a:r>
            <a:r>
              <a:rPr lang="ru-RU" sz="2800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Теве</a:t>
            </a:r>
            <a:r>
              <a:rPr lang="ru-RU" sz="28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-Хая Дзун-Хемчикского района Тувинской АССР. Учился </a:t>
            </a:r>
            <a:r>
              <a:rPr lang="ru-RU" sz="2800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Чаданской</a:t>
            </a:r>
            <a:r>
              <a:rPr lang="ru-RU" sz="28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средней школе №1, он был скромный, немногословный, порядочный и честный. Закончил политехнический факультет Тувинского государственного университета по специальности "Инженер-строитель». Работал мастером в стройках города. Имел семью, воспитывал троих детей: старший сын и две дочки.</a:t>
            </a:r>
            <a:r>
              <a:rPr lang="ru-RU" sz="20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571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3052C148-E1D7-438D-8394-C47D6C6E2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24"/>
          <a:stretch/>
        </p:blipFill>
        <p:spPr bwMode="auto">
          <a:xfrm>
            <a:off x="601361" y="603422"/>
            <a:ext cx="4341342" cy="5492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D0C223-B50B-4FC4-AB27-7B08D1CD3938}"/>
              </a:ext>
            </a:extLst>
          </p:cNvPr>
          <p:cNvSpPr txBox="1"/>
          <p:nvPr/>
        </p:nvSpPr>
        <p:spPr>
          <a:xfrm>
            <a:off x="5008605" y="523782"/>
            <a:ext cx="6096000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Погиб он при освобождении села Ново Елизаветовка Красноармейского района Донецкой Народной Республики 6 марта 2025 года. Выполняя боевое задание, ему пришлось принимать ответственное решение. А именно, не смотря на опасность, которая грозила ему минометными снарядами, дядя все же выполнил задачу, которая была поставлена перед ним командованием. Он убедил товарищей в необходимости наводить переправу. И задание было выполнено</a:t>
            </a:r>
            <a:r>
              <a:rPr lang="ru-RU" sz="2800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… </a:t>
            </a:r>
            <a:endParaRPr lang="ru-RU" sz="2800" i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0985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9FA88362-4947-45CA-B768-968A0E3C836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98" t="14251" r="14393" b="10769"/>
          <a:stretch/>
        </p:blipFill>
        <p:spPr bwMode="auto">
          <a:xfrm>
            <a:off x="362465" y="2454876"/>
            <a:ext cx="5609967" cy="3418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22554286-34DE-4BC4-B561-8E0F67114C9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85" t="6941" r="9185" b="30573"/>
          <a:stretch/>
        </p:blipFill>
        <p:spPr bwMode="auto">
          <a:xfrm rot="16200000">
            <a:off x="6932143" y="1495163"/>
            <a:ext cx="3418699" cy="5338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2ABF671-BE0B-4066-8CAC-88E5ACD8F91B}"/>
              </a:ext>
            </a:extLst>
          </p:cNvPr>
          <p:cNvSpPr txBox="1"/>
          <p:nvPr/>
        </p:nvSpPr>
        <p:spPr>
          <a:xfrm>
            <a:off x="1029730" y="358006"/>
            <a:ext cx="10165492" cy="17424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24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 проявленные мужество, отвагу и самоотверженность во время проведения специальной военной операции Медалями Жукова и  Орденами Мужества </a:t>
            </a:r>
            <a:r>
              <a:rPr lang="ru-RU" sz="24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посмертно </a:t>
            </a:r>
            <a:r>
              <a:rPr lang="ru-RU" sz="24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награжден</a:t>
            </a:r>
          </a:p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24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сержант </a:t>
            </a:r>
            <a:r>
              <a:rPr lang="ru-RU" sz="2400" b="1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Донгак</a:t>
            </a:r>
            <a:r>
              <a:rPr lang="ru-RU" sz="24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Орлан </a:t>
            </a:r>
            <a:r>
              <a:rPr lang="ru-RU" sz="2400" b="1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Настык-Доржуевич</a:t>
            </a:r>
            <a:r>
              <a:rPr lang="ru-RU" sz="24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7254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7D339B-B13C-4AC4-9446-E7C310892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41" y="370703"/>
            <a:ext cx="2792367" cy="2660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18CE94-D6F2-4B3D-B508-D1F046B3E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3339" y="2928551"/>
            <a:ext cx="2792365" cy="331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24A4670-72C5-4F8D-89FF-8B05C4D61B74}"/>
              </a:ext>
            </a:extLst>
          </p:cNvPr>
          <p:cNvSpPr txBox="1"/>
          <p:nvPr/>
        </p:nvSpPr>
        <p:spPr>
          <a:xfrm>
            <a:off x="3361028" y="3641532"/>
            <a:ext cx="8180176" cy="24229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24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Сын Андрей </a:t>
            </a:r>
            <a:r>
              <a:rPr lang="ru-RU" sz="24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Орланович</a:t>
            </a:r>
            <a:r>
              <a:rPr lang="ru-RU" sz="24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Донгак</a:t>
            </a:r>
            <a:r>
              <a:rPr lang="ru-RU" sz="24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служил по контракту с 2023 года на СВО. Он несут свою службу, выполняя свой долг перед Отчизной. Андрей на данный момент продолжает нести военную службу в Херсонской области Украины. За хорошую службу в зоне специальной военной операции в 2025 году награждён медалью «За отвагу».</a:t>
            </a:r>
            <a:endParaRPr lang="ru-RU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A3938E-F0B2-40DF-A683-CA5BFC404F2C}"/>
              </a:ext>
            </a:extLst>
          </p:cNvPr>
          <p:cNvSpPr txBox="1"/>
          <p:nvPr/>
        </p:nvSpPr>
        <p:spPr>
          <a:xfrm>
            <a:off x="3492836" y="375231"/>
            <a:ext cx="7990710" cy="32059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24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Старший единственный сын моей дяди </a:t>
            </a:r>
            <a:r>
              <a:rPr lang="ru-RU" sz="24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Донгак</a:t>
            </a:r>
            <a:r>
              <a:rPr lang="ru-RU" sz="24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Андрей </a:t>
            </a:r>
            <a:r>
              <a:rPr lang="ru-RU" sz="2400" b="1" i="1" u="sng" dirty="0" err="1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Орланович</a:t>
            </a:r>
            <a:r>
              <a:rPr lang="ru-RU" sz="2400" b="1" i="1" u="sng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родился 12.04.2002 г в городе Кызыле.  Он также, как свой отец немногословный, честный и порядочный. Окончил школу 2020 году и поступил политехнический техникум города Кызыла по специальности «Машинист». 2022 году закончив техникум он ушел армию по призыву, и там же заключил контракт на СВО в 2023 году. </a:t>
            </a:r>
            <a:endParaRPr lang="ru-RU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17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C13AD73-4658-43A8-B865-EF3C606465A1}"/>
              </a:ext>
            </a:extLst>
          </p:cNvPr>
          <p:cNvSpPr txBox="1"/>
          <p:nvPr/>
        </p:nvSpPr>
        <p:spPr>
          <a:xfrm>
            <a:off x="1351004" y="461984"/>
            <a:ext cx="8723871" cy="2338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моей исследовательской работы доказан. Важно воспитать патриота и гражданина своей страны и как важно на примерах современных героев доносить до молодого поколения любовь к своему государству, к своей семье, к своему народу.</a:t>
            </a:r>
            <a:endParaRPr lang="ru-RU" sz="1400" b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Поставленная цель работы достигнута. Задачи выполнены.</a:t>
            </a:r>
            <a:endParaRPr lang="ru-RU" sz="1400" b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1800" b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очень горжусь героями своей семьи и с нетерпением жду их домой. Мои родные дяди – мои герои! Я считаю себя достойным потомком семьи. </a:t>
            </a:r>
            <a:endParaRPr lang="ru-RU" sz="1400" b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11BD7297-DA1F-4BB6-A6C0-5D72501B2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815" y="2949146"/>
            <a:ext cx="2835361" cy="2973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3626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>
            <a:extLst>
              <a:ext uri="{FF2B5EF4-FFF2-40B4-BE49-F238E27FC236}">
                <a16:creationId xmlns:a16="http://schemas.microsoft.com/office/drawing/2014/main" id="{8EE462F5-F2C6-4719-AE71-CA8A0AA71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942" y="568411"/>
            <a:ext cx="4513906" cy="572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BFB0CBD-B5A8-42FC-B545-37328E483C1E}"/>
              </a:ext>
            </a:extLst>
          </p:cNvPr>
          <p:cNvSpPr txBox="1"/>
          <p:nvPr/>
        </p:nvSpPr>
        <p:spPr>
          <a:xfrm>
            <a:off x="494270" y="500998"/>
            <a:ext cx="6096000" cy="58096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>
              <a:lnSpc>
                <a:spcPct val="106000"/>
              </a:lnSpc>
              <a:spcAft>
                <a:spcPts val="800"/>
              </a:spcAft>
            </a:pPr>
            <a:r>
              <a:rPr lang="ru-RU" sz="3200" b="1" i="1" dirty="0">
                <a:solidFill>
                  <a:srgbClr val="008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Герой — это звучит гордо! Настоящие Герои России–это солдаты, офицеры, летчики и моряки, пехотинцы и танкисты, артиллеристы и пограничники, проходящие сегодня службу в рядах российской армии. Это люди, любой профессии, которые готовы совершить героический поступок, не жалея себя!</a:t>
            </a:r>
            <a:endParaRPr lang="ru-RU" sz="2400" b="1" i="1" dirty="0">
              <a:solidFill>
                <a:srgbClr val="008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647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pageCurlDouble"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361D383-F452-40C6-BF2D-9BDD0F6D1EAD}"/>
              </a:ext>
            </a:extLst>
          </p:cNvPr>
          <p:cNvSpPr txBox="1"/>
          <p:nvPr/>
        </p:nvSpPr>
        <p:spPr>
          <a:xfrm>
            <a:off x="1967030" y="329514"/>
            <a:ext cx="689046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  <a:p>
            <a:pPr algn="ctr"/>
            <a:r>
              <a:rPr lang="ru-RU" sz="8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96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внимание!!!</a:t>
            </a:r>
            <a:endParaRPr lang="ru-RU" sz="80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049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4000">
        <p15:prstTrans prst="pageCurlDouble"/>
      </p:transition>
    </mc:Choice>
    <mc:Fallback>
      <p:transition spd="slow" advTm="4000">
        <p:fade/>
      </p:transition>
    </mc:Fallback>
  </mc:AlternateContent>
</p:sld>
</file>

<file path=ppt/theme/theme1.xml><?xml version="1.0" encoding="utf-8"?>
<a:theme xmlns:a="http://schemas.openxmlformats.org/drawingml/2006/main" name="Галерея">
  <a:themeElements>
    <a:clrScheme name="Галерея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58</TotalTime>
  <Words>739</Words>
  <Application>Microsoft Office PowerPoint</Application>
  <PresentationFormat>Широкоэкранный</PresentationFormat>
  <Paragraphs>77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7" baseType="lpstr">
      <vt:lpstr>Arial</vt:lpstr>
      <vt:lpstr>Calibri</vt:lpstr>
      <vt:lpstr>Gill Sans MT</vt:lpstr>
      <vt:lpstr>Times New Roman</vt:lpstr>
      <vt:lpstr>Галерея</vt:lpstr>
      <vt:lpstr>Муниципальное бюджетное общеобразовательное учреждение «Средняя общеобразовательная школа №18 имени первого министра просвещения Тувинской Народной Республики Лопсана-Кендена Ооржака Мижита-Доржуевича» города Кызыла Республики Тыва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ajdysmaaondar4@gmail.com</dc:creator>
  <cp:lastModifiedBy>ajdysmaaondar4@gmail.com</cp:lastModifiedBy>
  <cp:revision>24</cp:revision>
  <dcterms:created xsi:type="dcterms:W3CDTF">2026-01-14T16:09:40Z</dcterms:created>
  <dcterms:modified xsi:type="dcterms:W3CDTF">2026-01-14T17:07:55Z</dcterms:modified>
</cp:coreProperties>
</file>