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42" d="100"/>
          <a:sy n="42" d="100"/>
        </p:scale>
        <p:origin x="78" y="61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8972F-953A-4D33-8C95-159355FDC475}" type="datetimeFigureOut">
              <a:rPr lang="ru-RU" smtClean="0"/>
              <a:t>пн 24.01.22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37E9E-0329-46BD-AFF2-727C26F272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43329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8972F-953A-4D33-8C95-159355FDC475}" type="datetimeFigureOut">
              <a:rPr lang="ru-RU" smtClean="0"/>
              <a:t>пн 24.01.22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37E9E-0329-46BD-AFF2-727C26F272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79546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8972F-953A-4D33-8C95-159355FDC475}" type="datetimeFigureOut">
              <a:rPr lang="ru-RU" smtClean="0"/>
              <a:t>пн 24.01.22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37E9E-0329-46BD-AFF2-727C26F272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45639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8972F-953A-4D33-8C95-159355FDC475}" type="datetimeFigureOut">
              <a:rPr lang="ru-RU" smtClean="0"/>
              <a:t>пн 24.01.22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37E9E-0329-46BD-AFF2-727C26F272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64994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8972F-953A-4D33-8C95-159355FDC475}" type="datetimeFigureOut">
              <a:rPr lang="ru-RU" smtClean="0"/>
              <a:t>пн 24.01.22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37E9E-0329-46BD-AFF2-727C26F272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69612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8972F-953A-4D33-8C95-159355FDC475}" type="datetimeFigureOut">
              <a:rPr lang="ru-RU" smtClean="0"/>
              <a:t>пн 24.01.22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37E9E-0329-46BD-AFF2-727C26F272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84578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8972F-953A-4D33-8C95-159355FDC475}" type="datetimeFigureOut">
              <a:rPr lang="ru-RU" smtClean="0"/>
              <a:t>пн 24.01.22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37E9E-0329-46BD-AFF2-727C26F272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16670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8972F-953A-4D33-8C95-159355FDC475}" type="datetimeFigureOut">
              <a:rPr lang="ru-RU" smtClean="0"/>
              <a:t>пн 24.01.22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37E9E-0329-46BD-AFF2-727C26F272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6896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8972F-953A-4D33-8C95-159355FDC475}" type="datetimeFigureOut">
              <a:rPr lang="ru-RU" smtClean="0"/>
              <a:t>пн 24.01.22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37E9E-0329-46BD-AFF2-727C26F272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82313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8972F-953A-4D33-8C95-159355FDC475}" type="datetimeFigureOut">
              <a:rPr lang="ru-RU" smtClean="0"/>
              <a:t>пн 24.01.22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37E9E-0329-46BD-AFF2-727C26F272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09242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8972F-953A-4D33-8C95-159355FDC475}" type="datetimeFigureOut">
              <a:rPr lang="ru-RU" smtClean="0"/>
              <a:t>пн 24.01.22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37E9E-0329-46BD-AFF2-727C26F272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63722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D8972F-953A-4D33-8C95-159355FDC475}" type="datetimeFigureOut">
              <a:rPr lang="ru-RU" smtClean="0"/>
              <a:t>пн 24.01.22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637E9E-0329-46BD-AFF2-727C26F272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92974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831943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5506"/>
            <a:ext cx="12192000" cy="7277725"/>
          </a:xfrm>
          <a:prstGeom prst="rect">
            <a:avLst/>
          </a:prstGeom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2187388" y="591671"/>
            <a:ext cx="89467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МУНИЦИПАЛЬНОЕ КАЗЕННОЕ ДОШКОЛЬНОЕ ОБРАЗОВВАТЕЛЬНОЕ УЧРЕЖДЕНИЕ </a:t>
            </a:r>
          </a:p>
          <a:p>
            <a:r>
              <a:rPr lang="ru-RU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                              ГОРОДА НОВОСИБИРСКА «ДЕТСКИЙ САД №206»</a:t>
            </a:r>
            <a:endParaRPr lang="ru-RU" b="1" dirty="0">
              <a:solidFill>
                <a:srgbClr val="7030A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904565" y="2115666"/>
            <a:ext cx="803237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b="1" dirty="0" smtClean="0">
                <a:solidFill>
                  <a:srgbClr val="00B050"/>
                </a:solidFill>
                <a:latin typeface="Monotype Corsiva" panose="03010101010201010101" pitchFamily="66" charset="0"/>
              </a:rPr>
              <a:t>Дидактическое пособие </a:t>
            </a:r>
          </a:p>
          <a:p>
            <a:r>
              <a:rPr lang="ru-RU" sz="6600" b="1" dirty="0" smtClean="0">
                <a:solidFill>
                  <a:srgbClr val="00B050"/>
                </a:solidFill>
                <a:latin typeface="Monotype Corsiva" panose="03010101010201010101" pitchFamily="66" charset="0"/>
              </a:rPr>
              <a:t>   «Волшебный домик»</a:t>
            </a:r>
            <a:endParaRPr lang="ru-RU" sz="6600" b="1" dirty="0">
              <a:solidFill>
                <a:srgbClr val="00B05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739154" y="4876610"/>
            <a:ext cx="97535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70C0"/>
                </a:solidFill>
                <a:latin typeface="Monotype Corsiva" panose="03010101010201010101" pitchFamily="66" charset="0"/>
              </a:rPr>
              <a:t>Авторы: Спиридонова Марина Александровна (</a:t>
            </a:r>
            <a:r>
              <a:rPr lang="en-US" sz="2800" b="1" dirty="0" smtClean="0">
                <a:solidFill>
                  <a:srgbClr val="0070C0"/>
                </a:solidFill>
                <a:latin typeface="Monotype Corsiva" panose="03010101010201010101" pitchFamily="66" charset="0"/>
              </a:rPr>
              <a:t>I </a:t>
            </a:r>
            <a:r>
              <a:rPr lang="ru-RU" sz="2800" b="1" dirty="0" smtClean="0">
                <a:solidFill>
                  <a:srgbClr val="0070C0"/>
                </a:solidFill>
                <a:latin typeface="Monotype Corsiva" panose="03010101010201010101" pitchFamily="66" charset="0"/>
              </a:rPr>
              <a:t>кв. категория)</a:t>
            </a:r>
          </a:p>
          <a:p>
            <a:r>
              <a:rPr lang="ru-RU" sz="2800" b="1" dirty="0">
                <a:solidFill>
                  <a:srgbClr val="0070C0"/>
                </a:solidFill>
                <a:latin typeface="Monotype Corsiva" panose="03010101010201010101" pitchFamily="66" charset="0"/>
              </a:rPr>
              <a:t> </a:t>
            </a:r>
            <a:r>
              <a:rPr lang="ru-RU" sz="2800" b="1" dirty="0" smtClean="0">
                <a:solidFill>
                  <a:srgbClr val="0070C0"/>
                </a:solidFill>
                <a:latin typeface="Monotype Corsiva" panose="03010101010201010101" pitchFamily="66" charset="0"/>
              </a:rPr>
              <a:t>               Кудимова Анна Геннадьевна (</a:t>
            </a:r>
            <a:r>
              <a:rPr lang="en-US" sz="2800" b="1" dirty="0" smtClean="0">
                <a:solidFill>
                  <a:srgbClr val="0070C0"/>
                </a:solidFill>
                <a:latin typeface="Monotype Corsiva" panose="03010101010201010101" pitchFamily="66" charset="0"/>
              </a:rPr>
              <a:t>I </a:t>
            </a:r>
            <a:r>
              <a:rPr lang="ru-RU" sz="2800" b="1" dirty="0" smtClean="0">
                <a:solidFill>
                  <a:srgbClr val="0070C0"/>
                </a:solidFill>
                <a:latin typeface="Monotype Corsiva" panose="03010101010201010101" pitchFamily="66" charset="0"/>
              </a:rPr>
              <a:t>кв. категория)</a:t>
            </a:r>
            <a:endParaRPr lang="ru-RU" sz="2800" b="1" dirty="0">
              <a:solidFill>
                <a:srgbClr val="0070C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761129" y="6319136"/>
            <a:ext cx="74944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Arial Black" panose="020B0A04020102020204" pitchFamily="34" charset="0"/>
              </a:rPr>
              <a:t>МКДОУ д/с №206, Дзержинский район, г. Новосибирск</a:t>
            </a:r>
            <a:endParaRPr lang="ru-RU" dirty="0">
              <a:solidFill>
                <a:schemeClr val="accent5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338918" y="4032361"/>
            <a:ext cx="392654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00B050"/>
                </a:solidFill>
                <a:latin typeface="Monotype Corsiva" panose="03010101010201010101" pitchFamily="66" charset="0"/>
              </a:rPr>
              <a:t>(возраст 3-7 лет)</a:t>
            </a:r>
            <a:endParaRPr lang="ru-RU" sz="4400" b="1" dirty="0">
              <a:solidFill>
                <a:srgbClr val="00B05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0413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Образовательная область</a:t>
            </a:r>
            <a:endParaRPr lang="ru-RU" b="1" dirty="0">
              <a:solidFill>
                <a:srgbClr val="7030A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486275"/>
          </a:xfrm>
        </p:spPr>
        <p:txBody>
          <a:bodyPr>
            <a:noAutofit/>
          </a:bodyPr>
          <a:lstStyle/>
          <a:p>
            <a:pPr algn="just"/>
            <a:r>
              <a:rPr lang="ru-RU" sz="2600" dirty="0" smtClean="0">
                <a:solidFill>
                  <a:schemeClr val="accent5">
                    <a:lumMod val="50000"/>
                  </a:schemeClr>
                </a:solidFill>
                <a:latin typeface="Monotype Corsiva" panose="03010101010201010101" pitchFamily="66" charset="0"/>
              </a:rPr>
              <a:t>Дидактическое пособие «Волшебный домик» предназначено для работы с детьми от 3 до 7 лет и может быть использовано в различных видах деятельности. Варьируя задания на игровом поле, используя разнообразные мотивации, воспитатель может решать задачи направленные на социально- коммуникативное, художественно-эстетическое, познавательное и речевое  развитие детей дошкольного возраста. Дидактическая игра дает возможность решать различные педагогические задачи в игровой форме, наиболее доступной для дошкольников. </a:t>
            </a:r>
          </a:p>
          <a:p>
            <a:pPr algn="just"/>
            <a:r>
              <a:rPr lang="ru-RU" sz="2600" dirty="0" smtClean="0">
                <a:solidFill>
                  <a:schemeClr val="accent5">
                    <a:lumMod val="50000"/>
                  </a:schemeClr>
                </a:solidFill>
                <a:latin typeface="Monotype Corsiva" panose="03010101010201010101" pitchFamily="66" charset="0"/>
              </a:rPr>
              <a:t> Данное игровое пособие вызывает у детей интерес и желание выполнять разнообразные игровые задания, которые расположены на каждой стороне игрового домика. С игровым пособием «Волшебный домик» занятие превращается в занимательное дело.</a:t>
            </a:r>
            <a:endParaRPr lang="ru-RU" sz="2600" dirty="0">
              <a:solidFill>
                <a:schemeClr val="accent5">
                  <a:lumMod val="50000"/>
                </a:schemeClr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1597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ИННОВАЦИЯ</a:t>
            </a:r>
            <a:endParaRPr lang="ru-RU" sz="4800" b="1" dirty="0">
              <a:solidFill>
                <a:srgbClr val="7030A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ru-RU" sz="4000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Данное пособие, как элемент развивающей предметно – пространственной среды группы, соответствует требованиям ФГОС. Оно обеспечивает возможность общения и совместной деятельности детей, взрослых, (родителей) содержательно насыщено, трансформируемо, </a:t>
            </a:r>
            <a:r>
              <a:rPr lang="ru-RU" sz="4000" dirty="0" err="1" smtClean="0">
                <a:solidFill>
                  <a:srgbClr val="002060"/>
                </a:solidFill>
                <a:latin typeface="Monotype Corsiva" panose="03010101010201010101" pitchFamily="66" charset="0"/>
              </a:rPr>
              <a:t>полифункционально</a:t>
            </a:r>
            <a:r>
              <a:rPr lang="ru-RU" sz="4000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, вариативно, доступно и безопасно.</a:t>
            </a:r>
            <a:endParaRPr lang="ru-RU" sz="4000" dirty="0">
              <a:solidFill>
                <a:srgbClr val="00206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1520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7200" b="1" i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ЦЕЛЬ:</a:t>
            </a:r>
            <a:endParaRPr lang="ru-RU" sz="7200" b="1" i="1" dirty="0">
              <a:solidFill>
                <a:srgbClr val="7030A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ru-RU" sz="54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создать условия для развития познавательных интересов и творческих способностей детей  дошкольного возраста.</a:t>
            </a:r>
            <a:endParaRPr lang="ru-RU" sz="5400" b="1" dirty="0">
              <a:solidFill>
                <a:srgbClr val="00206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8253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7846" y="1"/>
            <a:ext cx="10415954" cy="1383322"/>
          </a:xfrm>
        </p:spPr>
        <p:txBody>
          <a:bodyPr/>
          <a:lstStyle/>
          <a:p>
            <a:r>
              <a:rPr lang="ru-RU" b="1" u="sng" dirty="0" smtClean="0">
                <a:solidFill>
                  <a:srgbClr val="CC3399"/>
                </a:solidFill>
                <a:latin typeface="Monotype Corsiva" panose="03010101010201010101" pitchFamily="66" charset="0"/>
              </a:rPr>
              <a:t>Задачи:</a:t>
            </a:r>
            <a:endParaRPr lang="ru-RU" b="1" u="sng" dirty="0">
              <a:solidFill>
                <a:srgbClr val="CC3399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8585" y="961292"/>
            <a:ext cx="11324492" cy="5627077"/>
          </a:xfrm>
        </p:spPr>
        <p:txBody>
          <a:bodyPr>
            <a:noAutofit/>
          </a:bodyPr>
          <a:lstStyle/>
          <a:p>
            <a:r>
              <a:rPr lang="ru-RU" sz="2300" dirty="0" smtClean="0">
                <a:solidFill>
                  <a:srgbClr val="0070C0"/>
                </a:solidFill>
                <a:latin typeface="Monotype Corsiva" panose="03010101010201010101" pitchFamily="66" charset="0"/>
              </a:rPr>
              <a:t>Образовательные:</a:t>
            </a:r>
          </a:p>
          <a:p>
            <a:r>
              <a:rPr lang="ru-RU" sz="2300" dirty="0" smtClean="0">
                <a:solidFill>
                  <a:srgbClr val="0070C0"/>
                </a:solidFill>
                <a:latin typeface="Monotype Corsiva" panose="03010101010201010101" pitchFamily="66" charset="0"/>
              </a:rPr>
              <a:t>•	формировать и углублять знания детей о цвете, форме, величине, счете.</a:t>
            </a:r>
          </a:p>
          <a:p>
            <a:r>
              <a:rPr lang="ru-RU" sz="2300" dirty="0" smtClean="0">
                <a:solidFill>
                  <a:srgbClr val="0070C0"/>
                </a:solidFill>
                <a:latin typeface="Monotype Corsiva" panose="03010101010201010101" pitchFamily="66" charset="0"/>
              </a:rPr>
              <a:t>•	формировать умения ориентироваться в пространстве (слева, справа, вверху, внизу);</a:t>
            </a:r>
          </a:p>
          <a:p>
            <a:r>
              <a:rPr lang="ru-RU" sz="2300" dirty="0" smtClean="0">
                <a:solidFill>
                  <a:srgbClr val="0070C0"/>
                </a:solidFill>
                <a:latin typeface="Monotype Corsiva" panose="03010101010201010101" pitchFamily="66" charset="0"/>
              </a:rPr>
              <a:t>•	закреплять знания детей о временах года;</a:t>
            </a:r>
          </a:p>
          <a:p>
            <a:r>
              <a:rPr lang="ru-RU" sz="2300" dirty="0" smtClean="0">
                <a:solidFill>
                  <a:srgbClr val="0070C0"/>
                </a:solidFill>
                <a:latin typeface="Monotype Corsiva" panose="03010101010201010101" pitchFamily="66" charset="0"/>
              </a:rPr>
              <a:t>•	закреплять умения детей подбирать предметы по цвету;</a:t>
            </a:r>
          </a:p>
          <a:p>
            <a:r>
              <a:rPr lang="ru-RU" sz="2300" dirty="0" smtClean="0">
                <a:solidFill>
                  <a:srgbClr val="0070C0"/>
                </a:solidFill>
                <a:latin typeface="Monotype Corsiva" panose="03010101010201010101" pitchFamily="66" charset="0"/>
              </a:rPr>
              <a:t>•	 расширять, уточнять и обогащать словарь детей.</a:t>
            </a:r>
          </a:p>
          <a:p>
            <a:r>
              <a:rPr lang="ru-RU" sz="2300" dirty="0" smtClean="0">
                <a:solidFill>
                  <a:srgbClr val="0070C0"/>
                </a:solidFill>
                <a:latin typeface="Monotype Corsiva" panose="03010101010201010101" pitchFamily="66" charset="0"/>
              </a:rPr>
              <a:t>Развивающие:</a:t>
            </a:r>
          </a:p>
          <a:p>
            <a:r>
              <a:rPr lang="ru-RU" sz="2300" dirty="0" smtClean="0">
                <a:solidFill>
                  <a:srgbClr val="0070C0"/>
                </a:solidFill>
                <a:latin typeface="Monotype Corsiva" panose="03010101010201010101" pitchFamily="66" charset="0"/>
              </a:rPr>
              <a:t>•	развивать тонкую моторику пальцев, совершенствовать движения кистей рук;</a:t>
            </a:r>
          </a:p>
          <a:p>
            <a:r>
              <a:rPr lang="ru-RU" sz="2300" dirty="0" smtClean="0">
                <a:solidFill>
                  <a:srgbClr val="0070C0"/>
                </a:solidFill>
                <a:latin typeface="Monotype Corsiva" panose="03010101010201010101" pitchFamily="66" charset="0"/>
              </a:rPr>
              <a:t>•	развивать внимание и наблюдательность; развивать связную речь;</a:t>
            </a:r>
          </a:p>
          <a:p>
            <a:r>
              <a:rPr lang="ru-RU" sz="2300" dirty="0" smtClean="0">
                <a:solidFill>
                  <a:srgbClr val="0070C0"/>
                </a:solidFill>
                <a:latin typeface="Monotype Corsiva" panose="03010101010201010101" pitchFamily="66" charset="0"/>
              </a:rPr>
              <a:t>•	совершенствовать зрительно - двигательные координацию, тактильное восприятие;</a:t>
            </a:r>
          </a:p>
          <a:p>
            <a:r>
              <a:rPr lang="ru-RU" sz="2300" dirty="0" smtClean="0">
                <a:solidFill>
                  <a:srgbClr val="0070C0"/>
                </a:solidFill>
                <a:latin typeface="Monotype Corsiva" panose="03010101010201010101" pitchFamily="66" charset="0"/>
              </a:rPr>
              <a:t>Воспитательные:</a:t>
            </a:r>
          </a:p>
          <a:p>
            <a:r>
              <a:rPr lang="ru-RU" sz="2300" dirty="0" smtClean="0">
                <a:solidFill>
                  <a:srgbClr val="0070C0"/>
                </a:solidFill>
                <a:latin typeface="Monotype Corsiva" panose="03010101010201010101" pitchFamily="66" charset="0"/>
              </a:rPr>
              <a:t>•	воспитывать отзывчивость, доброжелательность, желание общаться, познавать.</a:t>
            </a:r>
          </a:p>
          <a:p>
            <a:endParaRPr lang="ru-RU" sz="2300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1898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06888">
            <a:off x="7185660" y="1021080"/>
            <a:ext cx="3535680" cy="353568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89836">
            <a:off x="2678163" y="334323"/>
            <a:ext cx="4156978" cy="415697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5283" y="3238857"/>
            <a:ext cx="2714357" cy="36191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91937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27016">
            <a:off x="2781306" y="2579496"/>
            <a:ext cx="2853690" cy="380492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9640" y="0"/>
            <a:ext cx="4488180" cy="448818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05832">
            <a:off x="8203571" y="2776221"/>
            <a:ext cx="3423920" cy="34239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89650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8422">
            <a:off x="7456169" y="845820"/>
            <a:ext cx="3703320" cy="493776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69547">
            <a:off x="1059180" y="692467"/>
            <a:ext cx="5524500" cy="5524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181666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35540">
            <a:off x="7524749" y="1049019"/>
            <a:ext cx="4065270" cy="542036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46606">
            <a:off x="3455671" y="948760"/>
            <a:ext cx="3905250" cy="5207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73191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1705">
            <a:off x="7139940" y="1851660"/>
            <a:ext cx="4076700" cy="40767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94174">
            <a:off x="2586990" y="845821"/>
            <a:ext cx="3994785" cy="53263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146628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64733">
            <a:off x="7181850" y="891540"/>
            <a:ext cx="4166235" cy="555498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05424">
            <a:off x="1965960" y="496570"/>
            <a:ext cx="4526280" cy="60350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148770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38382">
            <a:off x="5577838" y="410680"/>
            <a:ext cx="4594860" cy="612648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19307">
            <a:off x="735330" y="1097280"/>
            <a:ext cx="3446145" cy="459486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9330" y="2617892"/>
            <a:ext cx="2247900" cy="39962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688037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235</TotalTime>
  <Words>231</Words>
  <Application>Microsoft Office PowerPoint</Application>
  <PresentationFormat>Широкоэкранный</PresentationFormat>
  <Paragraphs>28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Arial</vt:lpstr>
      <vt:lpstr>Arial Black</vt:lpstr>
      <vt:lpstr>Calibri</vt:lpstr>
      <vt:lpstr>Calibri Light</vt:lpstr>
      <vt:lpstr>Monotype Corsiva</vt:lpstr>
      <vt:lpstr>Тема Office</vt:lpstr>
      <vt:lpstr>Презентация PowerPoint</vt:lpstr>
      <vt:lpstr>Образовательная область</vt:lpstr>
      <vt:lpstr>ИННОВАЦИЯ</vt:lpstr>
      <vt:lpstr>ЦЕЛЬ:</vt:lpstr>
      <vt:lpstr>Задачи: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Люба</dc:creator>
  <cp:lastModifiedBy>DS</cp:lastModifiedBy>
  <cp:revision>25</cp:revision>
  <dcterms:created xsi:type="dcterms:W3CDTF">2021-10-11T08:35:40Z</dcterms:created>
  <dcterms:modified xsi:type="dcterms:W3CDTF">2022-01-24T02:17:00Z</dcterms:modified>
</cp:coreProperties>
</file>