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7"/>
  </p:notesMasterIdLst>
  <p:sldIdLst>
    <p:sldId id="257" r:id="rId2"/>
    <p:sldId id="258" r:id="rId3"/>
    <p:sldId id="280" r:id="rId4"/>
    <p:sldId id="259" r:id="rId5"/>
    <p:sldId id="260" r:id="rId6"/>
    <p:sldId id="291" r:id="rId7"/>
    <p:sldId id="262" r:id="rId8"/>
    <p:sldId id="261" r:id="rId9"/>
    <p:sldId id="263" r:id="rId10"/>
    <p:sldId id="264" r:id="rId11"/>
    <p:sldId id="265" r:id="rId12"/>
    <p:sldId id="272" r:id="rId13"/>
    <p:sldId id="274" r:id="rId14"/>
    <p:sldId id="266" r:id="rId15"/>
    <p:sldId id="267" r:id="rId16"/>
    <p:sldId id="268" r:id="rId17"/>
    <p:sldId id="269" r:id="rId18"/>
    <p:sldId id="270" r:id="rId19"/>
    <p:sldId id="271" r:id="rId20"/>
    <p:sldId id="273" r:id="rId21"/>
    <p:sldId id="276" r:id="rId22"/>
    <p:sldId id="275" r:id="rId23"/>
    <p:sldId id="287" r:id="rId24"/>
    <p:sldId id="288" r:id="rId25"/>
    <p:sldId id="290" r:id="rId26"/>
    <p:sldId id="281" r:id="rId27"/>
    <p:sldId id="289" r:id="rId28"/>
    <p:sldId id="282" r:id="rId29"/>
    <p:sldId id="283" r:id="rId30"/>
    <p:sldId id="277" r:id="rId31"/>
    <p:sldId id="279" r:id="rId32"/>
    <p:sldId id="286" r:id="rId33"/>
    <p:sldId id="278" r:id="rId34"/>
    <p:sldId id="284" r:id="rId35"/>
    <p:sldId id="285" r:id="rId36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111C16-C9F2-4A6C-B0A9-F58FCE52C1CD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4588" y="1243013"/>
            <a:ext cx="447198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84835"/>
            <a:ext cx="5408930" cy="3914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A1C8ED-4E17-44EC-8146-9B432E7663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57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A1C8ED-4E17-44EC-8146-9B432E76637C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7448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sch354c.mskobr.ru/files/attach_files/sdaem_musor_na_pererabotku.pdf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8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"/>
              </a:rPr>
              <a:t>https://sch354c.mskobr.ru/files/attach_files/sdaem_musor_na_pererabotku.pdf</a:t>
            </a:r>
            <a:endParaRPr lang="ru-RU" sz="18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EB99D1D-43CA-4CFC-AB93-420E0DEA0527}" type="datetimeFigureOut">
              <a:rPr lang="ru-RU" smtClean="0"/>
              <a:t>26.04.2022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D284AAF8-06D9-4FD5-8561-71FBA235BAD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5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5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sptkomirk" TargetMode="External"/><Relationship Id="rId2" Type="http://schemas.openxmlformats.org/officeDocument/2006/relationships/hyperlink" Target="https://vk.com/gpousp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9572" y="854034"/>
            <a:ext cx="77048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Министерство образования, науки и молодёжной политики Республики Коми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«Сыктывкарский политехнический техникум»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1223366"/>
            <a:ext cx="8712968" cy="286232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endParaRPr lang="ru-RU" sz="3600" b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Социально-экологический</a:t>
            </a:r>
          </a:p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проект </a:t>
            </a:r>
          </a:p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«Экологический десант»</a:t>
            </a:r>
          </a:p>
          <a:p>
            <a:pPr algn="ctr"/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80112" y="5013176"/>
            <a:ext cx="33483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Выполнили: студенты волонтёрского отряда «Экологический десант»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Координатор: Карпова Галина Семёновна, воспитатель ГПОУ «СПТ»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6453336"/>
            <a:ext cx="3240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. Сыктывкар, 2022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1357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548680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endParaRPr lang="ru-RU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628800"/>
            <a:ext cx="79928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В современном мире проблемы экологии остро стоят перед обществом. </a:t>
            </a:r>
          </a:p>
          <a:p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Будущее человечества зависит от уровня экологической культуры каждого человека. В этих условиях экологическое образование на всех уровнях имеет приоритетное значение в любой отрасли жизни человека.</a:t>
            </a:r>
          </a:p>
          <a:p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Мы считаем, что улицы нашего города и территория техникума должны быть чистыми и красивыми.</a:t>
            </a:r>
          </a:p>
          <a:p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Мы хотим внести свой вклад в охрану нашей окружающей среды.</a:t>
            </a:r>
            <a:endParaRPr lang="ru-RU" sz="2400" spc="1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3274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476672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Какие проблемы решает проект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484784"/>
            <a:ext cx="8280920" cy="30469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Разделение мусора – это первый шаг к очищению нашей планеты.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Формирует опыт социального взаимодействия, веру в свои возможности у студентов.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Воспитательная деятельность становится разнообразной.</a:t>
            </a:r>
          </a:p>
          <a:p>
            <a:pPr marL="342900" indent="-342900" algn="just">
              <a:buFont typeface="Wingdings" pitchFamily="2" charset="2"/>
              <a:buChar char="ü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982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476672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endParaRPr lang="ru-RU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060848"/>
            <a:ext cx="82809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Создание модели студенческого волонтёрского отряда «Экологический десант», осуществляющего экологическую просветительскую деятельность в техникуме на добровольческой основе, способствующего формированию экологически ответственного поведения при помощи экологических мероприятий.</a:t>
            </a:r>
            <a:endParaRPr lang="ru-RU" sz="2400" spc="1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5608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9652" y="472771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endParaRPr lang="ru-RU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2060848"/>
            <a:ext cx="85689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Формировать экологическую культуру студентов на основе трудового, духовно-нравственного развития личности через совместную деятельность студентов, педагогического коллектива, социальных партнёров.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Содействовать улучшению экологической обстановки в техникуме через благоустройство и озеленение территории.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71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916832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ü"/>
            </a:pPr>
            <a:r>
              <a:rPr lang="ru-RU" sz="2400" spc="150" dirty="0">
                <a:latin typeface="Times New Roman" pitchFamily="18" charset="0"/>
                <a:cs typeface="Times New Roman" pitchFamily="18" charset="0"/>
              </a:rPr>
              <a:t>Формировать у подрастающего поколения активную гражданскую позицию бережного отношения к природе.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spc="150" dirty="0">
                <a:latin typeface="Times New Roman" pitchFamily="18" charset="0"/>
                <a:cs typeface="Times New Roman" pitchFamily="18" charset="0"/>
              </a:rPr>
              <a:t>Развивать организаторские способности студентов.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spc="150" dirty="0">
                <a:latin typeface="Times New Roman" pitchFamily="18" charset="0"/>
                <a:cs typeface="Times New Roman" pitchFamily="18" charset="0"/>
              </a:rPr>
              <a:t>Повышать образовательную среду.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spc="150" dirty="0">
                <a:latin typeface="Times New Roman" pitchFamily="18" charset="0"/>
                <a:cs typeface="Times New Roman" pitchFamily="18" charset="0"/>
              </a:rPr>
              <a:t>Проводить информационно-просветительскую работу по пропаганде экологической культуры студентов.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39652" y="472771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endParaRPr lang="ru-RU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8058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83668" y="113183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Этапы реализации </a:t>
            </a: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проекта 2021-2022 учебный год</a:t>
            </a:r>
            <a:endParaRPr lang="ru-RU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916832"/>
            <a:ext cx="87129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Организационный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Заключение договоров о сотрудничестве с социальными партнерами, привлечение студентов-волонтеров, составление плана работ на учебный год. </a:t>
            </a: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Срок: </a:t>
            </a: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сентябрь</a:t>
            </a: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spc="15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Основной</a:t>
            </a:r>
          </a:p>
          <a:p>
            <a:pPr algn="just"/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Участие студентов-волонтёров в мероприятиях, соответствующих плану. </a:t>
            </a: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Срок: октябрь-апрель .</a:t>
            </a:r>
            <a:endParaRPr lang="ru-RU" sz="2400" spc="15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Аналитический </a:t>
            </a:r>
          </a:p>
          <a:p>
            <a:pPr algn="just"/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Подведение итогов о проведенной работе за учебный год. </a:t>
            </a: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Срок: май.</a:t>
            </a:r>
            <a:endParaRPr lang="ru-RU" sz="2400" spc="15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5036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620688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Участники </a:t>
            </a:r>
            <a:r>
              <a:rPr lang="ru-RU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endParaRPr lang="ru-RU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844824"/>
            <a:ext cx="7848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Администрация ГПОУ «СПТ»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Хозяйственная служба ГПОУ «СПТ»</a:t>
            </a: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Педагогический коллектив </a:t>
            </a:r>
            <a:r>
              <a:rPr lang="ru-RU" sz="2400" spc="15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ГПОУ </a:t>
            </a:r>
            <a:r>
              <a:rPr lang="ru-RU" sz="2400" spc="15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«СПТ</a:t>
            </a:r>
            <a:r>
              <a:rPr lang="ru-RU" sz="2400" spc="15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spc="15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Студенты </a:t>
            </a:r>
            <a:r>
              <a:rPr lang="ru-RU" sz="2400" spc="15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ГПОУ «СПТ</a:t>
            </a:r>
            <a:r>
              <a:rPr lang="ru-RU" sz="2400" spc="15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spc="15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МАДОУ «Детский сад № 99 общеразвивающего вида» г. Сыктывкар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МБУК «ЦБС» Библиотека –Филиал № 6 г. Сыктывкар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ГБУ РК Юношеская Библиотека Республики Коми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Компания «</a:t>
            </a:r>
            <a:r>
              <a:rPr lang="ru-RU" sz="2400" spc="150" dirty="0" err="1" smtClean="0">
                <a:latin typeface="Times New Roman" pitchFamily="18" charset="0"/>
                <a:cs typeface="Times New Roman" pitchFamily="18" charset="0"/>
              </a:rPr>
              <a:t>КомиЭкоВтор</a:t>
            </a: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52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692696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Предполагаемые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844824"/>
            <a:ext cx="7848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Вовлечение студентов в социально значимую деятельность (от 300 чел). 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Благоустроено территории всех корпусов и общежитий техникума + близлежащая территория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400" spc="150" dirty="0" smtClean="0">
                <a:latin typeface="Times New Roman" pitchFamily="18" charset="0"/>
                <a:cs typeface="Times New Roman" pitchFamily="18" charset="0"/>
              </a:rPr>
              <a:t>Участие в благоустройстве и озеленении территории техникума, социальных партнёров (от 3 соц. партнеров, за год планируется более 30 мероприятий разного уровня). </a:t>
            </a:r>
            <a:endParaRPr lang="ru-RU" sz="2400" spc="15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73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7603" y="0"/>
            <a:ext cx="64807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акция «Чистый двор»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s://sun9-27.userapi.com/s/v1/ig2/Pbk-BtWfIWhju3eQC91jEy06_XgRPOzQKW4Ky_4qwKJSk9fMyu5qpU50XoEqg-lFLHxIlh6QLdSVgF3hpEM8tWzB.jpg?size=1600x1200&amp;quality=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https://sun9-76.userapi.com/s/v1/ig2/bYpd8nuQy1cnlcGyOuOZeVcMTYFFqGNq55QKfOA8yMrCSHx3IRijSmIqD8pKj8ol50iywD2jWfaG3Xx5FOrSE-LF.jpg?size=1600x1200&amp;quality=9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6792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https://sun9-85.userapi.com/s/v1/ig2/qIEmcFSsQQgdSkiiTualOCM_Bu6YXZjA2m6voPzXyv9L5TVZcwOz0PiviSYb6ua6nZGM1Mbyrf0UiixjahCnt6SM.jpg?size=1200x1600&amp;quality=9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789040"/>
            <a:ext cx="216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2965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un9-61.userapi.com/s/v1/ig2/Y_rmbw9sEuTL5w-elXv4BGqgyaPz0fQGnHLXlW8ZEhroZ_EfsF2_bFUOTGdOFLg_KfdQ9dKlr2HMnHN-280CXHV3.jpg?size=1600x1200&amp;quality=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07833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2099512" y="13138"/>
            <a:ext cx="57888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по проекту «Территория комфорта»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s://sun9-27.userapi.com/s/v1/ig2/RXjHQwTG3RKTqRxk7fwtJooh0QNVixKJd7DMxZabuwU_qpxd3eo2vopOCChUINPGI8AttxRfxB2RwsCSumh_dsQi.jpg?size=1600x1200&amp;quality=9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43281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4" name="Picture 6" descr="https://sun9-82.userapi.com/s/v1/ig2/9F4Q5-9j2OniAg9_MUxtnJd7egWTuGhNDMsLCcod4RtyTZBIlno_Iez0SUt0_ns-H4l3plgYOAsykQw1-58Oudi8.jpg?size=1600x1201&amp;quality=9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889600"/>
            <a:ext cx="3836803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837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0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техникума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ttps://sun9-70.userapi.com/s/v1/ig2/xIwgerlFEypdJs5NeqAGL3cMdLd63u1FOprFD_iXJ3SxVzAFKS-BxRE4mjM4NGMeRcjUDvnFo3BsagLBRC2knWyG.jpg?size=1200x1600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00" y="1484784"/>
            <a:ext cx="2880000" cy="3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6" name="Picture 4" descr="https://sun9-82.userapi.com/s/v1/ig2/NSnc_QarV48VCQ5_TL4K71-KYYwJ95IbbTZsz_ljFMdZS_cjDeupO-Ifl2Sc6FS_CCrOawPjnNY-LMzzD8DyDj9t.jpg?size=1600x1200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488" y="1423400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8" name="Picture 6" descr="https://sun9-27.userapi.com/s/v1/ig2/c3RfjifabqV1U1nJgv57eVjBjcdxRlURrI5sK6pScf7Rmw_kGS-IJsZssGL16nALXcGgbryAL0HKPu4W71zKgsTY.jpg?size=1600x1200&amp;quality=96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848" y="3884784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519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60648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Благоустройство территории техникума</a:t>
            </a:r>
          </a:p>
        </p:txBody>
      </p:sp>
      <p:pic>
        <p:nvPicPr>
          <p:cNvPr id="11266" name="Picture 2" descr="https://sun9-64.userapi.com/s/v1/ig2/PtIuoOvFwFAoNHnsWalLdvCHtiy5lz1EaLVzlnXLFTL_Im5gzNWDIMUQ5uEEFdFtBnt1uM5QohuTdi8sBn29-X8l.jpg?size=1200x1600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2880000" cy="3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268" name="Picture 4" descr="https://sun9-37.userapi.com/s/v1/ig2/YmukoN6d3MXQNAiagPHpF30wLC74XMDMlBJIzsLiYypLsz8Q9WCGa4R3S09fkP8ziCNa0ILLc3OfBNWGn-3WPmx1.jpg?size=1600x1200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61048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1270" name="Picture 6" descr="https://sun9-19.userapi.com/s/v1/ig2/uA6cZxJCim06oHKLUlE0c0gnC2N9ri7gQm5xqlvlX8iCSP6xGJwBm4oDbrJc1tckM3KbiM2icznvJckPMvGeqMEW.jpg?size=1200x1600&amp;quality=96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92800"/>
            <a:ext cx="2880000" cy="3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072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Экологическая акция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«Сдай макулатуру-Спаси дерево!»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s://sun9-21.userapi.com/s/v1/ig2/vwjt99oS1XqNIXiTPDU1Ope9MfPpNspOpGHVCvwmjZr8cVbauo4y4KAqNLTXIWdkTiQ7OCm696x58DxZAd7Xdgbm.jpg?size=1600x1200&amp;quality=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48" y="1641376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6" name="Picture 4" descr="https://sun9-43.userapi.com/s/v1/ig2/Cnvu9mT1W9PAUPQ-J7DNceALPbKtWu-_cVl9sYleM9FHch_0IRtDXN5sn5YYNX6_kLEpz7jVEkSJEEGCUZ_hnQa0.jpg?size=1200x1600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64976"/>
            <a:ext cx="216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8" name="Picture 6" descr="https://sun9-40.userapi.com/s/v1/ig2/bPHKXTmFP1AOqdkmN9lKyTJJS9GXXInq4KZ9Rfdzs_FKPlujI6-fpc0MznsqJmemtCQ4ZqyyTSvQGScEQ-SoVY4N.jpg?size=1600x1200&amp;quality=96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41376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8331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8864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Сдача ПЭТ бутылок компании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КомиЭкоВтор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s://sun9-37.userapi.com/s/v1/ig2/svh4Lwq75qOKbaanIv4SdFUSGl-nwExILZdvnvcaQ_oXIEo5kTOetCdzcmc5ZLQZUIoiD2_fZQt3hhduzPivZaAy.jpg?size=1200x1600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72" y="1573001"/>
            <a:ext cx="2880000" cy="3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https://sun9-44.userapi.com/s/v1/ig2/bxvb_Do0XFSjDaeR570KDjIosJZGCjbK1zD-8HY8dXPNIWsCvq9TKd7LBFMmkZX7Yg1F5vwcCy0Eh-KxDFn2PmJt.jpg?size=1600x1200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08425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2" name="Picture 6" descr="https://sun9-54.userapi.com/s/v1/ig2/GM7RBkeOUP4dlLAjY1xYn4LndHV8eAfbeAmAnYJFYTTAIt7RHgfcuZ_iE2tqEwkOm-vY9ePa4ZFWOOsZNxq6Ii3j.jpg?size=1600x1200&amp;quality=96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056" y="3861048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503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16632"/>
            <a:ext cx="88569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Акция «Твори добро»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МАОУ «Детский сад № 99 общеразвивающего вида» г. Сыктывкар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https://sun9-20.userapi.com/s/v1/ig2/5dshW4dZy4lZqBhvyQdy5wc115_4iaeSnIMN6YYs3fn_fwy9aR_w4wkJxog2ijh-tBqVUHN3VPjFXJvsbtIbbYmk.jpg?size=1600x1200&amp;quality=95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43" y="1968264"/>
            <a:ext cx="3675840" cy="2756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4" name="Picture 4" descr="https://sun9-46.userapi.com/s/v1/ig2/ewfn6Wu7UrZV6_BGvWfgI-KcDxaDxC2EofP8gsFIDO_eOtqBOinsUfUbZgunvpIeDM_Z7NEho8V74NLhTuJ1JGsG.jpg?size=1600x1200&amp;quality=95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40" y="4033398"/>
            <a:ext cx="3519928" cy="26399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6" name="Picture 6" descr="https://sun9-39.userapi.com/s/v1/ig2/E_mJoQ8k6fU5E9auRktBsL5JLMmKECn4eulis3oHxID0yoPoaS1LRPTYSVJa8fdnvlHE_7wrf7tcEww1KGRqjAXA.jpg?size=1600x1200&amp;quality=9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125" y="1870958"/>
            <a:ext cx="3709571" cy="27821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726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13402"/>
            <a:ext cx="92890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Социальный проект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«Крышки Добра»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Республике Коми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50" name="Picture 6" descr="https://sun9-27.userapi.com/s/v1/ig2/LYcvw49Cq_xtaDr1ml8rXCUzV-rzCI64DL-9f_Zm7DU7MU2nU4YxHpoHwaRXrfM3-9TatM8S2Hg4_oQQnIBcWsje.jpg?size=1600x1066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44824"/>
            <a:ext cx="4755501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52" name="Picture 8" descr="https://sun9-82.userapi.com/s/v1/ig2/bzk_x5omI4B3URnvB2rf7Ep5_pQFaH4ZI6T_kEIDTRSX_Vk6vgWLDs4OQYmGKABv8Pb2miJusyvOYr9ymdS_kCJ5.jpg?size=1600x1200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005064"/>
            <a:ext cx="3576184" cy="26821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55" name="Picture 11" descr="https://sun9-16.userapi.com/s/v1/ig2/qHW_ff8AdZOm3JkiWsn-PZMitJD3tbKhyi63FwjYInmBMcTktVxrFEkMJ1flT2-F-q4OzyzCA2XZCQ9PpfKlZN3n.jpg?size=1200x1600&amp;quality=96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86496"/>
            <a:ext cx="2285934" cy="3047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5326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-99392"/>
            <a:ext cx="8663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Муниципальный конкурс</a:t>
            </a:r>
          </a:p>
          <a:p>
            <a:pPr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 сбору пластиковых крышек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батареек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«Я сдаю!»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s://sun9-61.userapi.com/s/v1/if2/cmKG5Z1CKTjF0Sdzl0LvLFATboVgrozb9H5OLNTv75rotgKro_WSWvCtjVEF_HHCyTgIV69zyGcJRKeebVoYusm5.jpg?size=1599x1200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8932"/>
            <a:ext cx="38376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2" name="Picture 4" descr="https://sun9-22.userapi.com/s/v1/if2/BpMrrEVtJOa66HwiesWo5Rg0XbvDlOsckzlYz4GyTFLSNJ8yNZFt8_f51zS3GlPjic9ZbKIiMqCY1BlvaersZSbs.jpg?size=1920x1440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878160"/>
            <a:ext cx="38400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4" name="Picture 6" descr="https://sun9-83.userapi.com/s/v1/if2/iL90J5tKPNiQH3jdLggtJV09GrsNjdnZHj6BRPzpTtCsWvVW86uX2s6kqN05BqW5MGtPvX8XhJuH19S0pmGOSq-1.jpg?size=1599x1200&amp;quality=96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792" y="2208932"/>
            <a:ext cx="3736655" cy="2804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436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un9-88.userapi.com/s/v1/ig2/j_h-7VdTJBKZN61JSmM-wHW5fQG2PhLq7x5_JdLIB9b0svtptxuanFR1Cq6PxF91a_LXkC17f5jJdlQIbPihlDy3.jpg?size=483x674&amp;quality=96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78" y="2314696"/>
            <a:ext cx="2229229" cy="3110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20" name="Picture 4" descr="https://sun9-54.userapi.com/s/v1/ig2/1mX0iuY-pZgvyP_rBZ2ZUQxrELfAQdlfPfp0ukiBl_7SjXjJmaGNJNMhcY7hY8zPuUNoaDIKZjaM3o9rosJyOmsl.jpg?size=489x677&amp;quality=96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422" y="2314696"/>
            <a:ext cx="2287074" cy="31663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22" name="Picture 6" descr="https://sun9-44.userapi.com/s/v1/ig2/OV2_FX5s7K2JbBiLWlaSbwqJoeVii6REOQD_SEKgY-DMDC_mLW90fE-N7KcGU9tRFjUY3TkgCdQL0G44nYAjZwNC.jpg?size=1280x958&amp;quality=96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470" y="2304400"/>
            <a:ext cx="3848017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611560" y="6372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Акция «Чистый мир»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МБУК «ЦБС»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Библиотека-Филиал № 6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г. Сыктывкар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4" name="Picture 8" descr="https://sun9-53.userapi.com/s/v1/ig2/T0cSGOW7NphvWqHyxtUl9pPg4rXtrKz-1GSeJJYdbiCpLousBFokUrYJXiwHtmO42tKCh-FOCgbtbXZO4CHk6PS7.jpg?size=1280x960&amp;quality=96&amp;type=albu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504" y="4357080"/>
            <a:ext cx="3168032" cy="2376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Рисунок 6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6164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260648"/>
            <a:ext cx="7560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Муниципальная экологическая акция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«Маёвка»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30981"/>
            <a:ext cx="3369383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4888" y="2091560"/>
            <a:ext cx="3297592" cy="32874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933056"/>
            <a:ext cx="2952328" cy="27664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989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8596" y="-199710"/>
            <a:ext cx="78358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вырученные денежные средства от ПЭТ бутылок и макулатуры оказываем помощь приюту </a:t>
            </a:r>
          </a:p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собак «Друг»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6" name="Picture 6" descr="https://sun9-55.userapi.com/s/v1/ig2/XjgRjMB2ICAAZL4MAy7QD2XBV0y1q2fdCGkuFBxLkKHjOPYm-U0uJyoOOBWbSoqjIYTFnfydVwV5pJsxywqbXVxV.jpg?size=1600x1374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304" y="3969318"/>
            <a:ext cx="3353712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126906"/>
            <a:ext cx="2812852" cy="37504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38375"/>
            <a:ext cx="2880000" cy="3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9672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282" y="3356992"/>
            <a:ext cx="2441144" cy="3254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AutoShape 2" descr="IMG_20220423_18102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395036" y="160338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социальные партнёры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90" y="1392772"/>
            <a:ext cx="2441144" cy="3254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s://lh5.googleusercontent.com/p/AF1QipPOnhzEQY6OYujdzKAGfgOdGg2l-Hd2ESTVyAwC=w600-h650-p-k-n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" t="17445" r="16842" b="19083"/>
          <a:stretch/>
        </p:blipFill>
        <p:spPr bwMode="auto">
          <a:xfrm>
            <a:off x="4986852" y="2420888"/>
            <a:ext cx="3384376" cy="2885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45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520" y="3212976"/>
            <a:ext cx="2376264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90" y="1179445"/>
            <a:ext cx="2484116" cy="33121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Юношеская библиотека Республики Коми — Сыктывкар, ул. Коммунистическая, д.  78. Подробная информация о библиотеке: расписание, фото, адрес и т. д. на  официальном сайте Культура.РФ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43" t="-2288" r="9065" b="-336"/>
          <a:stretch/>
        </p:blipFill>
        <p:spPr bwMode="auto">
          <a:xfrm>
            <a:off x="4788024" y="1297852"/>
            <a:ext cx="4128600" cy="291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36079" y="4221088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Юношеская библиотека Республики Коми</a:t>
            </a:r>
          </a:p>
          <a:p>
            <a:endParaRPr lang="ru-RU" dirty="0"/>
          </a:p>
        </p:txBody>
      </p:sp>
      <p:pic>
        <p:nvPicPr>
          <p:cNvPr id="8" name="Рисунок 7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395036" y="160338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социальные партнёры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54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702" y="1340768"/>
            <a:ext cx="2533357" cy="33123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466" y="3212976"/>
            <a:ext cx="2613135" cy="3406409"/>
          </a:xfrm>
          <a:prstGeom prst="rect">
            <a:avLst/>
          </a:prstGeom>
        </p:spPr>
      </p:pic>
      <p:pic>
        <p:nvPicPr>
          <p:cNvPr id="3074" name="Picture 2" descr="Библиотека - филиал №6, г. Сыктывкар | ВКонтакт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95" t="-1858" r="64182" b="-201"/>
          <a:stretch/>
        </p:blipFill>
        <p:spPr bwMode="auto">
          <a:xfrm>
            <a:off x="5148064" y="1556792"/>
            <a:ext cx="3384375" cy="38074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5" name="Рисунок 4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395036" y="160338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социальные партнёры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88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Детский сад № 99, детский сад, ул. Катаева, 35/3, Сыктывкар, Россия —  Яндекс Кар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56792"/>
            <a:ext cx="6033074" cy="339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1973" y="5301208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МАДОУ «Детский сад № 99 общеразвивающего вида» г. Сыктывкар</a:t>
            </a:r>
            <a:endParaRPr lang="ru-RU" b="1" dirty="0"/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395036" y="160338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социальные партнёры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78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9782" y="167774"/>
            <a:ext cx="723680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роста показателей в сравнении с прошлым учебным годом</a:t>
            </a:r>
          </a:p>
          <a:p>
            <a:pPr algn="ctr"/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926465"/>
              </p:ext>
            </p:extLst>
          </p:nvPr>
        </p:nvGraphicFramePr>
        <p:xfrm>
          <a:off x="395536" y="1340768"/>
          <a:ext cx="8208913" cy="5323731"/>
        </p:xfrm>
        <a:graphic>
          <a:graphicData uri="http://schemas.openxmlformats.org/drawingml/2006/table">
            <a:tbl>
              <a:tblPr firstRow="1" bandRow="1">
                <a:solidFill>
                  <a:srgbClr val="FFFF00"/>
                </a:solidFill>
                <a:tableStyleId>{5C22544A-7EE6-4342-B048-85BDC9FD1C3A}</a:tableStyleId>
              </a:tblPr>
              <a:tblGrid>
                <a:gridCol w="1683879"/>
                <a:gridCol w="1262910"/>
                <a:gridCol w="1543554"/>
                <a:gridCol w="2245175"/>
                <a:gridCol w="1473395"/>
              </a:tblGrid>
              <a:tr h="1011660"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Социальные партнёры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Количество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студентов, участвующих в экологических мероприятиях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Проведено мероприятий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2020-2021 учебный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Проведено мероприятий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2021-2022 учебный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0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2020-</a:t>
                      </a:r>
                    </a:p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2021-2022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4648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Компания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1400" b="1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КомиЭкоВтор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2340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МАДОУ «Детский сад № 99 общеразвивающего вида» г. Сыктывкар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4025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ГБУ РК Юношеская Библиотека Республики Коми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7733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МБУК «ЦБС» Библиотека-Филиал № 6 г. Сыктывкар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1288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576" y="2132856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pc="150" dirty="0" smtClean="0"/>
              <a:t>В первой половине данной таблице представлены количественные показатели участия студентов в сотрудничестве с конкретными социальными партнерами. </a:t>
            </a:r>
          </a:p>
          <a:p>
            <a:r>
              <a:rPr lang="ru-RU" spc="150" dirty="0" smtClean="0"/>
              <a:t>Во второй половине представлено количество мероприятий с каждым социальным партнером</a:t>
            </a:r>
            <a:endParaRPr lang="ru-RU" spc="150" dirty="0"/>
          </a:p>
        </p:txBody>
      </p:sp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133276" y="332656"/>
            <a:ext cx="70567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Динамика роста показателей в сравнении с прошлым учебным годом</a:t>
            </a:r>
          </a:p>
          <a:p>
            <a:pPr algn="ctr"/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97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364" y="668775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Количество мероприятий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700679"/>
              </p:ext>
            </p:extLst>
          </p:nvPr>
        </p:nvGraphicFramePr>
        <p:xfrm>
          <a:off x="1547664" y="1916832"/>
          <a:ext cx="6144345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8115"/>
                <a:gridCol w="2048115"/>
                <a:gridCol w="2048115"/>
              </a:tblGrid>
              <a:tr h="139040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Проекты,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акции, конкурсы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2020-2021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2021-2022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040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Всероссийский уровень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Муниципальный уровень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Техникумовский уровень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403648" y="4869160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В таблице представлены количественные  данные о проведённых мероприятиях разного уровня (проекты, конкурсы, акции)</a:t>
            </a:r>
          </a:p>
          <a:p>
            <a:pPr algn="ctr"/>
            <a:r>
              <a:rPr lang="ru-RU" b="1" dirty="0" smtClean="0"/>
              <a:t>за 2022 учебный год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7812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476672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Итоги нашей работы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1772816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Увеличение количества студентов–участников в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экологическом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проекте по сравнению с 2020-2021 учебным годом.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(отражено в таблице на  слайде № 26).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здоровых установок и навыков ответственного отношения к экологии.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Участие студентов в мероприятиях экологической направленности разного уровня.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в ходе экологической деятельности ответственной и здоровой личности.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325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sun9-38.userapi.com/s/v1/ig2/ec3EZQs2qRFHWrvJqbFe-lTCKMDKgoZpTO2lNE8qbvmohmf3mYlSrjvQmwRBuMD78SIygMjKc_NlhQocT5FXnXhO.jpg?size=1080x1507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99" y="1354549"/>
            <a:ext cx="2880000" cy="4018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1043608" y="188640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4" descr="https://sun9-81.userapi.com/s/v1/ig2/mYmC8gOjkLEvVw50Y46KZeLQbbiRpPPkkKrZD7M1Z3tEBQ0HJjrJV5wqyLzfzSil2Pl2SVc73dd6HFw-he11ojRw.jpg?size=1131x1600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231" y="2564904"/>
            <a:ext cx="2808312" cy="39728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3318" name="Picture 6" descr="https://sun9-26.userapi.com/s/v1/ig2/NA_ANzaiqaks1r-TTp82OW8Osgb0YmYKT0zE3DO_6fLITz51bCd2ns25BYhlTBBHCa2jm0jpdID0ACmtXVRoFVug.jpg?size=507x692&amp;quality=96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370321"/>
            <a:ext cx="2880000" cy="3930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001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767" y="1498131"/>
            <a:ext cx="2553666" cy="3515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2339752" y="332656"/>
            <a:ext cx="41780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03883"/>
            <a:ext cx="2711727" cy="35092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5" y="1510510"/>
            <a:ext cx="2627000" cy="3502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6911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20888"/>
            <a:ext cx="2880000" cy="3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45472" y="1124744"/>
            <a:ext cx="2880000" cy="3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506" y="2420888"/>
            <a:ext cx="2880000" cy="384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627784" y="292976"/>
            <a:ext cx="41780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20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sun9-55.userapi.com/s/v1/ig2/Kv7fzOlqHvaITOQGIbfZIyeZT057rzGOQDa1fEA9VpZ11HipcCviqxZgWplwCDKgfoahzHRJ5YC5qjf8Bt8W9ict.jpg?size=720x517&amp;quality=96&amp;type=alb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579" y="1389560"/>
            <a:ext cx="2880000" cy="20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sun9-85.userapi.com/s/v1/ig2/QTHkIgQAyVQpmU8hUg02XoV1TehrGDZDs5inve9qqkeCI-WJ0L3oTep5bwpUXjjXpdeKupevNwDv0K_lHCJ_hUCG.jpg?size=720x495&amp;quality=96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298121"/>
            <a:ext cx="2880000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s://sun9-65.userapi.com/s/v1/ig2/vswub8IbuDJs_p1yAwcZu5O5TLno8FT2l12r5sFi5hFxsxCyqYU7sssB69jkl5n3dXnseX8DjF21JmAXcHeaKXTa.jpg?size=341x240&amp;quality=96&amp;type=alb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89040"/>
            <a:ext cx="3248025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https://sun9-64.userapi.com/s/v1/ig2/r2ZGV5ZE6If2uwTuH6JO2q9uvbMVqOUpoZuq4iQzd77NhBrJSDCtlvSKNko6HGhwhA7GS5qcHaJMMGPqozP-6xfD.jpg?size=343x235&amp;quality=96&amp;type=alb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3267075" cy="2238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627784" y="404664"/>
            <a:ext cx="41780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достижения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656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29207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Ссылки на</a:t>
            </a:r>
            <a:r>
              <a:rPr lang="en-US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некоторые публикации о проектах в Интернете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57061" y="1700808"/>
            <a:ext cx="750664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spc="150" dirty="0" smtClean="0"/>
              <a:t>Муниципальная акция «Твори добро!»</a:t>
            </a:r>
            <a:r>
              <a:rPr lang="en-US" b="1" spc="150" dirty="0"/>
              <a:t> </a:t>
            </a:r>
            <a:r>
              <a:rPr lang="en-US" b="1" spc="150" dirty="0" smtClean="0">
                <a:hlinkClick r:id="rId2"/>
              </a:rPr>
              <a:t>https</a:t>
            </a:r>
            <a:r>
              <a:rPr lang="en-US" b="1" spc="150" dirty="0">
                <a:hlinkClick r:id="rId2"/>
              </a:rPr>
              <a:t>://</a:t>
            </a:r>
            <a:r>
              <a:rPr lang="en-US" b="1" spc="150" dirty="0" smtClean="0">
                <a:hlinkClick r:id="rId2"/>
              </a:rPr>
              <a:t>vk.com/gpouspt</a:t>
            </a:r>
            <a:endParaRPr lang="ru-RU" b="1" spc="150" dirty="0" smtClean="0"/>
          </a:p>
          <a:p>
            <a:endParaRPr lang="ru-RU" b="1" spc="150" dirty="0" smtClean="0"/>
          </a:p>
          <a:p>
            <a:r>
              <a:rPr lang="ru-RU" b="1" spc="150" dirty="0" smtClean="0"/>
              <a:t>Муниципальная акция «Чистый мир!»</a:t>
            </a:r>
          </a:p>
          <a:p>
            <a:r>
              <a:rPr lang="en-US" b="1" spc="150" dirty="0" smtClean="0">
                <a:hlinkClick r:id="rId3"/>
              </a:rPr>
              <a:t>https</a:t>
            </a:r>
            <a:r>
              <a:rPr lang="en-US" b="1" spc="150" dirty="0">
                <a:hlinkClick r:id="rId3"/>
              </a:rPr>
              <a:t>://</a:t>
            </a:r>
            <a:r>
              <a:rPr lang="en-US" b="1" spc="150" dirty="0" smtClean="0">
                <a:hlinkClick r:id="rId3"/>
              </a:rPr>
              <a:t>vk.com/sptkomirk</a:t>
            </a:r>
            <a:endParaRPr lang="ru-RU" b="1" spc="150" dirty="0" smtClean="0"/>
          </a:p>
          <a:p>
            <a:endParaRPr lang="ru-RU" b="1" spc="150" dirty="0" smtClean="0"/>
          </a:p>
          <a:p>
            <a:endParaRPr lang="ru-RU" b="1" spc="150" dirty="0" smtClean="0"/>
          </a:p>
          <a:p>
            <a:r>
              <a:rPr lang="ru-RU" b="1" spc="150" dirty="0" smtClean="0"/>
              <a:t>Всероссийский экологический субботник "Зеленая весна»</a:t>
            </a:r>
          </a:p>
          <a:p>
            <a:r>
              <a:rPr lang="en-US" b="1" spc="150" dirty="0" smtClean="0">
                <a:hlinkClick r:id="rId3"/>
              </a:rPr>
              <a:t>https://vk.com/sptkomirk</a:t>
            </a:r>
            <a:endParaRPr lang="ru-RU" b="1" spc="150" dirty="0" smtClean="0"/>
          </a:p>
          <a:p>
            <a:endParaRPr lang="ru-RU" b="1" dirty="0" smtClean="0">
              <a:hlinkClick r:id="rId2"/>
            </a:endParaRPr>
          </a:p>
          <a:p>
            <a:endParaRPr lang="ru-RU" b="1" dirty="0" smtClean="0"/>
          </a:p>
          <a:p>
            <a:r>
              <a:rPr lang="ru-RU" b="1" kern="300" spc="150" dirty="0" smtClean="0"/>
              <a:t>«Благоустройство территории техникума»</a:t>
            </a:r>
            <a:r>
              <a:rPr lang="en-US" b="1" kern="300" spc="150" dirty="0"/>
              <a:t> </a:t>
            </a:r>
            <a:r>
              <a:rPr lang="en-US" b="1" dirty="0" smtClean="0">
                <a:hlinkClick r:id="rId3"/>
              </a:rPr>
              <a:t>https</a:t>
            </a:r>
            <a:r>
              <a:rPr lang="en-US" b="1" dirty="0">
                <a:hlinkClick r:id="rId3"/>
              </a:rPr>
              <a:t>://</a:t>
            </a:r>
            <a:r>
              <a:rPr lang="en-US" b="1" dirty="0" smtClean="0">
                <a:hlinkClick r:id="rId3"/>
              </a:rPr>
              <a:t>vk.com/sptkomirk</a:t>
            </a:r>
            <a:endParaRPr lang="ru-RU" b="1" dirty="0" smtClean="0"/>
          </a:p>
          <a:p>
            <a:endParaRPr lang="ru-RU" b="1" dirty="0" smtClean="0"/>
          </a:p>
          <a:p>
            <a:r>
              <a:rPr lang="ru-RU" b="1" spc="150" dirty="0" smtClean="0"/>
              <a:t>Экологическая акция «Сдай макулатуру – Спаси дерево!»</a:t>
            </a:r>
          </a:p>
          <a:p>
            <a:r>
              <a:rPr lang="ru-RU" b="1" dirty="0" smtClean="0">
                <a:hlinkClick r:id="rId3"/>
              </a:rPr>
              <a:t> </a:t>
            </a:r>
            <a:r>
              <a:rPr lang="en-US" b="1" dirty="0" smtClean="0">
                <a:hlinkClick r:id="rId3"/>
              </a:rPr>
              <a:t>https</a:t>
            </a:r>
            <a:r>
              <a:rPr lang="en-US" b="1" dirty="0">
                <a:hlinkClick r:id="rId3"/>
              </a:rPr>
              <a:t>://</a:t>
            </a:r>
            <a:r>
              <a:rPr lang="en-US" b="1" dirty="0" smtClean="0">
                <a:hlinkClick r:id="rId3"/>
              </a:rPr>
              <a:t>vk.com/sptkomirk</a:t>
            </a:r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4100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2924944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113183"/>
            <a:ext cx="1025772" cy="100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786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971</TotalTime>
  <Words>836</Words>
  <Application>Microsoft Office PowerPoint</Application>
  <PresentationFormat>Экран (4:3)</PresentationFormat>
  <Paragraphs>158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3" baseType="lpstr">
      <vt:lpstr>Arial</vt:lpstr>
      <vt:lpstr>Calibri</vt:lpstr>
      <vt:lpstr>Century Gothic</vt:lpstr>
      <vt:lpstr>Courier New</vt:lpstr>
      <vt:lpstr>Palatino Linotype</vt:lpstr>
      <vt:lpstr>Times New Roman</vt:lpstr>
      <vt:lpstr>Wingdings</vt:lpstr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lenevo</dc:creator>
  <cp:lastModifiedBy>User</cp:lastModifiedBy>
  <cp:revision>80</cp:revision>
  <cp:lastPrinted>2022-04-26T18:19:38Z</cp:lastPrinted>
  <dcterms:created xsi:type="dcterms:W3CDTF">2022-04-23T09:32:47Z</dcterms:created>
  <dcterms:modified xsi:type="dcterms:W3CDTF">2022-04-26T18:57:24Z</dcterms:modified>
</cp:coreProperties>
</file>