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5" r:id="rId12"/>
    <p:sldId id="266" r:id="rId13"/>
  </p:sldIdLst>
  <p:sldSz cx="14630400" cy="8229600"/>
  <p:notesSz cx="8229600" cy="14630400"/>
  <p:embeddedFontLst>
    <p:embeddedFont>
      <p:font typeface="Kanit Light" charset="-34"/>
      <p:regular r:id="rId15"/>
    </p:embeddedFont>
    <p:embeddedFont>
      <p:font typeface="Calibri" pitchFamily="34" charset="0"/>
      <p:regular r:id="rId16"/>
      <p:bold r:id="rId17"/>
      <p:italic r:id="rId18"/>
      <p:boldItalic r:id="rId19"/>
    </p:embeddedFont>
    <p:embeddedFont>
      <p:font typeface="Martel Sans" charset="0"/>
      <p:regular r:id="rId20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51" d="100"/>
          <a:sy n="51" d="100"/>
        </p:scale>
        <p:origin x="-90" y="-198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BF4F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BF4F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BF4F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BF4F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BF4F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BF4F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BF4F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BF4F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BF4F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BF4F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29208" y="2192655"/>
            <a:ext cx="8416212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b="1" i="1" dirty="0"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Будущее транспортной логистики: Роль искусственного интеллекта</a:t>
            </a:r>
            <a:endParaRPr lang="en-US" sz="4450" b="1" i="1" dirty="0"/>
          </a:p>
        </p:txBody>
      </p:sp>
      <p:sp>
        <p:nvSpPr>
          <p:cNvPr id="4" name="Text 1"/>
          <p:cNvSpPr/>
          <p:nvPr/>
        </p:nvSpPr>
        <p:spPr>
          <a:xfrm>
            <a:off x="793790" y="4659154"/>
            <a:ext cx="7556421" cy="13607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400" dirty="0" smtClean="0">
                <a:solidFill>
                  <a:srgbClr val="2C3249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Презентация</a:t>
            </a:r>
            <a:r>
              <a:rPr lang="ru-RU" sz="2400" dirty="0" smtClean="0">
                <a:solidFill>
                  <a:srgbClr val="2C3249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 к классному часу</a:t>
            </a:r>
            <a:r>
              <a:rPr lang="en-US" sz="2400" dirty="0" smtClean="0">
                <a:solidFill>
                  <a:srgbClr val="2C3249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 </a:t>
            </a:r>
            <a:r>
              <a:rPr lang="en-US" sz="2400" dirty="0">
                <a:solidFill>
                  <a:srgbClr val="2C3249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о влиянии ИИ на транспортную логистику.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Shape 2"/>
          <p:cNvSpPr/>
          <p:nvPr/>
        </p:nvSpPr>
        <p:spPr>
          <a:xfrm>
            <a:off x="793790" y="5657017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sp>
        <p:nvSpPr>
          <p:cNvPr id="10" name="TextBox 9"/>
          <p:cNvSpPr txBox="1"/>
          <p:nvPr/>
        </p:nvSpPr>
        <p:spPr>
          <a:xfrm>
            <a:off x="429208" y="429209"/>
            <a:ext cx="84162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Министерство образования  Нижегородской области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Государственное бюджетное профессиональное образовательное учреждение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«Сокольский техникум индустрии сервиса и предпринимательства»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429208" y="5657018"/>
            <a:ext cx="841621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pPr algn="ctr" defTabSz="895350">
              <a:tabLst>
                <a:tab pos="187325" algn="l"/>
                <a:tab pos="541338" algn="l"/>
              </a:tabLst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Выполнила: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куратор 211 группы специальности «Организация перевозок и управление на транспорте» Королёва Елена Сергеевна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61861" y="7240555"/>
            <a:ext cx="39892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Сокольское, 2025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508310"/>
            <a:ext cx="13351418" cy="9822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dirty="0" smtClean="0">
                <a:solidFill>
                  <a:srgbClr val="272D45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 И</a:t>
            </a:r>
            <a:r>
              <a:rPr lang="ru-RU" sz="4450" dirty="0" smtClean="0">
                <a:solidFill>
                  <a:srgbClr val="272D45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скуственный интеллект</a:t>
            </a:r>
            <a:r>
              <a:rPr lang="en-US" sz="4450" dirty="0" smtClean="0">
                <a:solidFill>
                  <a:srgbClr val="272D45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 </a:t>
            </a:r>
            <a:r>
              <a:rPr lang="en-US" sz="4450" dirty="0">
                <a:solidFill>
                  <a:srgbClr val="272D45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в логистике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4490561"/>
            <a:ext cx="13042821" cy="133174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400" b="1" dirty="0">
                <a:solidFill>
                  <a:srgbClr val="2C3249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Искусственный интеллект активно меняет транспортную логистику. </a:t>
            </a:r>
            <a:endParaRPr lang="ru-RU" sz="2400" b="1" dirty="0" smtClean="0">
              <a:solidFill>
                <a:srgbClr val="2C3249"/>
              </a:solidFill>
              <a:latin typeface="Times New Roman" pitchFamily="18" charset="0"/>
              <a:ea typeface="Martel Sans" pitchFamily="34" charset="-122"/>
              <a:cs typeface="Times New Roman" pitchFamily="18" charset="0"/>
            </a:endParaRPr>
          </a:p>
          <a:p>
            <a:pPr marL="0" indent="0" algn="ctr">
              <a:lnSpc>
                <a:spcPts val="2850"/>
              </a:lnSpc>
              <a:buNone/>
            </a:pPr>
            <a:r>
              <a:rPr lang="en-US" sz="2400" b="1" dirty="0" smtClean="0">
                <a:solidFill>
                  <a:srgbClr val="2C3249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Автоматизация </a:t>
            </a:r>
            <a:r>
              <a:rPr lang="en-US" sz="2400" b="1" dirty="0">
                <a:solidFill>
                  <a:srgbClr val="2C3249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процессов и оптимизация маршрутов — главные направления.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Shape 2"/>
          <p:cNvSpPr/>
          <p:nvPr/>
        </p:nvSpPr>
        <p:spPr>
          <a:xfrm>
            <a:off x="793790" y="6066830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878860" y="6109335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1</a:t>
            </a:r>
            <a:endParaRPr lang="en-US" sz="2650" dirty="0"/>
          </a:p>
        </p:txBody>
      </p:sp>
      <p:sp>
        <p:nvSpPr>
          <p:cNvPr id="7" name="Text 4"/>
          <p:cNvSpPr/>
          <p:nvPr/>
        </p:nvSpPr>
        <p:spPr>
          <a:xfrm>
            <a:off x="1530906" y="606683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Автоматизация</a:t>
            </a:r>
            <a:endParaRPr lang="en-US" sz="2200" b="1" dirty="0"/>
          </a:p>
        </p:txBody>
      </p:sp>
      <p:sp>
        <p:nvSpPr>
          <p:cNvPr id="8" name="Text 5"/>
          <p:cNvSpPr/>
          <p:nvPr/>
        </p:nvSpPr>
        <p:spPr>
          <a:xfrm>
            <a:off x="878860" y="6557248"/>
            <a:ext cx="4111288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0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Ускорение и упрощение логистических </a:t>
            </a:r>
            <a:r>
              <a:rPr lang="en-US" sz="2000" dirty="0" smtClean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операций</a:t>
            </a:r>
            <a:endParaRPr lang="en-US" sz="2000" dirty="0"/>
          </a:p>
        </p:txBody>
      </p:sp>
      <p:sp>
        <p:nvSpPr>
          <p:cNvPr id="9" name="Shape 6"/>
          <p:cNvSpPr/>
          <p:nvPr/>
        </p:nvSpPr>
        <p:spPr>
          <a:xfrm>
            <a:off x="5216962" y="6066830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5302032" y="6109335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2</a:t>
            </a:r>
            <a:endParaRPr lang="en-US" sz="2650" dirty="0"/>
          </a:p>
        </p:txBody>
      </p:sp>
      <p:sp>
        <p:nvSpPr>
          <p:cNvPr id="11" name="Text 8"/>
          <p:cNvSpPr/>
          <p:nvPr/>
        </p:nvSpPr>
        <p:spPr>
          <a:xfrm>
            <a:off x="5990254" y="6109335"/>
            <a:ext cx="2799060" cy="3118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Оптимизация</a:t>
            </a:r>
            <a:endParaRPr lang="en-US" sz="2200" b="1" dirty="0"/>
          </a:p>
        </p:txBody>
      </p:sp>
      <p:sp>
        <p:nvSpPr>
          <p:cNvPr id="12" name="Text 9"/>
          <p:cNvSpPr/>
          <p:nvPr/>
        </p:nvSpPr>
        <p:spPr>
          <a:xfrm>
            <a:off x="5727264" y="6557248"/>
            <a:ext cx="368605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0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Сокращение затрат и повышение </a:t>
            </a:r>
            <a:r>
              <a:rPr lang="en-US" sz="2000" dirty="0" smtClean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эффективности</a:t>
            </a:r>
            <a:endParaRPr lang="en-US" sz="2000" dirty="0"/>
          </a:p>
        </p:txBody>
      </p:sp>
      <p:sp>
        <p:nvSpPr>
          <p:cNvPr id="13" name="Shape 10"/>
          <p:cNvSpPr/>
          <p:nvPr/>
        </p:nvSpPr>
        <p:spPr>
          <a:xfrm>
            <a:off x="9640133" y="6066830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9725204" y="6109335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3</a:t>
            </a:r>
            <a:endParaRPr lang="en-US" sz="2650" dirty="0"/>
          </a:p>
        </p:txBody>
      </p:sp>
      <p:sp>
        <p:nvSpPr>
          <p:cNvPr id="15" name="Text 12"/>
          <p:cNvSpPr/>
          <p:nvPr/>
        </p:nvSpPr>
        <p:spPr>
          <a:xfrm>
            <a:off x="10377249" y="606683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Прогнозирование</a:t>
            </a:r>
            <a:endParaRPr lang="en-US" sz="2200" b="1" dirty="0"/>
          </a:p>
        </p:txBody>
      </p:sp>
      <p:sp>
        <p:nvSpPr>
          <p:cNvPr id="16" name="Text 13"/>
          <p:cNvSpPr/>
          <p:nvPr/>
        </p:nvSpPr>
        <p:spPr>
          <a:xfrm>
            <a:off x="10065366" y="6557248"/>
            <a:ext cx="407984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0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Точное планирование и управление </a:t>
            </a:r>
            <a:r>
              <a:rPr lang="en-US" sz="2000" dirty="0" smtClean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запасами</a:t>
            </a:r>
            <a:endParaRPr lang="en-US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914400"/>
            <a:ext cx="7827696" cy="7464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72D45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Цели и задачи</a:t>
            </a:r>
            <a:endParaRPr lang="en-US" sz="4450" b="1" dirty="0"/>
          </a:p>
        </p:txBody>
      </p:sp>
      <p:sp>
        <p:nvSpPr>
          <p:cNvPr id="4" name="Text 1"/>
          <p:cNvSpPr/>
          <p:nvPr/>
        </p:nvSpPr>
        <p:spPr>
          <a:xfrm>
            <a:off x="793790" y="2052735"/>
            <a:ext cx="7556421" cy="11756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0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Ознакомить с принципами работы ИИ в логистике. Показать перспективы и технологии. Развить критическое мышление.</a:t>
            </a:r>
            <a:endParaRPr lang="en-US" sz="2000" dirty="0"/>
          </a:p>
        </p:txBody>
      </p:sp>
      <p:sp>
        <p:nvSpPr>
          <p:cNvPr id="5" name="Shape 2"/>
          <p:cNvSpPr/>
          <p:nvPr/>
        </p:nvSpPr>
        <p:spPr>
          <a:xfrm>
            <a:off x="793790" y="3512701"/>
            <a:ext cx="3664863" cy="1685092"/>
          </a:xfrm>
          <a:prstGeom prst="roundRect">
            <a:avLst>
              <a:gd name="adj" fmla="val 5654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1028224" y="374713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Понятие ИИ</a:t>
            </a:r>
            <a:endParaRPr lang="en-US" sz="2200" b="1" dirty="0"/>
          </a:p>
        </p:txBody>
      </p:sp>
      <p:sp>
        <p:nvSpPr>
          <p:cNvPr id="7" name="Text 4"/>
          <p:cNvSpPr/>
          <p:nvPr/>
        </p:nvSpPr>
        <p:spPr>
          <a:xfrm>
            <a:off x="1028224" y="4237553"/>
            <a:ext cx="319599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0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Роль искусственного интеллекта в </a:t>
            </a:r>
            <a:r>
              <a:rPr lang="en-US" sz="2000" dirty="0" smtClean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логистике</a:t>
            </a:r>
            <a:endParaRPr lang="en-US" sz="2000" dirty="0"/>
          </a:p>
        </p:txBody>
      </p:sp>
      <p:sp>
        <p:nvSpPr>
          <p:cNvPr id="8" name="Shape 5"/>
          <p:cNvSpPr/>
          <p:nvPr/>
        </p:nvSpPr>
        <p:spPr>
          <a:xfrm>
            <a:off x="4685467" y="3512701"/>
            <a:ext cx="3664863" cy="1685092"/>
          </a:xfrm>
          <a:prstGeom prst="roundRect">
            <a:avLst>
              <a:gd name="adj" fmla="val 5654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919901" y="374713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Примеры внедрения</a:t>
            </a:r>
            <a:endParaRPr lang="en-US" sz="2200" b="1" dirty="0"/>
          </a:p>
        </p:txBody>
      </p:sp>
      <p:sp>
        <p:nvSpPr>
          <p:cNvPr id="10" name="Text 7"/>
          <p:cNvSpPr/>
          <p:nvPr/>
        </p:nvSpPr>
        <p:spPr>
          <a:xfrm>
            <a:off x="4919901" y="4237553"/>
            <a:ext cx="319599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0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Успешные кейсы использования </a:t>
            </a:r>
            <a:r>
              <a:rPr lang="en-US" sz="2000" dirty="0" smtClean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ИИ</a:t>
            </a:r>
            <a:endParaRPr lang="en-US" sz="2000" dirty="0"/>
          </a:p>
        </p:txBody>
      </p:sp>
      <p:sp>
        <p:nvSpPr>
          <p:cNvPr id="11" name="Shape 8"/>
          <p:cNvSpPr/>
          <p:nvPr/>
        </p:nvSpPr>
        <p:spPr>
          <a:xfrm>
            <a:off x="793790" y="5424607"/>
            <a:ext cx="7556421" cy="1322189"/>
          </a:xfrm>
          <a:prstGeom prst="roundRect">
            <a:avLst>
              <a:gd name="adj" fmla="val 7205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1028224" y="5659041"/>
            <a:ext cx="708767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Дискуссия</a:t>
            </a:r>
            <a:endParaRPr lang="en-US" sz="2200" b="1" dirty="0"/>
          </a:p>
        </p:txBody>
      </p:sp>
      <p:sp>
        <p:nvSpPr>
          <p:cNvPr id="13" name="Text 10"/>
          <p:cNvSpPr/>
          <p:nvPr/>
        </p:nvSpPr>
        <p:spPr>
          <a:xfrm>
            <a:off x="1028224" y="6149459"/>
            <a:ext cx="7087553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0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Разработка решений на основе </a:t>
            </a:r>
            <a:r>
              <a:rPr lang="en-US" sz="2000" dirty="0" smtClean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ИИ</a:t>
            </a:r>
            <a:endParaRPr lang="en-US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063690"/>
            <a:ext cx="7809034" cy="11569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72D45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Что такое ИИ?</a:t>
            </a:r>
            <a:endParaRPr lang="en-US" sz="4450" b="1" dirty="0"/>
          </a:p>
        </p:txBody>
      </p:sp>
      <p:sp>
        <p:nvSpPr>
          <p:cNvPr id="4" name="Text 1"/>
          <p:cNvSpPr/>
          <p:nvPr/>
        </p:nvSpPr>
        <p:spPr>
          <a:xfrm>
            <a:off x="5971592" y="2481942"/>
            <a:ext cx="8341567" cy="104502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400" b="1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ИИ — способность систем выполнять задачи, требующие интеллекта. </a:t>
            </a:r>
            <a:endParaRPr lang="ru-RU" sz="2400" b="1" dirty="0" smtClean="0">
              <a:solidFill>
                <a:srgbClr val="2C3249"/>
              </a:solidFill>
              <a:latin typeface="Martel Sans" pitchFamily="34" charset="0"/>
              <a:ea typeface="Martel Sans" pitchFamily="34" charset="-122"/>
              <a:cs typeface="Martel Sans" pitchFamily="34" charset="-120"/>
            </a:endParaRPr>
          </a:p>
          <a:p>
            <a:pPr marL="0" indent="0" algn="ctr">
              <a:lnSpc>
                <a:spcPts val="2850"/>
              </a:lnSpc>
              <a:buNone/>
            </a:pPr>
            <a:r>
              <a:rPr lang="en-US" sz="2400" b="1" dirty="0" smtClean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Машинное </a:t>
            </a:r>
            <a:r>
              <a:rPr lang="en-US" sz="2400" b="1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обучение и нейросети — основные технологии.</a:t>
            </a:r>
            <a:endParaRPr lang="en-US" sz="2400" b="1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3780" y="4128968"/>
            <a:ext cx="566976" cy="566976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5971592" y="4922758"/>
            <a:ext cx="2600551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Машинное обучение</a:t>
            </a:r>
            <a:endParaRPr lang="en-US" sz="2200" b="1" dirty="0"/>
          </a:p>
        </p:txBody>
      </p:sp>
      <p:sp>
        <p:nvSpPr>
          <p:cNvPr id="7" name="Text 3"/>
          <p:cNvSpPr/>
          <p:nvPr/>
        </p:nvSpPr>
        <p:spPr>
          <a:xfrm>
            <a:off x="5971592" y="5767507"/>
            <a:ext cx="2600550" cy="96919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0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Обучение на основе </a:t>
            </a:r>
            <a:r>
              <a:rPr lang="en-US" sz="2000" dirty="0" smtClean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данных</a:t>
            </a:r>
            <a:endParaRPr lang="en-US" sz="200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52059" y="4128968"/>
            <a:ext cx="566976" cy="566976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8912304" y="4922758"/>
            <a:ext cx="229207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Нейросети</a:t>
            </a:r>
            <a:endParaRPr lang="en-US" sz="2200" b="1" dirty="0"/>
          </a:p>
        </p:txBody>
      </p:sp>
      <p:sp>
        <p:nvSpPr>
          <p:cNvPr id="10" name="Text 5"/>
          <p:cNvSpPr/>
          <p:nvPr/>
        </p:nvSpPr>
        <p:spPr>
          <a:xfrm>
            <a:off x="8912304" y="5767507"/>
            <a:ext cx="2292072" cy="96919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0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Имитация работы </a:t>
            </a:r>
            <a:r>
              <a:rPr lang="en-US" sz="2000" dirty="0" smtClean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мозга</a:t>
            </a:r>
            <a:endParaRPr lang="en-US" sz="200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458938" y="4355782"/>
            <a:ext cx="566976" cy="566976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11544538" y="4922758"/>
            <a:ext cx="229195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Big Data</a:t>
            </a:r>
            <a:endParaRPr lang="en-US" sz="2200" b="1" dirty="0"/>
          </a:p>
        </p:txBody>
      </p:sp>
      <p:sp>
        <p:nvSpPr>
          <p:cNvPr id="13" name="Text 7"/>
          <p:cNvSpPr/>
          <p:nvPr/>
        </p:nvSpPr>
        <p:spPr>
          <a:xfrm>
            <a:off x="11544538" y="5767507"/>
            <a:ext cx="2291953" cy="96919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0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Анализ больших </a:t>
            </a:r>
            <a:r>
              <a:rPr lang="en-US" sz="2000" dirty="0" smtClean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данных</a:t>
            </a:r>
            <a:endParaRPr lang="en-US" sz="20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856993" y="5767507"/>
            <a:ext cx="2715149" cy="1267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08430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83525" y="2543532"/>
            <a:ext cx="13463350" cy="521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100"/>
              </a:lnSpc>
              <a:buNone/>
            </a:pPr>
            <a:r>
              <a:rPr lang="en-US" sz="3250" b="1" dirty="0">
                <a:solidFill>
                  <a:srgbClr val="272D45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Применение ИИ в логистике</a:t>
            </a:r>
            <a:endParaRPr lang="en-US" sz="3250" b="1" dirty="0"/>
          </a:p>
        </p:txBody>
      </p:sp>
      <p:sp>
        <p:nvSpPr>
          <p:cNvPr id="4" name="Text 1"/>
          <p:cNvSpPr/>
          <p:nvPr/>
        </p:nvSpPr>
        <p:spPr>
          <a:xfrm>
            <a:off x="583525" y="3359019"/>
            <a:ext cx="13729634" cy="7464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000" dirty="0" smtClean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   </a:t>
            </a:r>
            <a:r>
              <a:rPr lang="en-US" sz="2000" dirty="0" smtClean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ИИ </a:t>
            </a:r>
            <a:r>
              <a:rPr lang="en-US" sz="20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оптимизирует маршруты и автоматизирует </a:t>
            </a:r>
            <a:r>
              <a:rPr lang="en-US" sz="2000" dirty="0" smtClean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склады</a:t>
            </a:r>
            <a:endParaRPr lang="ru-RU" sz="2000" dirty="0" smtClean="0">
              <a:solidFill>
                <a:srgbClr val="2C3249"/>
              </a:solidFill>
              <a:latin typeface="Martel Sans" pitchFamily="34" charset="0"/>
              <a:ea typeface="Martel Sans" pitchFamily="34" charset="-122"/>
              <a:cs typeface="Martel Sans" pitchFamily="34" charset="-120"/>
            </a:endParaRPr>
          </a:p>
          <a:p>
            <a:pPr marL="0" indent="0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 </a:t>
            </a:r>
            <a:r>
              <a:rPr lang="ru-RU" sz="2000" dirty="0" smtClean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  </a:t>
            </a:r>
            <a:r>
              <a:rPr lang="en-US" sz="2000" dirty="0" smtClean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Он </a:t>
            </a:r>
            <a:r>
              <a:rPr lang="en-US" sz="20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также управляет транспортными потоками и контролирует </a:t>
            </a:r>
            <a:r>
              <a:rPr lang="en-US" sz="2000" dirty="0" smtClean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безопасность</a:t>
            </a:r>
            <a:endParaRPr lang="en-US" sz="200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3525" y="4769167"/>
            <a:ext cx="833676" cy="1000363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667232" y="4769167"/>
            <a:ext cx="2084308" cy="260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b="1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Маршруты</a:t>
            </a:r>
            <a:endParaRPr lang="en-US" b="1" dirty="0"/>
          </a:p>
        </p:txBody>
      </p:sp>
      <p:sp>
        <p:nvSpPr>
          <p:cNvPr id="7" name="Text 3"/>
          <p:cNvSpPr/>
          <p:nvPr/>
        </p:nvSpPr>
        <p:spPr>
          <a:xfrm>
            <a:off x="1667232" y="5463064"/>
            <a:ext cx="2624849" cy="2667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b="1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Оптимизация доставки</a:t>
            </a:r>
            <a:r>
              <a:rPr lang="en-US" sz="13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.</a:t>
            </a:r>
            <a:endParaRPr lang="en-US" sz="130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67728" y="4462701"/>
            <a:ext cx="833676" cy="1000363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9374317" y="4462701"/>
            <a:ext cx="2084308" cy="260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b="1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Склады</a:t>
            </a:r>
            <a:endParaRPr lang="en-US" b="1" dirty="0"/>
          </a:p>
        </p:txBody>
      </p:sp>
      <p:sp>
        <p:nvSpPr>
          <p:cNvPr id="10" name="Text 5"/>
          <p:cNvSpPr/>
          <p:nvPr/>
        </p:nvSpPr>
        <p:spPr>
          <a:xfrm>
            <a:off x="9374317" y="5029676"/>
            <a:ext cx="2550205" cy="4333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b="1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Автоматизация и </a:t>
            </a:r>
            <a:r>
              <a:rPr lang="en-US" b="1" dirty="0" smtClean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запасы</a:t>
            </a:r>
            <a:endParaRPr lang="en-US" sz="1300" b="1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3525" y="6296739"/>
            <a:ext cx="833676" cy="1000363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1667232" y="6326981"/>
            <a:ext cx="2084308" cy="260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b="1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Потоки</a:t>
            </a:r>
            <a:endParaRPr lang="en-US" b="1" dirty="0"/>
          </a:p>
        </p:txBody>
      </p:sp>
      <p:sp>
        <p:nvSpPr>
          <p:cNvPr id="13" name="Text 7"/>
          <p:cNvSpPr/>
          <p:nvPr/>
        </p:nvSpPr>
        <p:spPr>
          <a:xfrm>
            <a:off x="1667232" y="6903243"/>
            <a:ext cx="3166025" cy="2938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b="1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Управление транспортом</a:t>
            </a:r>
            <a:r>
              <a:rPr lang="en-US" sz="13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.</a:t>
            </a:r>
            <a:endParaRPr lang="en-US" sz="1300" dirty="0"/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67728" y="6196726"/>
            <a:ext cx="833676" cy="1000363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9374317" y="6196727"/>
            <a:ext cx="2084308" cy="260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Б</a:t>
            </a:r>
            <a:r>
              <a:rPr lang="en-US" b="1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езопасность</a:t>
            </a:r>
            <a:endParaRPr lang="en-US" b="1" dirty="0"/>
          </a:p>
        </p:txBody>
      </p:sp>
      <p:sp>
        <p:nvSpPr>
          <p:cNvPr id="16" name="Text 9"/>
          <p:cNvSpPr/>
          <p:nvPr/>
        </p:nvSpPr>
        <p:spPr>
          <a:xfrm>
            <a:off x="9374317" y="6769894"/>
            <a:ext cx="2550205" cy="2667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b="1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Контроль на </a:t>
            </a:r>
            <a:r>
              <a:rPr lang="en-US" b="1" dirty="0" smtClean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дорогах</a:t>
            </a:r>
            <a:endParaRPr lang="en-US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89" y="615821"/>
            <a:ext cx="13056393" cy="914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72D45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Кейсы внедрения ИИ</a:t>
            </a:r>
            <a:endParaRPr lang="en-US" sz="4450" b="1" dirty="0"/>
          </a:p>
        </p:txBody>
      </p:sp>
      <p:sp>
        <p:nvSpPr>
          <p:cNvPr id="3" name="Text 1"/>
          <p:cNvSpPr/>
          <p:nvPr/>
        </p:nvSpPr>
        <p:spPr>
          <a:xfrm>
            <a:off x="793790" y="1810138"/>
            <a:ext cx="13042821" cy="6531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400" b="1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Amazon использует автоматизированные склады. </a:t>
            </a:r>
            <a:endParaRPr lang="ru-RU" sz="2400" b="1" dirty="0" smtClean="0">
              <a:solidFill>
                <a:srgbClr val="2C3249"/>
              </a:solidFill>
              <a:latin typeface="Martel Sans" pitchFamily="34" charset="0"/>
              <a:ea typeface="Martel Sans" pitchFamily="34" charset="-122"/>
              <a:cs typeface="Martel Sans" pitchFamily="34" charset="-120"/>
            </a:endParaRPr>
          </a:p>
          <a:p>
            <a:pPr marL="0" indent="0" algn="ctr">
              <a:lnSpc>
                <a:spcPts val="2850"/>
              </a:lnSpc>
              <a:buNone/>
            </a:pPr>
            <a:r>
              <a:rPr lang="en-US" sz="2400" b="1" dirty="0" smtClean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Uber </a:t>
            </a:r>
            <a:r>
              <a:rPr lang="en-US" sz="2400" b="1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Freight — платформа для грузоперевозок. DHL прогнозирует спрос.</a:t>
            </a:r>
            <a:endParaRPr lang="en-US" sz="2400" b="1" dirty="0"/>
          </a:p>
        </p:txBody>
      </p:sp>
      <p:sp>
        <p:nvSpPr>
          <p:cNvPr id="4" name="Text 2"/>
          <p:cNvSpPr/>
          <p:nvPr/>
        </p:nvSpPr>
        <p:spPr>
          <a:xfrm>
            <a:off x="793790" y="3172408"/>
            <a:ext cx="2835235" cy="8024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4000" b="1" dirty="0">
                <a:solidFill>
                  <a:schemeClr val="accent6">
                    <a:lumMod val="75000"/>
                  </a:schemeClr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Amazon</a:t>
            </a:r>
            <a:endParaRPr lang="en-US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Text 3"/>
          <p:cNvSpPr/>
          <p:nvPr/>
        </p:nvSpPr>
        <p:spPr>
          <a:xfrm>
            <a:off x="391886" y="3974840"/>
            <a:ext cx="4380019" cy="9238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800" i="1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Автоматизированные склады с </a:t>
            </a:r>
            <a:r>
              <a:rPr lang="en-US" sz="2800" i="1" dirty="0" smtClean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роботами</a:t>
            </a:r>
            <a:endParaRPr lang="en-US" sz="1750" i="1" dirty="0"/>
          </a:p>
        </p:txBody>
      </p:sp>
      <p:sp>
        <p:nvSpPr>
          <p:cNvPr id="6" name="Text 4"/>
          <p:cNvSpPr/>
          <p:nvPr/>
        </p:nvSpPr>
        <p:spPr>
          <a:xfrm>
            <a:off x="5332928" y="3172408"/>
            <a:ext cx="3531154" cy="8024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4000" b="1" dirty="0">
                <a:solidFill>
                  <a:schemeClr val="accent6">
                    <a:lumMod val="75000"/>
                  </a:schemeClr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Uber Freight</a:t>
            </a:r>
            <a:endParaRPr lang="en-US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5332929" y="3974842"/>
            <a:ext cx="4800116" cy="9238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2800" i="1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Платформа </a:t>
            </a:r>
            <a:r>
              <a:rPr lang="ru-RU" sz="2800" i="1" dirty="0" smtClean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 на </a:t>
            </a:r>
            <a:r>
              <a:rPr lang="en-US" sz="2800" i="1" dirty="0" smtClean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 </a:t>
            </a:r>
            <a:r>
              <a:rPr lang="en-US" sz="2800" i="1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основе </a:t>
            </a:r>
            <a:r>
              <a:rPr lang="en-US" sz="2800" i="1" dirty="0" smtClean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ИИ</a:t>
            </a:r>
            <a:endParaRPr lang="en-US" sz="2800" i="1" dirty="0"/>
          </a:p>
        </p:txBody>
      </p:sp>
      <p:sp>
        <p:nvSpPr>
          <p:cNvPr id="8" name="Text 6"/>
          <p:cNvSpPr/>
          <p:nvPr/>
        </p:nvSpPr>
        <p:spPr>
          <a:xfrm>
            <a:off x="9629192" y="3172408"/>
            <a:ext cx="5001207" cy="17263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4000" b="1" dirty="0">
                <a:solidFill>
                  <a:schemeClr val="accent6">
                    <a:lumMod val="75000"/>
                  </a:schemeClr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DHL</a:t>
            </a:r>
            <a:endParaRPr lang="en-US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Text 7"/>
          <p:cNvSpPr/>
          <p:nvPr/>
        </p:nvSpPr>
        <p:spPr>
          <a:xfrm>
            <a:off x="10133046" y="3974840"/>
            <a:ext cx="4236098" cy="92386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2800" i="1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Прогнозирование</a:t>
            </a:r>
            <a:r>
              <a:rPr lang="en-US" sz="28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 </a:t>
            </a:r>
            <a:r>
              <a:rPr lang="en-US" sz="2800" dirty="0" smtClean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спроса</a:t>
            </a:r>
            <a:endParaRPr lang="en-US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11279" y="558998"/>
            <a:ext cx="5080873" cy="6349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000"/>
              </a:lnSpc>
              <a:buNone/>
            </a:pPr>
            <a:r>
              <a:rPr lang="en-US" sz="4000" b="1" dirty="0">
                <a:solidFill>
                  <a:srgbClr val="272D45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Преимущества ИИ</a:t>
            </a:r>
            <a:endParaRPr lang="en-US" sz="4000" b="1" dirty="0"/>
          </a:p>
        </p:txBody>
      </p:sp>
      <p:sp>
        <p:nvSpPr>
          <p:cNvPr id="4" name="Text 1"/>
          <p:cNvSpPr/>
          <p:nvPr/>
        </p:nvSpPr>
        <p:spPr>
          <a:xfrm>
            <a:off x="711279" y="1498759"/>
            <a:ext cx="7721441" cy="6503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50"/>
              </a:lnSpc>
              <a:buNone/>
            </a:pPr>
            <a:r>
              <a:rPr lang="en-US" sz="20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Снижение затрат и уменьшение ошибок. Улучшение планирования и повышение безопасности перевозок.</a:t>
            </a:r>
            <a:endParaRPr lang="en-US" sz="2000" dirty="0"/>
          </a:p>
        </p:txBody>
      </p:sp>
      <p:sp>
        <p:nvSpPr>
          <p:cNvPr id="5" name="Shape 2"/>
          <p:cNvSpPr/>
          <p:nvPr/>
        </p:nvSpPr>
        <p:spPr>
          <a:xfrm>
            <a:off x="939879" y="2377678"/>
            <a:ext cx="22860" cy="5292804"/>
          </a:xfrm>
          <a:prstGeom prst="roundRect">
            <a:avLst>
              <a:gd name="adj" fmla="val 373402"/>
            </a:avLst>
          </a:prstGeom>
          <a:solidFill>
            <a:srgbClr val="C5D2CF"/>
          </a:solidFill>
          <a:ln/>
        </p:spPr>
      </p:sp>
      <p:sp>
        <p:nvSpPr>
          <p:cNvPr id="6" name="Shape 3"/>
          <p:cNvSpPr/>
          <p:nvPr/>
        </p:nvSpPr>
        <p:spPr>
          <a:xfrm>
            <a:off x="1145619" y="2823448"/>
            <a:ext cx="609600" cy="22860"/>
          </a:xfrm>
          <a:prstGeom prst="roundRect">
            <a:avLst>
              <a:gd name="adj" fmla="val 373402"/>
            </a:avLst>
          </a:prstGeom>
          <a:solidFill>
            <a:srgbClr val="C5D2CF"/>
          </a:solidFill>
          <a:ln/>
        </p:spPr>
      </p:sp>
      <p:sp>
        <p:nvSpPr>
          <p:cNvPr id="7" name="Shape 4"/>
          <p:cNvSpPr/>
          <p:nvPr/>
        </p:nvSpPr>
        <p:spPr>
          <a:xfrm>
            <a:off x="711279" y="2606278"/>
            <a:ext cx="457200" cy="457200"/>
          </a:xfrm>
          <a:prstGeom prst="roundRect">
            <a:avLst>
              <a:gd name="adj" fmla="val 18670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787479" y="2644378"/>
            <a:ext cx="304800" cy="381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1</a:t>
            </a:r>
            <a:endParaRPr lang="en-US" sz="2400" dirty="0"/>
          </a:p>
        </p:txBody>
      </p:sp>
      <p:sp>
        <p:nvSpPr>
          <p:cNvPr id="9" name="Text 6"/>
          <p:cNvSpPr/>
          <p:nvPr/>
        </p:nvSpPr>
        <p:spPr>
          <a:xfrm>
            <a:off x="1956078" y="2580799"/>
            <a:ext cx="2540437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Снижение затрат</a:t>
            </a:r>
            <a:endParaRPr lang="en-US" sz="2000" dirty="0"/>
          </a:p>
        </p:txBody>
      </p:sp>
      <p:sp>
        <p:nvSpPr>
          <p:cNvPr id="10" name="Text 7"/>
          <p:cNvSpPr/>
          <p:nvPr/>
        </p:nvSpPr>
        <p:spPr>
          <a:xfrm>
            <a:off x="1956078" y="3020258"/>
            <a:ext cx="6476643" cy="3251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Экономия ресурсов.</a:t>
            </a:r>
            <a:endParaRPr lang="en-US" sz="1600" dirty="0"/>
          </a:p>
        </p:txBody>
      </p:sp>
      <p:sp>
        <p:nvSpPr>
          <p:cNvPr id="11" name="Shape 8"/>
          <p:cNvSpPr/>
          <p:nvPr/>
        </p:nvSpPr>
        <p:spPr>
          <a:xfrm>
            <a:off x="1145619" y="4197429"/>
            <a:ext cx="609600" cy="22860"/>
          </a:xfrm>
          <a:prstGeom prst="roundRect">
            <a:avLst>
              <a:gd name="adj" fmla="val 373402"/>
            </a:avLst>
          </a:prstGeom>
          <a:solidFill>
            <a:srgbClr val="C5D2CF"/>
          </a:solidFill>
          <a:ln/>
        </p:spPr>
      </p:sp>
      <p:sp>
        <p:nvSpPr>
          <p:cNvPr id="12" name="Shape 9"/>
          <p:cNvSpPr/>
          <p:nvPr/>
        </p:nvSpPr>
        <p:spPr>
          <a:xfrm>
            <a:off x="711279" y="3980259"/>
            <a:ext cx="457200" cy="457200"/>
          </a:xfrm>
          <a:prstGeom prst="roundRect">
            <a:avLst>
              <a:gd name="adj" fmla="val 18670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787479" y="4018359"/>
            <a:ext cx="304800" cy="381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2</a:t>
            </a:r>
            <a:endParaRPr lang="en-US" sz="2400" dirty="0"/>
          </a:p>
        </p:txBody>
      </p:sp>
      <p:sp>
        <p:nvSpPr>
          <p:cNvPr id="14" name="Text 11"/>
          <p:cNvSpPr/>
          <p:nvPr/>
        </p:nvSpPr>
        <p:spPr>
          <a:xfrm>
            <a:off x="1956078" y="3954780"/>
            <a:ext cx="2540437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Меньше ошибок</a:t>
            </a:r>
            <a:endParaRPr lang="en-US" sz="2000" dirty="0"/>
          </a:p>
        </p:txBody>
      </p:sp>
      <p:sp>
        <p:nvSpPr>
          <p:cNvPr id="15" name="Text 12"/>
          <p:cNvSpPr/>
          <p:nvPr/>
        </p:nvSpPr>
        <p:spPr>
          <a:xfrm>
            <a:off x="1956078" y="4394240"/>
            <a:ext cx="6476643" cy="3251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Автоматизация процессов.</a:t>
            </a:r>
            <a:endParaRPr lang="en-US" sz="1600" dirty="0"/>
          </a:p>
        </p:txBody>
      </p:sp>
      <p:sp>
        <p:nvSpPr>
          <p:cNvPr id="16" name="Shape 13"/>
          <p:cNvSpPr/>
          <p:nvPr/>
        </p:nvSpPr>
        <p:spPr>
          <a:xfrm>
            <a:off x="1145619" y="5571411"/>
            <a:ext cx="609600" cy="22860"/>
          </a:xfrm>
          <a:prstGeom prst="roundRect">
            <a:avLst>
              <a:gd name="adj" fmla="val 373402"/>
            </a:avLst>
          </a:prstGeom>
          <a:solidFill>
            <a:srgbClr val="C5D2CF"/>
          </a:solidFill>
          <a:ln/>
        </p:spPr>
      </p:sp>
      <p:sp>
        <p:nvSpPr>
          <p:cNvPr id="17" name="Shape 14"/>
          <p:cNvSpPr/>
          <p:nvPr/>
        </p:nvSpPr>
        <p:spPr>
          <a:xfrm>
            <a:off x="711279" y="5354241"/>
            <a:ext cx="457200" cy="457200"/>
          </a:xfrm>
          <a:prstGeom prst="roundRect">
            <a:avLst>
              <a:gd name="adj" fmla="val 18670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787479" y="5392341"/>
            <a:ext cx="304800" cy="381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3</a:t>
            </a:r>
            <a:endParaRPr lang="en-US" sz="2400" dirty="0"/>
          </a:p>
        </p:txBody>
      </p:sp>
      <p:sp>
        <p:nvSpPr>
          <p:cNvPr id="19" name="Text 16"/>
          <p:cNvSpPr/>
          <p:nvPr/>
        </p:nvSpPr>
        <p:spPr>
          <a:xfrm>
            <a:off x="1956078" y="5328761"/>
            <a:ext cx="2540437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Планирование</a:t>
            </a:r>
            <a:endParaRPr lang="en-US" sz="2000" dirty="0"/>
          </a:p>
        </p:txBody>
      </p:sp>
      <p:sp>
        <p:nvSpPr>
          <p:cNvPr id="20" name="Text 17"/>
          <p:cNvSpPr/>
          <p:nvPr/>
        </p:nvSpPr>
        <p:spPr>
          <a:xfrm>
            <a:off x="1956078" y="5768221"/>
            <a:ext cx="6476643" cy="3251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Оптимизация маршрутов.</a:t>
            </a:r>
            <a:endParaRPr lang="en-US" sz="1600" dirty="0"/>
          </a:p>
        </p:txBody>
      </p:sp>
      <p:sp>
        <p:nvSpPr>
          <p:cNvPr id="21" name="Shape 18"/>
          <p:cNvSpPr/>
          <p:nvPr/>
        </p:nvSpPr>
        <p:spPr>
          <a:xfrm>
            <a:off x="1145619" y="6945392"/>
            <a:ext cx="609600" cy="22860"/>
          </a:xfrm>
          <a:prstGeom prst="roundRect">
            <a:avLst>
              <a:gd name="adj" fmla="val 373402"/>
            </a:avLst>
          </a:prstGeom>
          <a:solidFill>
            <a:srgbClr val="C5D2CF"/>
          </a:solidFill>
          <a:ln/>
        </p:spPr>
      </p:sp>
      <p:sp>
        <p:nvSpPr>
          <p:cNvPr id="22" name="Shape 19"/>
          <p:cNvSpPr/>
          <p:nvPr/>
        </p:nvSpPr>
        <p:spPr>
          <a:xfrm>
            <a:off x="711279" y="6728222"/>
            <a:ext cx="457200" cy="457200"/>
          </a:xfrm>
          <a:prstGeom prst="roundRect">
            <a:avLst>
              <a:gd name="adj" fmla="val 18670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23" name="Text 20"/>
          <p:cNvSpPr/>
          <p:nvPr/>
        </p:nvSpPr>
        <p:spPr>
          <a:xfrm>
            <a:off x="787479" y="6766322"/>
            <a:ext cx="304800" cy="381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4</a:t>
            </a:r>
            <a:endParaRPr lang="en-US" sz="2400" dirty="0"/>
          </a:p>
        </p:txBody>
      </p:sp>
      <p:sp>
        <p:nvSpPr>
          <p:cNvPr id="24" name="Text 21"/>
          <p:cNvSpPr/>
          <p:nvPr/>
        </p:nvSpPr>
        <p:spPr>
          <a:xfrm>
            <a:off x="1956078" y="6702742"/>
            <a:ext cx="2540437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Безопасность</a:t>
            </a:r>
            <a:endParaRPr lang="en-US" sz="2000" dirty="0"/>
          </a:p>
        </p:txBody>
      </p:sp>
      <p:sp>
        <p:nvSpPr>
          <p:cNvPr id="25" name="Text 22"/>
          <p:cNvSpPr/>
          <p:nvPr/>
        </p:nvSpPr>
        <p:spPr>
          <a:xfrm>
            <a:off x="1956078" y="7142202"/>
            <a:ext cx="6476643" cy="3251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Перевозки грузов.</a:t>
            </a:r>
            <a:endParaRPr lang="en-US" sz="1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942023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72D45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Риски и вызовы</a:t>
            </a:r>
            <a:endParaRPr lang="en-US" sz="4450" b="1" dirty="0"/>
          </a:p>
        </p:txBody>
      </p:sp>
      <p:sp>
        <p:nvSpPr>
          <p:cNvPr id="3" name="Text 1"/>
          <p:cNvSpPr/>
          <p:nvPr/>
        </p:nvSpPr>
        <p:spPr>
          <a:xfrm>
            <a:off x="793790" y="2104430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b="1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Зависимость от технологий и киберугрозы. Сокращение рабочих мест и этические вопросы.</a:t>
            </a:r>
            <a:endParaRPr lang="en-US" b="1" dirty="0"/>
          </a:p>
        </p:txBody>
      </p:sp>
      <p:sp>
        <p:nvSpPr>
          <p:cNvPr id="4" name="Text 2"/>
          <p:cNvSpPr/>
          <p:nvPr/>
        </p:nvSpPr>
        <p:spPr>
          <a:xfrm>
            <a:off x="1857256" y="360152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50"/>
              </a:lnSpc>
              <a:buNone/>
            </a:pPr>
            <a:r>
              <a:rPr lang="en-US" sz="22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Зависимость</a:t>
            </a:r>
            <a:endParaRPr lang="en-US" sz="220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2653" y="2722483"/>
            <a:ext cx="4564975" cy="4564975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6226731" y="3485555"/>
            <a:ext cx="339328" cy="424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250"/>
              </a:lnSpc>
              <a:buNone/>
            </a:pPr>
            <a:r>
              <a:rPr lang="en-US" sz="265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1</a:t>
            </a:r>
            <a:endParaRPr lang="en-US" sz="2650" dirty="0"/>
          </a:p>
        </p:txBody>
      </p:sp>
      <p:sp>
        <p:nvSpPr>
          <p:cNvPr id="7" name="Text 4"/>
          <p:cNvSpPr/>
          <p:nvPr/>
        </p:nvSpPr>
        <p:spPr>
          <a:xfrm>
            <a:off x="9937790" y="360152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Киберугрозы</a:t>
            </a:r>
            <a:endParaRPr lang="en-US" sz="220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2653" y="2722483"/>
            <a:ext cx="4564975" cy="4564975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8452604" y="3874056"/>
            <a:ext cx="339328" cy="424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250"/>
              </a:lnSpc>
              <a:buNone/>
            </a:pPr>
            <a:r>
              <a:rPr lang="en-US" sz="265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6"/>
          <p:cNvSpPr/>
          <p:nvPr/>
        </p:nvSpPr>
        <p:spPr>
          <a:xfrm>
            <a:off x="9937790" y="605409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Сокращение</a:t>
            </a:r>
            <a:endParaRPr lang="en-US" sz="2200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32653" y="2722483"/>
            <a:ext cx="4564975" cy="4564975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8064103" y="6099929"/>
            <a:ext cx="339328" cy="424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250"/>
              </a:lnSpc>
              <a:buNone/>
            </a:pPr>
            <a:r>
              <a:rPr lang="en-US" sz="265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3</a:t>
            </a:r>
            <a:endParaRPr lang="en-US" sz="2650" dirty="0"/>
          </a:p>
        </p:txBody>
      </p:sp>
      <p:sp>
        <p:nvSpPr>
          <p:cNvPr id="13" name="Text 8"/>
          <p:cNvSpPr/>
          <p:nvPr/>
        </p:nvSpPr>
        <p:spPr>
          <a:xfrm>
            <a:off x="1857256" y="605409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50"/>
              </a:lnSpc>
              <a:buNone/>
            </a:pPr>
            <a:r>
              <a:rPr lang="en-US" sz="22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Этика</a:t>
            </a:r>
            <a:endParaRPr lang="en-US" sz="2200" dirty="0"/>
          </a:p>
        </p:txBody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32653" y="2722483"/>
            <a:ext cx="4564975" cy="4564975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5838230" y="5711428"/>
            <a:ext cx="339328" cy="424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250"/>
              </a:lnSpc>
              <a:buNone/>
            </a:pPr>
            <a:r>
              <a:rPr lang="en-US" sz="265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4</a:t>
            </a:r>
            <a:endParaRPr lang="en-US" sz="26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933062"/>
            <a:ext cx="5670590" cy="7651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72D45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Будущее с ИИ</a:t>
            </a:r>
            <a:endParaRPr lang="en-US" sz="4450" b="1" dirty="0"/>
          </a:p>
        </p:txBody>
      </p:sp>
      <p:sp>
        <p:nvSpPr>
          <p:cNvPr id="3" name="Text 1"/>
          <p:cNvSpPr/>
          <p:nvPr/>
        </p:nvSpPr>
        <p:spPr>
          <a:xfrm>
            <a:off x="793790" y="2164703"/>
            <a:ext cx="13042821" cy="5411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Развитие автономного транспорта и интеллектуальных систем. Полная цифровизация и глобальная интеграция.</a:t>
            </a: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793790" y="3679746"/>
            <a:ext cx="2173724" cy="807958"/>
          </a:xfrm>
          <a:prstGeom prst="roundRect">
            <a:avLst>
              <a:gd name="adj" fmla="val 11791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1721167" y="3884414"/>
            <a:ext cx="318968" cy="398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000"/>
              </a:lnSpc>
              <a:buNone/>
            </a:pPr>
            <a:r>
              <a:rPr lang="en-US" sz="25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1</a:t>
            </a:r>
            <a:endParaRPr lang="en-US" sz="2500" dirty="0"/>
          </a:p>
        </p:txBody>
      </p:sp>
      <p:sp>
        <p:nvSpPr>
          <p:cNvPr id="6" name="Text 4"/>
          <p:cNvSpPr/>
          <p:nvPr/>
        </p:nvSpPr>
        <p:spPr>
          <a:xfrm>
            <a:off x="3194328" y="3906560"/>
            <a:ext cx="315146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Автономный транспорт</a:t>
            </a:r>
            <a:endParaRPr lang="en-US" sz="2200" dirty="0"/>
          </a:p>
        </p:txBody>
      </p:sp>
      <p:sp>
        <p:nvSpPr>
          <p:cNvPr id="7" name="Shape 5"/>
          <p:cNvSpPr/>
          <p:nvPr/>
        </p:nvSpPr>
        <p:spPr>
          <a:xfrm>
            <a:off x="3080861" y="4472464"/>
            <a:ext cx="10642402" cy="15240"/>
          </a:xfrm>
          <a:prstGeom prst="roundRect">
            <a:avLst>
              <a:gd name="adj" fmla="val 625116"/>
            </a:avLst>
          </a:prstGeom>
          <a:solidFill>
            <a:srgbClr val="C5D2CF"/>
          </a:solidFill>
          <a:ln/>
        </p:spPr>
      </p:sp>
      <p:sp>
        <p:nvSpPr>
          <p:cNvPr id="8" name="Shape 6"/>
          <p:cNvSpPr/>
          <p:nvPr/>
        </p:nvSpPr>
        <p:spPr>
          <a:xfrm>
            <a:off x="793790" y="4601051"/>
            <a:ext cx="4347567" cy="807958"/>
          </a:xfrm>
          <a:prstGeom prst="roundRect">
            <a:avLst>
              <a:gd name="adj" fmla="val 11791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2808089" y="4805720"/>
            <a:ext cx="318968" cy="398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000"/>
              </a:lnSpc>
              <a:buNone/>
            </a:pPr>
            <a:r>
              <a:rPr lang="en-US" sz="25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2</a:t>
            </a:r>
            <a:endParaRPr lang="en-US" sz="2500" dirty="0"/>
          </a:p>
        </p:txBody>
      </p:sp>
      <p:sp>
        <p:nvSpPr>
          <p:cNvPr id="10" name="Text 8"/>
          <p:cNvSpPr/>
          <p:nvPr/>
        </p:nvSpPr>
        <p:spPr>
          <a:xfrm>
            <a:off x="5368171" y="4827865"/>
            <a:ext cx="369272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Интеллектуальные системы</a:t>
            </a:r>
            <a:endParaRPr lang="en-US" sz="2200" dirty="0"/>
          </a:p>
        </p:txBody>
      </p:sp>
      <p:sp>
        <p:nvSpPr>
          <p:cNvPr id="11" name="Shape 9"/>
          <p:cNvSpPr/>
          <p:nvPr/>
        </p:nvSpPr>
        <p:spPr>
          <a:xfrm>
            <a:off x="5254704" y="5393769"/>
            <a:ext cx="8468558" cy="15240"/>
          </a:xfrm>
          <a:prstGeom prst="roundRect">
            <a:avLst>
              <a:gd name="adj" fmla="val 625116"/>
            </a:avLst>
          </a:prstGeom>
          <a:solidFill>
            <a:srgbClr val="C5D2CF"/>
          </a:solidFill>
          <a:ln/>
        </p:spPr>
      </p:sp>
      <p:sp>
        <p:nvSpPr>
          <p:cNvPr id="12" name="Shape 10"/>
          <p:cNvSpPr/>
          <p:nvPr/>
        </p:nvSpPr>
        <p:spPr>
          <a:xfrm>
            <a:off x="793790" y="5522357"/>
            <a:ext cx="6521410" cy="807958"/>
          </a:xfrm>
          <a:prstGeom prst="roundRect">
            <a:avLst>
              <a:gd name="adj" fmla="val 11791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3895011" y="5727025"/>
            <a:ext cx="318968" cy="398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000"/>
              </a:lnSpc>
              <a:buNone/>
            </a:pPr>
            <a:r>
              <a:rPr lang="en-US" sz="25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3</a:t>
            </a:r>
            <a:endParaRPr lang="en-US" sz="2500" dirty="0"/>
          </a:p>
        </p:txBody>
      </p:sp>
      <p:sp>
        <p:nvSpPr>
          <p:cNvPr id="14" name="Text 12"/>
          <p:cNvSpPr/>
          <p:nvPr/>
        </p:nvSpPr>
        <p:spPr>
          <a:xfrm>
            <a:off x="7542014" y="5749171"/>
            <a:ext cx="1996559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Цифровизация</a:t>
            </a:r>
            <a:endParaRPr lang="en-US" sz="2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6"/>
          <p:cNvSpPr/>
          <p:nvPr/>
        </p:nvSpPr>
        <p:spPr>
          <a:xfrm>
            <a:off x="2239347" y="3676261"/>
            <a:ext cx="11373328" cy="845158"/>
          </a:xfrm>
          <a:prstGeom prst="roundRect">
            <a:avLst>
              <a:gd name="adj" fmla="val 11791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14" name="Shape 2"/>
          <p:cNvSpPr/>
          <p:nvPr/>
        </p:nvSpPr>
        <p:spPr>
          <a:xfrm>
            <a:off x="1988109" y="1193959"/>
            <a:ext cx="11373328" cy="1015664"/>
          </a:xfrm>
          <a:prstGeom prst="roundRect">
            <a:avLst>
              <a:gd name="adj" fmla="val 11791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6" name="Text 0"/>
          <p:cNvSpPr/>
          <p:nvPr/>
        </p:nvSpPr>
        <p:spPr>
          <a:xfrm>
            <a:off x="711279" y="558998"/>
            <a:ext cx="8022174" cy="6349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000"/>
              </a:lnSpc>
              <a:buNone/>
            </a:pPr>
            <a:endParaRPr lang="en-US" sz="4400" b="1" dirty="0">
              <a:latin typeface="Kanit Light" charset="-34"/>
              <a:cs typeface="Kanit Light" charset="-34"/>
            </a:endParaRPr>
          </a:p>
        </p:txBody>
      </p:sp>
      <p:sp>
        <p:nvSpPr>
          <p:cNvPr id="8" name="Text 0"/>
          <p:cNvSpPr/>
          <p:nvPr/>
        </p:nvSpPr>
        <p:spPr>
          <a:xfrm>
            <a:off x="793789" y="279918"/>
            <a:ext cx="8798079" cy="6531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ru-RU" sz="4450" b="1" dirty="0" smtClean="0">
                <a:solidFill>
                  <a:srgbClr val="272D45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Дискуссия и практическая часть </a:t>
            </a:r>
            <a:endParaRPr lang="en-US" sz="445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239347" y="1492898"/>
            <a:ext cx="111220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Плюсы и минусы искусственного интеллекта в логистике</a:t>
            </a:r>
          </a:p>
          <a:p>
            <a:r>
              <a:rPr lang="ru-RU" dirty="0" smtClean="0"/>
              <a:t> </a:t>
            </a:r>
          </a:p>
          <a:p>
            <a:endParaRPr lang="ru-RU" dirty="0"/>
          </a:p>
        </p:txBody>
      </p:sp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0" y="3801121"/>
            <a:ext cx="14630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Разработка проекта по внедрению ИИ в транспортную компанию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88109" y="2209623"/>
            <a:ext cx="11373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Должны ли компании полностью полагаться на ИИ в логистике?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Как найти баланс между автоматизацией и сохранением рабочих мест?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Какие меры можно принять для защиты ИИ-систем от сбоев и кибератак?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39347" y="4521419"/>
            <a:ext cx="113733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0" algn="l"/>
              </a:tabLs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- Оптимизация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маршрутов доставки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tabLst>
                <a:tab pos="0" algn="l"/>
              </a:tabLs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- Автоматизированное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управление складом 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- Умная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система прогнозирования спроса 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- AI-диспетчер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для управления транспортом 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- Система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предотвращения аварий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914401"/>
            <a:ext cx="5670590" cy="7651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72D45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Заключение</a:t>
            </a:r>
            <a:endParaRPr lang="en-US" sz="4450" b="1" dirty="0"/>
          </a:p>
        </p:txBody>
      </p:sp>
      <p:sp>
        <p:nvSpPr>
          <p:cNvPr id="3" name="Text 1"/>
          <p:cNvSpPr/>
          <p:nvPr/>
        </p:nvSpPr>
        <p:spPr>
          <a:xfrm>
            <a:off x="793790" y="2108719"/>
            <a:ext cx="13042821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ИИ трансформирует логистику, делая её эффективной. Важно учитывать преимущества и риски. Каким будет транспорт будущего?</a:t>
            </a:r>
            <a:endParaRPr lang="en-US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8348" y="3917871"/>
            <a:ext cx="2152055" cy="807958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3894892" y="4209693"/>
            <a:ext cx="318968" cy="398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000"/>
              </a:lnSpc>
              <a:buNone/>
            </a:pPr>
            <a:r>
              <a:rPr lang="en-US" sz="25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1</a:t>
            </a:r>
            <a:endParaRPr lang="en-US" sz="2500" dirty="0"/>
          </a:p>
        </p:txBody>
      </p:sp>
      <p:sp>
        <p:nvSpPr>
          <p:cNvPr id="6" name="Text 3"/>
          <p:cNvSpPr/>
          <p:nvPr/>
        </p:nvSpPr>
        <p:spPr>
          <a:xfrm>
            <a:off x="5357217" y="4144685"/>
            <a:ext cx="2059186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Эффективность</a:t>
            </a:r>
            <a:endParaRPr lang="en-US" sz="2200" dirty="0"/>
          </a:p>
        </p:txBody>
      </p:sp>
      <p:sp>
        <p:nvSpPr>
          <p:cNvPr id="7" name="Shape 4"/>
          <p:cNvSpPr/>
          <p:nvPr/>
        </p:nvSpPr>
        <p:spPr>
          <a:xfrm>
            <a:off x="5187077" y="4738926"/>
            <a:ext cx="8592860" cy="15240"/>
          </a:xfrm>
          <a:prstGeom prst="roundRect">
            <a:avLst>
              <a:gd name="adj" fmla="val 625116"/>
            </a:avLst>
          </a:prstGeom>
          <a:solidFill>
            <a:srgbClr val="C5D2CF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2381" y="4782503"/>
            <a:ext cx="4304109" cy="807958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3894892" y="4987171"/>
            <a:ext cx="318968" cy="398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000"/>
              </a:lnSpc>
              <a:buNone/>
            </a:pPr>
            <a:r>
              <a:rPr lang="en-US" sz="25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2</a:t>
            </a:r>
            <a:endParaRPr lang="en-US" sz="2500" dirty="0"/>
          </a:p>
        </p:txBody>
      </p:sp>
      <p:sp>
        <p:nvSpPr>
          <p:cNvPr id="10" name="Text 6"/>
          <p:cNvSpPr/>
          <p:nvPr/>
        </p:nvSpPr>
        <p:spPr>
          <a:xfrm>
            <a:off x="6433304" y="5009317"/>
            <a:ext cx="198846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Преимущества</a:t>
            </a:r>
            <a:endParaRPr lang="en-US" sz="2200" dirty="0"/>
          </a:p>
        </p:txBody>
      </p:sp>
      <p:sp>
        <p:nvSpPr>
          <p:cNvPr id="11" name="Shape 7"/>
          <p:cNvSpPr/>
          <p:nvPr/>
        </p:nvSpPr>
        <p:spPr>
          <a:xfrm>
            <a:off x="6263164" y="5603558"/>
            <a:ext cx="7516773" cy="15240"/>
          </a:xfrm>
          <a:prstGeom prst="roundRect">
            <a:avLst>
              <a:gd name="adj" fmla="val 625116"/>
            </a:avLst>
          </a:prstGeom>
          <a:solidFill>
            <a:srgbClr val="C5D2CF"/>
          </a:solidFill>
          <a:ln/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6294" y="5647134"/>
            <a:ext cx="6456164" cy="807958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3894773" y="5851803"/>
            <a:ext cx="318968" cy="398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000"/>
              </a:lnSpc>
              <a:buNone/>
            </a:pPr>
            <a:r>
              <a:rPr lang="en-US" sz="25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3</a:t>
            </a:r>
            <a:endParaRPr lang="en-US" sz="2500" dirty="0"/>
          </a:p>
        </p:txBody>
      </p:sp>
      <p:sp>
        <p:nvSpPr>
          <p:cNvPr id="14" name="Text 9"/>
          <p:cNvSpPr/>
          <p:nvPr/>
        </p:nvSpPr>
        <p:spPr>
          <a:xfrm>
            <a:off x="7509272" y="5873948"/>
            <a:ext cx="77057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Риски</a:t>
            </a:r>
            <a:endParaRPr lang="en-US" sz="22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3445" y="1212980"/>
            <a:ext cx="10687069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550"/>
              </a:lnSpc>
            </a:pPr>
            <a:r>
              <a:rPr lang="ru-RU" sz="4800" b="1" dirty="0" smtClean="0">
                <a:solidFill>
                  <a:srgbClr val="272D45"/>
                </a:solidFill>
                <a:cs typeface="Kanit Light" pitchFamily="34" charset="-120"/>
              </a:rPr>
              <a:t>БЛАГОДАРЮ ЗА ВНИМАНИЕ!</a:t>
            </a:r>
            <a:endParaRPr lang="en-US" sz="4800" b="1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44620" y="2252207"/>
            <a:ext cx="8260377" cy="54362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420</Words>
  <Application>Microsoft Office PowerPoint</Application>
  <PresentationFormat>Произвольный</PresentationFormat>
  <Paragraphs>115</Paragraphs>
  <Slides>12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Kanit Light</vt:lpstr>
      <vt:lpstr>Calibri</vt:lpstr>
      <vt:lpstr>Times New Roman</vt:lpstr>
      <vt:lpstr>Martel Sans</vt:lpstr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>PptxGenJS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Елена</cp:lastModifiedBy>
  <cp:revision>4</cp:revision>
  <dcterms:created xsi:type="dcterms:W3CDTF">2025-03-05T09:21:42Z</dcterms:created>
  <dcterms:modified xsi:type="dcterms:W3CDTF">2025-03-27T08:33:09Z</dcterms:modified>
</cp:coreProperties>
</file>