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3"/>
  </p:notesMasterIdLst>
  <p:sldIdLst>
    <p:sldId id="323" r:id="rId2"/>
    <p:sldId id="553" r:id="rId3"/>
    <p:sldId id="556" r:id="rId4"/>
    <p:sldId id="579" r:id="rId5"/>
    <p:sldId id="558" r:id="rId6"/>
    <p:sldId id="580" r:id="rId7"/>
    <p:sldId id="582" r:id="rId8"/>
    <p:sldId id="581" r:id="rId9"/>
    <p:sldId id="583" r:id="rId10"/>
    <p:sldId id="561" r:id="rId11"/>
    <p:sldId id="562" r:id="rId12"/>
    <p:sldId id="584" r:id="rId13"/>
    <p:sldId id="598" r:id="rId14"/>
    <p:sldId id="599" r:id="rId15"/>
    <p:sldId id="594" r:id="rId16"/>
    <p:sldId id="595" r:id="rId17"/>
    <p:sldId id="588" r:id="rId18"/>
    <p:sldId id="589" r:id="rId19"/>
    <p:sldId id="567" r:id="rId20"/>
    <p:sldId id="568" r:id="rId21"/>
    <p:sldId id="569" r:id="rId22"/>
    <p:sldId id="570" r:id="rId23"/>
    <p:sldId id="571" r:id="rId24"/>
    <p:sldId id="572" r:id="rId25"/>
    <p:sldId id="573" r:id="rId26"/>
    <p:sldId id="574" r:id="rId27"/>
    <p:sldId id="575" r:id="rId28"/>
    <p:sldId id="602" r:id="rId29"/>
    <p:sldId id="578" r:id="rId30"/>
    <p:sldId id="600" r:id="rId31"/>
    <p:sldId id="60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B97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47" autoAdjust="0"/>
    <p:restoredTop sz="94660"/>
  </p:normalViewPr>
  <p:slideViewPr>
    <p:cSldViewPr>
      <p:cViewPr>
        <p:scale>
          <a:sx n="75" d="100"/>
          <a:sy n="75" d="100"/>
        </p:scale>
        <p:origin x="-654" y="-10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A104F-725F-4E15-BE3D-5D9A8C4C1D08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3194F-7C6F-4892-BE1D-A865ABFF0A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15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grpSp>
            <p:nvGrpSpPr>
              <p:cNvPr id="4" name="Group 5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18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9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0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1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2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7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2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2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7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39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4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5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6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</p:grpSp>
          <p:sp>
            <p:nvSpPr>
              <p:cNvPr id="17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</p:grpSp>
        <p:grpSp>
          <p:nvGrpSpPr>
            <p:cNvPr id="5" name="Group 58"/>
            <p:cNvGrpSpPr>
              <a:grpSpLocks/>
            </p:cNvGrpSpPr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11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2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3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4" name="Arc 62"/>
              <p:cNvSpPr>
                <a:spLocks/>
              </p:cNvSpPr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T0" fmla="*/ 0 w 43195"/>
                  <a:gd name="T1" fmla="*/ 0 h 43200"/>
                  <a:gd name="T2" fmla="*/ 0 w 43195"/>
                  <a:gd name="T3" fmla="*/ 0 h 43200"/>
                  <a:gd name="T4" fmla="*/ 0 w 43195"/>
                  <a:gd name="T5" fmla="*/ 0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</p:grpSp>
        <p:grpSp>
          <p:nvGrpSpPr>
            <p:cNvPr id="6" name="Group 63"/>
            <p:cNvGrpSpPr>
              <a:grpSpLocks/>
            </p:cNvGrpSpPr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8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9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0" name="Arc 66"/>
              <p:cNvSpPr>
                <a:spLocks/>
              </p:cNvSpPr>
              <p:nvPr/>
            </p:nvSpPr>
            <p:spPr bwMode="ltGray">
              <a:xfrm rot="5400000">
                <a:off x="5097" y="3347"/>
                <a:ext cx="156" cy="157"/>
              </a:xfrm>
              <a:custGeom>
                <a:avLst/>
                <a:gdLst>
                  <a:gd name="T0" fmla="*/ 0 w 43195"/>
                  <a:gd name="T1" fmla="*/ 0 h 43200"/>
                  <a:gd name="T2" fmla="*/ 0 w 43195"/>
                  <a:gd name="T3" fmla="*/ 0 h 43200"/>
                  <a:gd name="T4" fmla="*/ 0 w 43195"/>
                  <a:gd name="T5" fmla="*/ 0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</p:grpSp>
      </p:grpSp>
      <p:sp>
        <p:nvSpPr>
          <p:cNvPr id="43075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3076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6513C35-90E9-47BA-88AC-92AF47A3183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DA76AA3-C7FC-4907-B77C-2799FDB48DD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3ABBC3A-C2E3-4DF3-9F7F-22E099EE0D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0755B06-3A7A-4D19-B82E-4FA7F07218D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A3A48D8-0E02-4C07-8DB7-3C2D6FEAE7A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E79269A-1FA3-4EAC-883D-926F7DBE40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6C780B4-7BCE-4017-A849-1ABE5847C2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86501FD-768B-4BB2-A4DD-02C6E5D10A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E3F7230-A7B1-47B9-8D7F-74D76963D1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7E4DB09-87D1-4DD9-86C0-8CB4D7CEEA7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304800"/>
            <a:ext cx="200025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04800"/>
            <a:ext cx="584835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F03FCF8-75A3-4FC8-9BD3-8D2B0D07F6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4" name="Group 4"/>
              <p:cNvGrpSpPr>
                <a:grpSpLocks/>
              </p:cNvGrpSpPr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1070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1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2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3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4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5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6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7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8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79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0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1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2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3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4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5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6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7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8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89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90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91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</p:grpSp>
          <p:grpSp>
            <p:nvGrpSpPr>
              <p:cNvPr id="5" name="Group 27"/>
              <p:cNvGrpSpPr>
                <a:grpSpLocks/>
              </p:cNvGrpSpPr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1041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2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3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4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5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6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7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8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49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0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1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2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3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4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5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6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7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8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59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0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1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2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3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4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5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6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7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8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  <p:sp>
              <p:nvSpPr>
                <p:cNvPr id="1069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2400">
                    <a:solidFill>
                      <a:srgbClr val="40458C"/>
                    </a:solidFill>
                    <a:latin typeface="Tahoma" pitchFamily="34" charset="0"/>
                    <a:cs typeface="Arial" charset="0"/>
                  </a:endParaRPr>
                </a:p>
              </p:txBody>
            </p:sp>
          </p:grpSp>
        </p:grpSp>
        <p:sp>
          <p:nvSpPr>
            <p:cNvPr id="1033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40458C"/>
                </a:solidFill>
                <a:latin typeface="Tahoma" pitchFamily="34" charset="0"/>
                <a:cs typeface="Arial" charset="0"/>
              </a:endParaRPr>
            </a:p>
          </p:txBody>
        </p:sp>
        <p:sp>
          <p:nvSpPr>
            <p:cNvPr id="1034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40458C"/>
                </a:solidFill>
                <a:latin typeface="Tahoma" pitchFamily="34" charset="0"/>
                <a:cs typeface="Arial" charset="0"/>
              </a:endParaRPr>
            </a:p>
          </p:txBody>
        </p:sp>
        <p:grpSp>
          <p:nvGrpSpPr>
            <p:cNvPr id="6" name="Group 59"/>
            <p:cNvGrpSpPr>
              <a:grpSpLocks/>
            </p:cNvGrpSpPr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1036" name="Line 60"/>
              <p:cNvSpPr>
                <a:spLocks noChangeShapeType="1"/>
              </p:cNvSpPr>
              <p:nvPr/>
            </p:nvSpPr>
            <p:spPr bwMode="ltGray">
              <a:xfrm flipH="1">
                <a:off x="96" y="1038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037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038" name="Arc 62"/>
              <p:cNvSpPr>
                <a:spLocks/>
              </p:cNvSpPr>
              <p:nvPr/>
            </p:nvSpPr>
            <p:spPr bwMode="ltGray">
              <a:xfrm flipH="1">
                <a:off x="218" y="916"/>
                <a:ext cx="238" cy="240"/>
              </a:xfrm>
              <a:custGeom>
                <a:avLst/>
                <a:gdLst>
                  <a:gd name="T0" fmla="*/ 1 w 43195"/>
                  <a:gd name="T1" fmla="*/ 0 h 43200"/>
                  <a:gd name="T2" fmla="*/ 0 w 43195"/>
                  <a:gd name="T3" fmla="*/ 1 h 43200"/>
                  <a:gd name="T4" fmla="*/ 1 w 43195"/>
                  <a:gd name="T5" fmla="*/ 1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40458C"/>
                  </a:solidFill>
                  <a:latin typeface="Tahoma" pitchFamily="34" charset="0"/>
                  <a:cs typeface="Arial" charset="0"/>
                </a:endParaRPr>
              </a:p>
            </p:txBody>
          </p:sp>
        </p:grpSp>
      </p:grpSp>
      <p:sp>
        <p:nvSpPr>
          <p:cNvPr id="1027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2049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40458C"/>
                </a:solidFill>
                <a:latin typeface="Tahom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42050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40458C"/>
                </a:solidFill>
                <a:latin typeface="Tahom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42051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40458C"/>
                </a:solidFill>
                <a:latin typeface="Tahom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D6A275-C81E-4346-9DAF-7DE5A4DB06E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lc.ru/Geometricheskiye-Figury-Pravilnaya-Piramida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esh.edu.ru/subject/lesson/5866/train/221584/" TargetMode="External"/><Relationship Id="rId2" Type="http://schemas.openxmlformats.org/officeDocument/2006/relationships/hyperlink" Target="https://resh.edu.ru/subject/lesson/5866/main/221580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resh.edu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70173E-D7DD-4B3A-8327-906307D729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9712" y="435838"/>
            <a:ext cx="6780938" cy="3497218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Раздел 7. Многогранники и тела вращения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i="1" dirty="0" smtClean="0"/>
              <a:t>Тема 7.4 Пирамида, ее составляющие, сечение. Правильная пирамида. </a:t>
            </a:r>
            <a:br>
              <a:rPr lang="ru-RU" sz="2800" b="1" i="1" dirty="0" smtClean="0"/>
            </a:br>
            <a:endParaRPr lang="ru-RU" sz="2800" dirty="0"/>
          </a:p>
        </p:txBody>
      </p:sp>
      <p:pic>
        <p:nvPicPr>
          <p:cNvPr id="5" name="Picture 9" descr="C:\Users\P-1\Desktop\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1979711" cy="1979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7688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3908"/>
          </a:xfrm>
        </p:spPr>
        <p:txBody>
          <a:bodyPr/>
          <a:lstStyle/>
          <a:p>
            <a:pPr algn="ctr">
              <a:defRPr/>
            </a:pPr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Основные вопросы:</a:t>
            </a:r>
            <a:endParaRPr lang="ru-RU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Содержимое 2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755576" y="1556792"/>
            <a:ext cx="8133942" cy="4392488"/>
          </a:xfrm>
        </p:spPr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Пирамида и ее элементы. 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Правильная пирамида.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Сечение пирамиды. </a:t>
            </a:r>
          </a:p>
          <a:p>
            <a:pPr marL="457200" indent="-45720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DE2D24-AF9C-46D3-8312-7CE60847510F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2"/>
          <p:cNvSpPr>
            <a:spLocks noGrp="1"/>
          </p:cNvSpPr>
          <p:nvPr>
            <p:ph idx="4294967295"/>
          </p:nvPr>
        </p:nvSpPr>
        <p:spPr>
          <a:xfrm>
            <a:off x="590872" y="1045890"/>
            <a:ext cx="8229600" cy="1807046"/>
          </a:xfrm>
        </p:spPr>
        <p:txBody>
          <a:bodyPr/>
          <a:lstStyle/>
          <a:p>
            <a:pPr marL="0" indent="531813" algn="just">
              <a:buNone/>
            </a:pPr>
            <a:r>
              <a:rPr lang="ru-RU" sz="2600" b="1" dirty="0" smtClean="0"/>
              <a:t>Многогранник, составленный из </a:t>
            </a:r>
            <a:r>
              <a:rPr lang="en-US" sz="2600" b="1" dirty="0" smtClean="0"/>
              <a:t>n</a:t>
            </a:r>
            <a:r>
              <a:rPr lang="ru-RU" sz="2600" b="1" dirty="0" smtClean="0"/>
              <a:t>-угольника А</a:t>
            </a:r>
            <a:r>
              <a:rPr lang="en-US" sz="2600" b="1" baseline="-25000" dirty="0" smtClean="0"/>
              <a:t>1</a:t>
            </a:r>
            <a:r>
              <a:rPr lang="en-US" sz="2600" b="1" dirty="0" smtClean="0"/>
              <a:t>,</a:t>
            </a:r>
            <a:r>
              <a:rPr lang="ru-RU" sz="2600" b="1" dirty="0" smtClean="0"/>
              <a:t>А</a:t>
            </a:r>
            <a:r>
              <a:rPr lang="en-US" sz="2600" b="1" baseline="-25000" dirty="0" smtClean="0"/>
              <a:t>2</a:t>
            </a:r>
            <a:r>
              <a:rPr lang="ru-RU" sz="2600" b="1" dirty="0" smtClean="0"/>
              <a:t> ... А</a:t>
            </a:r>
            <a:r>
              <a:rPr lang="en-US" sz="2600" b="1" baseline="-25000" dirty="0" smtClean="0"/>
              <a:t>n</a:t>
            </a:r>
            <a:r>
              <a:rPr lang="ru-RU" sz="2600" b="1" dirty="0" smtClean="0"/>
              <a:t> и </a:t>
            </a:r>
            <a:r>
              <a:rPr lang="en-US" sz="2600" b="1" dirty="0" smtClean="0"/>
              <a:t>n</a:t>
            </a:r>
            <a:r>
              <a:rPr lang="ru-RU" sz="2600" b="1" dirty="0" smtClean="0"/>
              <a:t> треугольников, называется </a:t>
            </a:r>
            <a:r>
              <a:rPr lang="ru-RU" sz="2600" b="1" dirty="0" smtClean="0">
                <a:solidFill>
                  <a:srgbClr val="FF0000"/>
                </a:solidFill>
              </a:rPr>
              <a:t>пирамидой. </a:t>
            </a:r>
            <a:endParaRPr lang="ru-RU" sz="2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7053" y="188640"/>
            <a:ext cx="64411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3600" b="1" dirty="0" smtClean="0">
                <a:solidFill>
                  <a:srgbClr val="002060"/>
                </a:solidFill>
              </a:rPr>
              <a:t>Пирамида и ее элементы.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9783" y="2060848"/>
            <a:ext cx="476621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71481"/>
            <a:ext cx="3813597" cy="631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 стрелкой 2"/>
          <p:cNvCxnSpPr/>
          <p:nvPr/>
        </p:nvCxnSpPr>
        <p:spPr>
          <a:xfrm flipH="1">
            <a:off x="4788024" y="692696"/>
            <a:ext cx="950937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H="1">
            <a:off x="5724128" y="3513559"/>
            <a:ext cx="1076698" cy="27548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H="1">
            <a:off x="5148064" y="3513559"/>
            <a:ext cx="1652762" cy="121158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>
            <a:off x="4788024" y="1844826"/>
            <a:ext cx="1944216" cy="144015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10800000">
            <a:off x="5580112" y="5589240"/>
            <a:ext cx="2643187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0800000" flipH="1" flipV="1">
            <a:off x="755576" y="4653136"/>
            <a:ext cx="3000375" cy="127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1331640" y="3573016"/>
            <a:ext cx="2428875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76256" y="3068960"/>
            <a:ext cx="22677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Calibri" pitchFamily="34" charset="0"/>
              </a:rPr>
              <a:t> SC, SD,…. </a:t>
            </a:r>
            <a:r>
              <a:rPr lang="ru-RU" sz="2400" b="1" i="1" dirty="0" smtClean="0">
                <a:solidFill>
                  <a:srgbClr val="FF0000"/>
                </a:solidFill>
                <a:latin typeface="Calibri" pitchFamily="34" charset="0"/>
              </a:rPr>
              <a:t>Рёбра</a:t>
            </a:r>
            <a:endParaRPr lang="ru-RU" sz="2400" b="1" i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11760" y="5517232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A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19872" y="6453336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B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36096" y="6453336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44208" y="5498068"/>
            <a:ext cx="437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76056" y="4725144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58116" y="4725144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F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16016" y="5589240"/>
            <a:ext cx="437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O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43808" y="6165304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H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99992" y="188640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940152" y="1310853"/>
            <a:ext cx="3203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Calibri" pitchFamily="34" charset="0"/>
              </a:rPr>
              <a:t>SO </a:t>
            </a:r>
            <a:r>
              <a:rPr lang="ru-RU" sz="2400" b="1" i="1" dirty="0" smtClean="0">
                <a:solidFill>
                  <a:srgbClr val="FF0000"/>
                </a:solidFill>
                <a:latin typeface="Calibri" pitchFamily="34" charset="0"/>
              </a:rPr>
              <a:t>Высота </a:t>
            </a:r>
            <a:r>
              <a:rPr lang="ru-RU" sz="2400" b="1" i="1" dirty="0">
                <a:solidFill>
                  <a:srgbClr val="FF0000"/>
                </a:solidFill>
                <a:latin typeface="Calibri" pitchFamily="34" charset="0"/>
              </a:rPr>
              <a:t>пирамиды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300192" y="5085184"/>
            <a:ext cx="28438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Calibri" pitchFamily="34" charset="0"/>
              </a:rPr>
              <a:t>ABCDEF </a:t>
            </a:r>
            <a:r>
              <a:rPr lang="ru-RU" sz="2400" b="1" i="1" dirty="0" smtClean="0">
                <a:solidFill>
                  <a:srgbClr val="FF0000"/>
                </a:solidFill>
                <a:latin typeface="Calibri" pitchFamily="34" charset="0"/>
              </a:rPr>
              <a:t>Основание</a:t>
            </a:r>
            <a:endParaRPr lang="ru-RU" sz="2400" b="1" i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67544" y="4221088"/>
            <a:ext cx="23574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Calibri" pitchFamily="34" charset="0"/>
              </a:rPr>
              <a:t>SH </a:t>
            </a:r>
            <a:r>
              <a:rPr lang="ru-RU" sz="2400" b="1" i="1" dirty="0" smtClean="0">
                <a:solidFill>
                  <a:srgbClr val="FF0000"/>
                </a:solidFill>
                <a:latin typeface="Calibri" pitchFamily="34" charset="0"/>
              </a:rPr>
              <a:t>Высота </a:t>
            </a:r>
            <a:r>
              <a:rPr lang="ru-RU" sz="2400" b="1" i="1" dirty="0">
                <a:solidFill>
                  <a:srgbClr val="FF0000"/>
                </a:solidFill>
                <a:latin typeface="Calibri" pitchFamily="34" charset="0"/>
              </a:rPr>
              <a:t>боковой грани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43496" y="3183359"/>
            <a:ext cx="3292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Calibri" pitchFamily="34" charset="0"/>
              </a:rPr>
              <a:t>    </a:t>
            </a:r>
            <a:r>
              <a:rPr lang="en-US" sz="2400" b="1" i="1" dirty="0" smtClean="0">
                <a:solidFill>
                  <a:srgbClr val="FF0000"/>
                </a:solidFill>
                <a:latin typeface="Calibri" pitchFamily="34" charset="0"/>
              </a:rPr>
              <a:t>ABS </a:t>
            </a:r>
            <a:r>
              <a:rPr lang="ru-RU" sz="2400" b="1" i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2400" b="1" i="1" dirty="0">
                <a:solidFill>
                  <a:srgbClr val="FF0000"/>
                </a:solidFill>
                <a:latin typeface="Calibri" pitchFamily="34" charset="0"/>
              </a:rPr>
              <a:t>Боковая грань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868144" y="385500"/>
            <a:ext cx="25219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Calibri" pitchFamily="34" charset="0"/>
              </a:rPr>
              <a:t>S </a:t>
            </a: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</a:rPr>
              <a:t>Вершина</a:t>
            </a:r>
            <a:endParaRPr lang="ru-RU" sz="2800" b="1" i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" name="TextBox 122"/>
          <p:cNvSpPr txBox="1">
            <a:spLocks noChangeArrowheads="1"/>
          </p:cNvSpPr>
          <p:nvPr/>
        </p:nvSpPr>
        <p:spPr bwMode="auto">
          <a:xfrm>
            <a:off x="539552" y="0"/>
            <a:ext cx="35004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 dirty="0">
                <a:latin typeface="Bookman Old Style" pitchFamily="18" charset="0"/>
              </a:rPr>
              <a:t>Пирамида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/>
      <p:bldP spid="26" grpId="0"/>
      <p:bldP spid="28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4572000" y="4725144"/>
            <a:ext cx="41801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Высота вне пирамиды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4653136"/>
            <a:ext cx="418010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ru-RU" sz="2400" dirty="0" smtClean="0"/>
              <a:t>Высота пирамиды является боковым ребром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51520" y="107921"/>
            <a:ext cx="84604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Высота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пирамиды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35147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2365" y="757411"/>
            <a:ext cx="4914131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39552" y="476672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20072" y="836712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0072" y="3789040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060" y="3645024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55110" y="3140968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24328" y="2751311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23728" y="4335487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32240" y="3759423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63888" y="3356992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836712"/>
            <a:ext cx="4072475" cy="566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732240" y="332656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76256" y="515719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75500" y="4551511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4334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60660" y="4551511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692696"/>
            <a:ext cx="388843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dirty="0" smtClean="0">
                <a:solidFill>
                  <a:srgbClr val="FF0000"/>
                </a:solidFill>
              </a:rPr>
              <a:t>Пирамида называется правильной</a:t>
            </a:r>
            <a:r>
              <a:rPr lang="ru-RU" sz="2600" dirty="0" smtClean="0"/>
              <a:t>, если ее основание — правильный многоугольник, а отрезок, соединяющий вершину пирамиды с центром основания, является ее высотой.</a:t>
            </a:r>
            <a:endParaRPr lang="ru-RU" sz="2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0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3600" b="1" dirty="0" smtClean="0">
                <a:solidFill>
                  <a:srgbClr val="002060"/>
                </a:solidFill>
              </a:rPr>
              <a:t>2. Правильная пирамида</a:t>
            </a:r>
            <a:endParaRPr lang="ru-RU" sz="3600" b="1" i="1" dirty="0" smtClean="0">
              <a:latin typeface="Bookman Old Style" pitchFamily="18" charset="0"/>
            </a:endParaRPr>
          </a:p>
          <a:p>
            <a:pPr marL="457200" indent="-457200" algn="ctr"/>
            <a:r>
              <a:rPr lang="ru-RU" sz="3600" dirty="0" smtClean="0">
                <a:solidFill>
                  <a:srgbClr val="002060"/>
                </a:solidFill>
              </a:rPr>
              <a:t>. </a:t>
            </a:r>
            <a:endParaRPr lang="ru-RU" sz="36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836712"/>
            <a:ext cx="4072475" cy="566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732240" y="332656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76256" y="515719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75500" y="4551511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4334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60660" y="4551511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1067252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</a:rPr>
              <a:t>Апофема</a:t>
            </a:r>
            <a:r>
              <a:rPr lang="ru-RU" sz="2400" dirty="0" smtClean="0">
                <a:latin typeface="Calibri" pitchFamily="34" charset="0"/>
              </a:rPr>
              <a:t> — высота боковой грани </a:t>
            </a:r>
            <a:r>
              <a:rPr lang="ru-RU" sz="2400" u="sng" dirty="0" smtClean="0">
                <a:solidFill>
                  <a:srgbClr val="FF0000"/>
                </a:solidFill>
                <a:latin typeface="Calibri" pitchFamily="34" charset="0"/>
                <a:hlinkClick r:id="rId3"/>
              </a:rPr>
              <a:t>правильной пирамиды</a:t>
            </a:r>
            <a:r>
              <a:rPr lang="ru-RU" sz="2400" dirty="0" smtClean="0">
                <a:latin typeface="Calibri" pitchFamily="34" charset="0"/>
              </a:rPr>
              <a:t>, которая проведена из ее вершины </a:t>
            </a:r>
            <a:endParaRPr lang="ru-RU" sz="2400" dirty="0">
              <a:latin typeface="Calibri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 bwMode="auto">
          <a:xfrm>
            <a:off x="6831914" y="1010345"/>
            <a:ext cx="1340486" cy="465090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8268972" y="5271591"/>
            <a:ext cx="529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endParaRPr lang="ru-RU" sz="2400" b="1" baseline="-25000" dirty="0">
              <a:solidFill>
                <a:srgbClr val="FF000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3923928" y="4077072"/>
            <a:ext cx="3744416" cy="360040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987824" y="3861048"/>
            <a:ext cx="1714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Bookman Old Style" pitchFamily="18" charset="0"/>
              </a:rPr>
              <a:t>Апофема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0005" y="791393"/>
            <a:ext cx="4072475" cy="566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748916" y="447055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76256" y="515719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75500" y="4551511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4334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60660" y="4551511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692696"/>
            <a:ext cx="43204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600" dirty="0" smtClean="0"/>
              <a:t>Боковые ребра, боковые грани и апофемы соответственно равны.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600" dirty="0" smtClean="0"/>
              <a:t>Двугранные углы при основании равны.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600" dirty="0" smtClean="0"/>
              <a:t>Двугранные угла при боковых ребрах равны.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600" dirty="0" smtClean="0"/>
              <a:t>Каждая точка высоты равноудалена от всех вершин основания.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600" dirty="0" smtClean="0"/>
              <a:t>Каждая точка высоты равноудалена от всех боковых граней.</a:t>
            </a:r>
          </a:p>
          <a:p>
            <a:pPr algn="just"/>
            <a:endParaRPr lang="ru-RU" sz="2600" dirty="0" smtClean="0"/>
          </a:p>
          <a:p>
            <a:pPr algn="just"/>
            <a:endParaRPr lang="ru-RU" sz="2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907704" y="87015"/>
            <a:ext cx="5904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/>
            <a:r>
              <a:rPr lang="ru-RU" sz="2400" b="1" dirty="0" smtClean="0">
                <a:solidFill>
                  <a:srgbClr val="FF0000"/>
                </a:solidFill>
              </a:rPr>
              <a:t>СВОЙСТВА ПРАВИЛЬНОЙ ПИРАМИДЫ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cxnSp>
        <p:nvCxnSpPr>
          <p:cNvPr id="14" name="Прямая соединительная линия 13"/>
          <p:cNvCxnSpPr>
            <a:endCxn id="3" idx="2"/>
          </p:cNvCxnSpPr>
          <p:nvPr/>
        </p:nvCxnSpPr>
        <p:spPr bwMode="auto">
          <a:xfrm flipV="1">
            <a:off x="4932040" y="908720"/>
            <a:ext cx="1988558" cy="547260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Прямая соединительная линия 16"/>
          <p:cNvCxnSpPr/>
          <p:nvPr/>
        </p:nvCxnSpPr>
        <p:spPr bwMode="auto">
          <a:xfrm flipH="1" flipV="1">
            <a:off x="6973664" y="980728"/>
            <a:ext cx="720080" cy="54006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Прямая соединительная линия 20"/>
          <p:cNvCxnSpPr>
            <a:stCxn id="3" idx="2"/>
          </p:cNvCxnSpPr>
          <p:nvPr/>
        </p:nvCxnSpPr>
        <p:spPr bwMode="auto">
          <a:xfrm>
            <a:off x="6920598" y="908720"/>
            <a:ext cx="1899874" cy="381642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Прямая соединительная линия 23"/>
          <p:cNvCxnSpPr>
            <a:stCxn id="3" idx="2"/>
          </p:cNvCxnSpPr>
          <p:nvPr/>
        </p:nvCxnSpPr>
        <p:spPr bwMode="auto">
          <a:xfrm flipH="1">
            <a:off x="6012160" y="908720"/>
            <a:ext cx="908438" cy="381642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Прямая соединительная линия 29"/>
          <p:cNvCxnSpPr/>
          <p:nvPr/>
        </p:nvCxnSpPr>
        <p:spPr bwMode="auto">
          <a:xfrm flipH="1">
            <a:off x="4932040" y="6381328"/>
            <a:ext cx="2736304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Прямая соединительная линия 34"/>
          <p:cNvCxnSpPr>
            <a:endCxn id="3" idx="2"/>
          </p:cNvCxnSpPr>
          <p:nvPr/>
        </p:nvCxnSpPr>
        <p:spPr bwMode="auto">
          <a:xfrm flipV="1">
            <a:off x="4932040" y="908720"/>
            <a:ext cx="1988558" cy="547260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Прямая соединительная линия 36"/>
          <p:cNvCxnSpPr/>
          <p:nvPr/>
        </p:nvCxnSpPr>
        <p:spPr bwMode="auto">
          <a:xfrm flipH="1" flipV="1">
            <a:off x="6948264" y="980728"/>
            <a:ext cx="720080" cy="540060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Прямая соединительная линия 41"/>
          <p:cNvCxnSpPr>
            <a:stCxn id="3" idx="2"/>
          </p:cNvCxnSpPr>
          <p:nvPr/>
        </p:nvCxnSpPr>
        <p:spPr bwMode="auto">
          <a:xfrm>
            <a:off x="6920598" y="908720"/>
            <a:ext cx="1323810" cy="460851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Прямая соединительная линия 46"/>
          <p:cNvCxnSpPr/>
          <p:nvPr/>
        </p:nvCxnSpPr>
        <p:spPr bwMode="auto">
          <a:xfrm flipV="1">
            <a:off x="4932040" y="3778495"/>
            <a:ext cx="1933553" cy="2674841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Прямая соединительная линия 48"/>
          <p:cNvCxnSpPr/>
          <p:nvPr/>
        </p:nvCxnSpPr>
        <p:spPr bwMode="auto">
          <a:xfrm flipH="1" flipV="1">
            <a:off x="6891052" y="3717032"/>
            <a:ext cx="849301" cy="266429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Прямая соединительная линия 52"/>
          <p:cNvCxnSpPr/>
          <p:nvPr/>
        </p:nvCxnSpPr>
        <p:spPr bwMode="auto">
          <a:xfrm flipH="1" flipV="1">
            <a:off x="6927056" y="3753036"/>
            <a:ext cx="1893416" cy="97210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Прямая соединительная линия 55"/>
          <p:cNvCxnSpPr/>
          <p:nvPr/>
        </p:nvCxnSpPr>
        <p:spPr bwMode="auto">
          <a:xfrm flipH="1">
            <a:off x="6012160" y="3778495"/>
            <a:ext cx="853433" cy="9466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791393"/>
            <a:ext cx="4072475" cy="566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732240" y="332656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76256" y="515719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75500" y="4551511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43342" y="6237312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60660" y="4551511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692696"/>
            <a:ext cx="388843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dirty="0" smtClean="0">
                <a:solidFill>
                  <a:srgbClr val="FF0000"/>
                </a:solidFill>
              </a:rPr>
              <a:t>Пирамида называется правильной</a:t>
            </a:r>
            <a:r>
              <a:rPr lang="ru-RU" sz="2600" dirty="0" smtClean="0"/>
              <a:t>, если ее основание — правильный многоугольник, а отрезок, соединяющий вершину пирамиды с центром основания, является ее высотой.</a:t>
            </a:r>
            <a:endParaRPr lang="ru-RU" sz="2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Line 4"/>
          <p:cNvSpPr>
            <a:spLocks noChangeShapeType="1"/>
          </p:cNvSpPr>
          <p:nvPr/>
        </p:nvSpPr>
        <p:spPr bwMode="auto">
          <a:xfrm flipH="1">
            <a:off x="1979613" y="1268413"/>
            <a:ext cx="2087562" cy="792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4572000" y="1268413"/>
            <a:ext cx="0" cy="12969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5076825" y="1268413"/>
            <a:ext cx="2303463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0" y="2073279"/>
            <a:ext cx="357051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u="sng" dirty="0"/>
              <a:t>Правильные</a:t>
            </a:r>
            <a:r>
              <a:rPr lang="ru-RU" sz="2400" b="1" dirty="0"/>
              <a:t>,</a:t>
            </a:r>
          </a:p>
          <a:p>
            <a:pPr algn="ctr">
              <a:spcBef>
                <a:spcPct val="50000"/>
              </a:spcBef>
            </a:pPr>
            <a:r>
              <a:rPr lang="ru-RU" sz="2400" dirty="0"/>
              <a:t>если основанием её является правильный многоугольник, а вершина проецируется в центр основания</a:t>
            </a:r>
            <a:r>
              <a:rPr lang="ru-RU" sz="2200" dirty="0"/>
              <a:t>. 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3599545" y="2505079"/>
            <a:ext cx="21045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u="sng" dirty="0"/>
              <a:t>Усеченные</a:t>
            </a:r>
            <a:r>
              <a:rPr lang="ru-RU" sz="2400" b="1" dirty="0"/>
              <a:t> 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979888" y="2060848"/>
            <a:ext cx="3062513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u="sng" dirty="0"/>
              <a:t>Прямоугольные</a:t>
            </a:r>
            <a:r>
              <a:rPr lang="ru-RU" sz="2400" b="1" dirty="0"/>
              <a:t>,</a:t>
            </a:r>
          </a:p>
          <a:p>
            <a:pPr algn="ctr">
              <a:spcBef>
                <a:spcPct val="50000"/>
              </a:spcBef>
            </a:pPr>
            <a:r>
              <a:rPr lang="ru-RU" sz="2400" dirty="0"/>
              <a:t>если одно из боковых рёбер пирамиды перпендикулярно основанию </a:t>
            </a:r>
          </a:p>
        </p:txBody>
      </p:sp>
      <p:pic>
        <p:nvPicPr>
          <p:cNvPr id="20491" name="Picture 11" descr="0006-006-Pravilnaja-piramida"/>
          <p:cNvPicPr>
            <a:picLocks noChangeAspect="1" noChangeArrowheads="1"/>
          </p:cNvPicPr>
          <p:nvPr/>
        </p:nvPicPr>
        <p:blipFill>
          <a:blip r:embed="rId2" cstate="print"/>
          <a:srcRect l="22430" t="33194" r="24791"/>
          <a:stretch>
            <a:fillRect/>
          </a:stretch>
        </p:blipFill>
        <p:spPr bwMode="auto">
          <a:xfrm>
            <a:off x="551543" y="4427267"/>
            <a:ext cx="2437720" cy="2313484"/>
          </a:xfrm>
          <a:prstGeom prst="rect">
            <a:avLst/>
          </a:prstGeom>
          <a:noFill/>
        </p:spPr>
      </p:pic>
      <p:pic>
        <p:nvPicPr>
          <p:cNvPr id="20493" name="Picture 13" descr="usechennaya-piramida-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2996952"/>
            <a:ext cx="1943100" cy="1541462"/>
          </a:xfrm>
          <a:prstGeom prst="rect">
            <a:avLst/>
          </a:prstGeom>
          <a:noFill/>
        </p:spPr>
      </p:pic>
      <p:pic>
        <p:nvPicPr>
          <p:cNvPr id="20495" name="Picture 15" descr="fig3"/>
          <p:cNvPicPr>
            <a:picLocks noChangeAspect="1" noChangeArrowheads="1"/>
          </p:cNvPicPr>
          <p:nvPr/>
        </p:nvPicPr>
        <p:blipFill>
          <a:blip r:embed="rId4" cstate="print"/>
          <a:srcRect b="13467"/>
          <a:stretch>
            <a:fillRect/>
          </a:stretch>
        </p:blipFill>
        <p:spPr bwMode="auto">
          <a:xfrm>
            <a:off x="5539326" y="4717146"/>
            <a:ext cx="3604673" cy="159632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053294" y="476672"/>
            <a:ext cx="3248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ВИДЫ   ПИРАМИД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8" grpId="0"/>
      <p:bldP spid="204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AutoShape 2" descr="https://ds04.infourok.ru/uploads/ex/04a7/0007a5c6-16addcce/21/img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34" name="AutoShape 4" descr="https://ds04.infourok.ru/uploads/ex/04a7/0007a5c6-16addcce/21/img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44624"/>
            <a:ext cx="4972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ПРАВИЛЬНЫЕ   ПИРАМИДЫ</a:t>
            </a:r>
            <a:endParaRPr lang="ru-RU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48680"/>
            <a:ext cx="263009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908720"/>
            <a:ext cx="2448272" cy="33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908720"/>
            <a:ext cx="2317271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 r="68264" b="6748"/>
          <a:stretch>
            <a:fillRect/>
          </a:stretch>
        </p:blipFill>
        <p:spPr bwMode="auto">
          <a:xfrm>
            <a:off x="395536" y="4489253"/>
            <a:ext cx="2232248" cy="236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683568" y="3933056"/>
            <a:ext cx="1837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3-угольная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07904" y="3789040"/>
            <a:ext cx="1837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4-угольная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0" y="4077072"/>
            <a:ext cx="1837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5-угольная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 cstate="print"/>
          <a:srcRect l="32760" r="33457" b="6748"/>
          <a:stretch>
            <a:fillRect/>
          </a:stretch>
        </p:blipFill>
        <p:spPr bwMode="auto">
          <a:xfrm>
            <a:off x="3203848" y="4300613"/>
            <a:ext cx="2376264" cy="236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 cstate="print"/>
          <a:srcRect l="67567" b="6748"/>
          <a:stretch>
            <a:fillRect/>
          </a:stretch>
        </p:blipFill>
        <p:spPr bwMode="auto">
          <a:xfrm>
            <a:off x="6228184" y="4489253"/>
            <a:ext cx="2281288" cy="236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7389" y="188640"/>
            <a:ext cx="3534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Сечение пирамиды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024280"/>
            <a:ext cx="74888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sz="2600" b="1" dirty="0" smtClean="0"/>
              <a:t>Сечения пирамиды плоскостями,  проходящими через вершину пирамиды</a:t>
            </a:r>
            <a:endParaRPr lang="ru-RU" sz="2600" b="1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04254" y="2456309"/>
            <a:ext cx="860425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600" b="1" dirty="0"/>
              <a:t>2. Сечение пирамиды плоскостью, параллельной основанию, представляет собой многоугольник, подобный основанию и параллельный плоскости основания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55576" y="4480664"/>
            <a:ext cx="69850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600" b="1" dirty="0"/>
              <a:t>3. Сечение пирамиды плоскостью с заданным следом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4072475" cy="566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6011863" y="2636838"/>
            <a:ext cx="27352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Bookman Old Style" pitchFamily="18" charset="0"/>
              </a:rPr>
              <a:t>Боковая </a:t>
            </a:r>
          </a:p>
          <a:p>
            <a:pPr algn="ctr"/>
            <a:r>
              <a:rPr lang="ru-RU" sz="2400" b="1" i="1" dirty="0">
                <a:solidFill>
                  <a:srgbClr val="FF0000"/>
                </a:solidFill>
                <a:latin typeface="Bookman Old Style" pitchFamily="18" charset="0"/>
              </a:rPr>
              <a:t>Поверхность</a:t>
            </a:r>
            <a:r>
              <a:rPr lang="ru-RU" sz="2400" b="1" i="1" dirty="0">
                <a:solidFill>
                  <a:srgbClr val="FF0000"/>
                </a:solidFill>
              </a:rPr>
              <a:t> пирамиды</a:t>
            </a:r>
          </a:p>
        </p:txBody>
      </p:sp>
      <p:sp>
        <p:nvSpPr>
          <p:cNvPr id="41" name="Дуга 40"/>
          <p:cNvSpPr/>
          <p:nvPr/>
        </p:nvSpPr>
        <p:spPr>
          <a:xfrm rot="5400000">
            <a:off x="1844949" y="899468"/>
            <a:ext cx="1409700" cy="3300413"/>
          </a:xfrm>
          <a:prstGeom prst="arc">
            <a:avLst>
              <a:gd name="adj1" fmla="val 15082784"/>
              <a:gd name="adj2" fmla="val 6643695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3" name="Прямая со стрелкой 42"/>
          <p:cNvCxnSpPr/>
          <p:nvPr/>
        </p:nvCxnSpPr>
        <p:spPr>
          <a:xfrm rot="10800000">
            <a:off x="3709615" y="1988840"/>
            <a:ext cx="214313" cy="142875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02629" y="714829"/>
            <a:ext cx="4267200" cy="1360714"/>
          </a:xfrm>
        </p:spPr>
        <p:txBody>
          <a:bodyPr/>
          <a:lstStyle/>
          <a:p>
            <a:pPr marL="0" indent="533400" algn="just">
              <a:lnSpc>
                <a:spcPct val="80000"/>
              </a:lnSpc>
              <a:buNone/>
            </a:pPr>
            <a:r>
              <a:rPr lang="ru-RU" sz="2400" dirty="0" smtClean="0"/>
              <a:t>В любую правильную пирамиду можно как вписать сферу, так и описать около неё сферу. </a:t>
            </a:r>
            <a:endParaRPr lang="ru-RU" sz="2400" dirty="0"/>
          </a:p>
        </p:txBody>
      </p:sp>
      <p:pic>
        <p:nvPicPr>
          <p:cNvPr id="68610" name="Picture 2" descr="C:\Users\Петр\Desktop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42" y="653130"/>
            <a:ext cx="4711927" cy="491122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7772400" cy="1143000"/>
          </a:xfrm>
        </p:spPr>
        <p:txBody>
          <a:bodyPr/>
          <a:lstStyle/>
          <a:p>
            <a:pPr algn="ctr"/>
            <a:r>
              <a:rPr lang="ru-RU" sz="3200" b="1" dirty="0" smtClean="0"/>
              <a:t>1. Сечения пирамиды плоскостями,  проходящими через вершину пирамиды</a:t>
            </a:r>
            <a:endParaRPr lang="ru-RU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5135" y="1556792"/>
            <a:ext cx="3263329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1412776"/>
            <a:ext cx="3173915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20848" y="5066020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A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5805264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B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5776" y="5805264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5066020"/>
            <a:ext cx="437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24362" y="3861048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1600" y="3861048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F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35696" y="1177588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5930116"/>
            <a:ext cx="428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N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19542" y="4293096"/>
            <a:ext cx="489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M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34266" y="6381328"/>
            <a:ext cx="2757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 smtClean="0"/>
              <a:t>▲</a:t>
            </a:r>
            <a:r>
              <a:rPr lang="en-US" dirty="0" smtClean="0"/>
              <a:t> 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</a:rPr>
              <a:t>SMN -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  <a:t>сечение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74826" y="6309320"/>
            <a:ext cx="2757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 smtClean="0"/>
              <a:t>▲</a:t>
            </a:r>
            <a:r>
              <a:rPr lang="en-US" dirty="0" smtClean="0"/>
              <a:t> 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</a:rPr>
              <a:t>SMN -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  <a:t>сечение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76056" y="5085184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A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25296" y="5661248"/>
            <a:ext cx="418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B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40352" y="4365104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06486" y="1196752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36296" y="5661248"/>
            <a:ext cx="428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N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56176" y="4581128"/>
            <a:ext cx="489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M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 smtClean="0"/>
              <a:t>Частный случай -  </a:t>
            </a:r>
            <a:r>
              <a:rPr lang="ru-RU" sz="2400" b="1" dirty="0" smtClean="0">
                <a:solidFill>
                  <a:srgbClr val="FF0000"/>
                </a:solidFill>
              </a:rPr>
              <a:t>диагональное сечение пирамиды </a:t>
            </a:r>
            <a:r>
              <a:rPr lang="ru-RU" sz="2400" dirty="0" smtClean="0"/>
              <a:t>– сечение</a:t>
            </a:r>
            <a:r>
              <a:rPr lang="en-US" sz="2400" dirty="0" smtClean="0"/>
              <a:t> </a:t>
            </a:r>
            <a:r>
              <a:rPr lang="ru-RU" sz="2400" dirty="0" smtClean="0"/>
              <a:t> плоскостью, проходящей через два </a:t>
            </a:r>
            <a:r>
              <a:rPr lang="ru-RU" sz="2400" dirty="0" err="1" smtClean="0"/>
              <a:t>несоседних</a:t>
            </a:r>
            <a:r>
              <a:rPr lang="ru-RU" sz="2400" dirty="0" smtClean="0"/>
              <a:t> боковых ребра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23528" y="5838363"/>
            <a:ext cx="88204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FF0000"/>
                </a:solidFill>
              </a:rPr>
              <a:t>Вывод: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Сечения </a:t>
            </a:r>
            <a:r>
              <a:rPr lang="ru-RU" sz="2400" dirty="0"/>
              <a:t>пирамиды плоскостями, проходящими через вершину пирамиды, представляют собой треугольники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46291"/>
            <a:ext cx="2518111" cy="371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2372" y="1658466"/>
            <a:ext cx="3454084" cy="3426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267744" y="5229200"/>
            <a:ext cx="46427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</a:rPr>
              <a:t>▲</a:t>
            </a:r>
            <a:r>
              <a:rPr lang="en-US" sz="2400" b="1" i="1" dirty="0" smtClean="0">
                <a:solidFill>
                  <a:srgbClr val="FF0000"/>
                </a:solidFill>
              </a:rPr>
              <a:t>S</a:t>
            </a:r>
            <a:r>
              <a:rPr lang="ru-RU" sz="2400" b="1" i="1" dirty="0" smtClean="0">
                <a:solidFill>
                  <a:srgbClr val="FF0000"/>
                </a:solidFill>
              </a:rPr>
              <a:t>К</a:t>
            </a:r>
            <a:r>
              <a:rPr lang="en-US" sz="2400" b="1" i="1" dirty="0" smtClean="0">
                <a:solidFill>
                  <a:srgbClr val="FF0000"/>
                </a:solidFill>
              </a:rPr>
              <a:t>M - </a:t>
            </a:r>
            <a:r>
              <a:rPr lang="ru-RU" sz="2400" b="1" i="1" dirty="0" smtClean="0">
                <a:solidFill>
                  <a:srgbClr val="FF0000"/>
                </a:solidFill>
              </a:rPr>
              <a:t> диагональное сечение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2190" y="4077072"/>
            <a:ext cx="351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A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832" y="4221088"/>
            <a:ext cx="332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C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5736" y="4941168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4973106"/>
            <a:ext cx="359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K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5910" y="3429000"/>
            <a:ext cx="325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F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07616" y="130069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S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98720" y="3460938"/>
            <a:ext cx="401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M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68990" y="4941168"/>
            <a:ext cx="3593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K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8264" y="134076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S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6136" y="3933056"/>
            <a:ext cx="401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M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04048" y="4901098"/>
            <a:ext cx="351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A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32346" y="3933056"/>
            <a:ext cx="332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C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5" grpId="0"/>
      <p:bldP spid="15" grpId="1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95536" y="260648"/>
            <a:ext cx="860425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600" b="1" dirty="0">
                <a:solidFill>
                  <a:srgbClr val="7030A0"/>
                </a:solidFill>
              </a:rPr>
              <a:t>2. Сечение пирамиды плоскостью, параллельной основанию, представляет собой многоугольник, подобный основанию и параллельный плоскости основания</a:t>
            </a:r>
          </a:p>
        </p:txBody>
      </p:sp>
      <p:sp>
        <p:nvSpPr>
          <p:cNvPr id="1063" name="Text Box 40"/>
          <p:cNvSpPr txBox="1">
            <a:spLocks noChangeArrowheads="1"/>
          </p:cNvSpPr>
          <p:nvPr/>
        </p:nvSpPr>
        <p:spPr bwMode="auto">
          <a:xfrm>
            <a:off x="5219700" y="134143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6072188" y="1928813"/>
            <a:ext cx="27482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</a:rPr>
              <a:t>MNKP - </a:t>
            </a:r>
            <a:r>
              <a:rPr lang="ru-RU" sz="2400" b="1" i="1" dirty="0">
                <a:solidFill>
                  <a:srgbClr val="FF0000"/>
                </a:solidFill>
              </a:rPr>
              <a:t>сечение</a:t>
            </a:r>
          </a:p>
        </p:txBody>
      </p:sp>
      <p:sp>
        <p:nvSpPr>
          <p:cNvPr id="8235" name="Text Box 43"/>
          <p:cNvSpPr txBox="1">
            <a:spLocks noChangeArrowheads="1"/>
          </p:cNvSpPr>
          <p:nvPr/>
        </p:nvSpPr>
        <p:spPr bwMode="auto">
          <a:xfrm>
            <a:off x="6012507" y="2571750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</a:rPr>
              <a:t>MNKP </a:t>
            </a:r>
            <a:r>
              <a:rPr lang="en-US" sz="2400" b="1" i="1" dirty="0" smtClean="0">
                <a:solidFill>
                  <a:srgbClr val="FF0000"/>
                </a:solidFill>
              </a:rPr>
              <a:t> </a:t>
            </a:r>
            <a:r>
              <a:rPr lang="en-US" sz="2400" b="1" i="1" dirty="0" smtClean="0">
                <a:solidFill>
                  <a:srgbClr val="FF0000"/>
                </a:solidFill>
                <a:latin typeface="Vrinda" pitchFamily="2" charset="0"/>
              </a:rPr>
              <a:t>~   </a:t>
            </a:r>
            <a:r>
              <a:rPr lang="en-US" sz="2400" b="1" i="1" dirty="0" smtClean="0">
                <a:solidFill>
                  <a:srgbClr val="FF0000"/>
                </a:solidFill>
              </a:rPr>
              <a:t>ABCD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988840"/>
            <a:ext cx="4536504" cy="418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" name="TextBox 43"/>
          <p:cNvSpPr txBox="1"/>
          <p:nvPr/>
        </p:nvSpPr>
        <p:spPr>
          <a:xfrm>
            <a:off x="1043608" y="5949280"/>
            <a:ext cx="351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A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80112" y="4797152"/>
            <a:ext cx="332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C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61978" y="4797152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39952" y="4541058"/>
            <a:ext cx="359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N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27984" y="5949280"/>
            <a:ext cx="351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B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419872" y="170080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S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50648" y="4541058"/>
            <a:ext cx="401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M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932040" y="3861048"/>
            <a:ext cx="359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K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627784" y="389298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P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3" grpId="0"/>
      <p:bldP spid="8235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611188" y="26621"/>
            <a:ext cx="813727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>
                <a:solidFill>
                  <a:srgbClr val="7030A0"/>
                </a:solidFill>
              </a:rPr>
              <a:t>3. Сечение пирамиды плоскостью с заданным следом</a:t>
            </a:r>
          </a:p>
        </p:txBody>
      </p:sp>
      <p:sp>
        <p:nvSpPr>
          <p:cNvPr id="68" name="Содержимое 2"/>
          <p:cNvSpPr txBox="1">
            <a:spLocks/>
          </p:cNvSpPr>
          <p:nvPr/>
        </p:nvSpPr>
        <p:spPr>
          <a:xfrm>
            <a:off x="107504" y="692696"/>
            <a:ext cx="8229600" cy="3429000"/>
          </a:xfrm>
          <a:prstGeom prst="rect">
            <a:avLst/>
          </a:prstGeom>
        </p:spPr>
        <p:txBody>
          <a:bodyPr/>
          <a:lstStyle/>
          <a:p>
            <a:pPr marR="0" lvl="0" indent="54292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+mj-lt"/>
              <a:buAutoNum type="arabicPeriod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Строится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линия сечения (след) секущей плоскости с плоскостью грани;</a:t>
            </a:r>
          </a:p>
          <a:p>
            <a:pPr marR="0" lvl="0" indent="54292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+mj-lt"/>
              <a:buAutoNum type="arabicPeriod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Находятся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точки пересечения секущей плоскости с ребрами многогранника;</a:t>
            </a:r>
          </a:p>
          <a:p>
            <a:pPr marR="0" lvl="0" indent="54292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+mj-lt"/>
              <a:buAutoNum type="arabicPeriod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Строится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сечение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последовательным соединением полученных точек.</a:t>
            </a:r>
            <a:endParaRPr kumimoji="0" lang="uk-UA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Параллелограмм 4"/>
          <p:cNvSpPr/>
          <p:nvPr/>
        </p:nvSpPr>
        <p:spPr>
          <a:xfrm>
            <a:off x="1920552" y="4641720"/>
            <a:ext cx="4953000" cy="1219200"/>
          </a:xfrm>
          <a:prstGeom prst="parallelogram">
            <a:avLst>
              <a:gd name="adj" fmla="val 81066"/>
            </a:avLst>
          </a:prstGeom>
          <a:solidFill>
            <a:srgbClr val="92D050">
              <a:alpha val="65098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6" name="Прямая со стрелкой 5"/>
          <p:cNvCxnSpPr/>
          <p:nvPr/>
        </p:nvCxnSpPr>
        <p:spPr>
          <a:xfrm rot="5400000">
            <a:off x="2042972" y="3757300"/>
            <a:ext cx="1736360" cy="1588"/>
          </a:xfrm>
          <a:prstGeom prst="straightConnector1">
            <a:avLst/>
          </a:prstGeom>
          <a:ln>
            <a:headEnd type="oval" w="med" len="med"/>
            <a:tailEnd type="oval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5400000">
            <a:off x="983667" y="3887215"/>
            <a:ext cx="2925580" cy="929390"/>
          </a:xfrm>
          <a:prstGeom prst="line">
            <a:avLst/>
          </a:prstGeom>
          <a:ln cap="flat">
            <a:headEnd type="oval"/>
            <a:tailEnd type="oval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911152" y="2889120"/>
            <a:ext cx="3886200" cy="1752600"/>
          </a:xfrm>
          <a:prstGeom prst="line">
            <a:avLst/>
          </a:prstGeom>
          <a:ln>
            <a:headEnd type="oval" w="med" len="med"/>
            <a:tailEnd type="oval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987352" y="41845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uk-U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82952" y="57187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uk-U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22402" y="405105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uk-U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10952" y="55561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uk-U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64386" y="2780928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uk-UA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881172" y="365112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/>
          <p:cNvSpPr/>
          <p:nvPr/>
        </p:nvSpPr>
        <p:spPr>
          <a:xfrm>
            <a:off x="2164142" y="509892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Овал 15"/>
          <p:cNvSpPr/>
          <p:nvPr/>
        </p:nvSpPr>
        <p:spPr>
          <a:xfrm>
            <a:off x="6035352" y="427446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911152" y="31939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68152" y="47179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35352" y="38899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>
            <a:cxnSpLocks/>
          </p:cNvCxnSpPr>
          <p:nvPr/>
        </p:nvCxnSpPr>
        <p:spPr>
          <a:xfrm>
            <a:off x="2911152" y="4641720"/>
            <a:ext cx="66294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14" idx="0"/>
          </p:cNvCxnSpPr>
          <p:nvPr/>
        </p:nvCxnSpPr>
        <p:spPr>
          <a:xfrm rot="16200000" flipH="1">
            <a:off x="5201212" y="1369180"/>
            <a:ext cx="1219200" cy="578308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7649292" y="461174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TextBox 22"/>
          <p:cNvSpPr txBox="1"/>
          <p:nvPr/>
        </p:nvSpPr>
        <p:spPr>
          <a:xfrm>
            <a:off x="7635552" y="41185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uk-UA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5400000">
            <a:off x="923082" y="4908420"/>
            <a:ext cx="2209800" cy="16764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14" idx="0"/>
          </p:cNvCxnSpPr>
          <p:nvPr/>
        </p:nvCxnSpPr>
        <p:spPr>
          <a:xfrm rot="16200000" flipH="1" flipV="1">
            <a:off x="476812" y="4485260"/>
            <a:ext cx="3276600" cy="1608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1585772" y="624192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TextBox 26"/>
          <p:cNvSpPr txBox="1"/>
          <p:nvPr/>
        </p:nvSpPr>
        <p:spPr>
          <a:xfrm>
            <a:off x="1539552" y="63283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uk-UA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 rot="5400000" flipH="1" flipV="1">
            <a:off x="3973892" y="1644000"/>
            <a:ext cx="1981200" cy="745948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6200000" flipH="1">
            <a:off x="2873052" y="2927220"/>
            <a:ext cx="2971800" cy="2895600"/>
          </a:xfrm>
          <a:prstGeom prst="line">
            <a:avLst/>
          </a:prstGeom>
          <a:ln>
            <a:headEnd type="oval" w="med" len="med"/>
            <a:tailEnd type="oval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>
            <a:off x="3185972" y="579971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TextBox 30"/>
          <p:cNvSpPr txBox="1"/>
          <p:nvPr/>
        </p:nvSpPr>
        <p:spPr>
          <a:xfrm>
            <a:off x="3292152" y="58609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6568752" y="491779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TextBox 32"/>
          <p:cNvSpPr txBox="1"/>
          <p:nvPr/>
        </p:nvSpPr>
        <p:spPr>
          <a:xfrm>
            <a:off x="6568752" y="494652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/>
          <p:cNvCxnSpPr>
            <a:stCxn id="15" idx="5"/>
            <a:endCxn id="30" idx="1"/>
          </p:cNvCxnSpPr>
          <p:nvPr/>
        </p:nvCxnSpPr>
        <p:spPr>
          <a:xfrm>
            <a:off x="2229183" y="5163961"/>
            <a:ext cx="967948" cy="6469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6100393" y="4297976"/>
            <a:ext cx="506459" cy="63217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Полилиния 35"/>
          <p:cNvSpPr/>
          <p:nvPr/>
        </p:nvSpPr>
        <p:spPr>
          <a:xfrm>
            <a:off x="2169747" y="3679952"/>
            <a:ext cx="4460789" cy="2162433"/>
          </a:xfrm>
          <a:custGeom>
            <a:avLst/>
            <a:gdLst>
              <a:gd name="connsiteX0" fmla="*/ 0 w 4460789"/>
              <a:gd name="connsiteY0" fmla="*/ 1445741 h 2162433"/>
              <a:gd name="connsiteX1" fmla="*/ 1075037 w 4460789"/>
              <a:gd name="connsiteY1" fmla="*/ 2162433 h 2162433"/>
              <a:gd name="connsiteX2" fmla="*/ 4460789 w 4460789"/>
              <a:gd name="connsiteY2" fmla="*/ 1260390 h 2162433"/>
              <a:gd name="connsiteX3" fmla="*/ 3917091 w 4460789"/>
              <a:gd name="connsiteY3" fmla="*/ 605482 h 2162433"/>
              <a:gd name="connsiteX4" fmla="*/ 766119 w 4460789"/>
              <a:gd name="connsiteY4" fmla="*/ 0 h 2162433"/>
              <a:gd name="connsiteX5" fmla="*/ 0 w 4460789"/>
              <a:gd name="connsiteY5" fmla="*/ 1445741 h 2162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60789" h="2162433">
                <a:moveTo>
                  <a:pt x="0" y="1445741"/>
                </a:moveTo>
                <a:lnTo>
                  <a:pt x="1075037" y="2162433"/>
                </a:lnTo>
                <a:lnTo>
                  <a:pt x="4460789" y="1260390"/>
                </a:lnTo>
                <a:lnTo>
                  <a:pt x="3917091" y="605482"/>
                </a:lnTo>
                <a:lnTo>
                  <a:pt x="766119" y="0"/>
                </a:lnTo>
                <a:lnTo>
                  <a:pt x="0" y="1445741"/>
                </a:lnTo>
                <a:close/>
              </a:path>
            </a:pathLst>
          </a:custGeom>
          <a:solidFill>
            <a:srgbClr val="0070C0">
              <a:alpha val="32941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/>
      <p:bldP spid="18" grpId="0"/>
      <p:bldP spid="19" grpId="0"/>
      <p:bldP spid="22" grpId="0" animBg="1"/>
      <p:bldP spid="23" grpId="0"/>
      <p:bldP spid="26" grpId="0" animBg="1"/>
      <p:bldP spid="27" grpId="0"/>
      <p:bldP spid="30" grpId="0" animBg="1"/>
      <p:bldP spid="31" grpId="0"/>
      <p:bldP spid="32" grpId="0" animBg="1"/>
      <p:bldP spid="33" grpId="0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+mn-lt"/>
              </a:rPr>
              <a:t>Площадь полной поверхности пирамиды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771775" y="2133600"/>
            <a:ext cx="5926138" cy="12954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ru-RU" sz="2400" dirty="0"/>
              <a:t>равна сумме площади боковой поверхности основания и площади основания</a:t>
            </a:r>
          </a:p>
          <a:p>
            <a:pPr>
              <a:lnSpc>
                <a:spcPct val="80000"/>
              </a:lnSpc>
            </a:pPr>
            <a:endParaRPr lang="ru-RU" sz="2400" dirty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S </a:t>
            </a:r>
            <a:r>
              <a:rPr lang="ru-RU" sz="2400" dirty="0" err="1"/>
              <a:t>полн</a:t>
            </a:r>
            <a:r>
              <a:rPr lang="ru-RU" sz="2400" dirty="0"/>
              <a:t> = </a:t>
            </a:r>
            <a:r>
              <a:rPr lang="en-US" sz="2400" dirty="0"/>
              <a:t>S </a:t>
            </a:r>
            <a:r>
              <a:rPr lang="ru-RU" sz="2400" dirty="0"/>
              <a:t>бок + </a:t>
            </a:r>
            <a:r>
              <a:rPr lang="en-US" sz="2400" dirty="0"/>
              <a:t>S </a:t>
            </a:r>
            <a:r>
              <a:rPr lang="ru-RU" sz="2400" dirty="0" err="1"/>
              <a:t>осн</a:t>
            </a:r>
            <a:r>
              <a:rPr lang="ru-RU" sz="2400" dirty="0"/>
              <a:t> </a:t>
            </a:r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4140200" y="33575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684213" y="1844675"/>
            <a:ext cx="2016125" cy="1812925"/>
            <a:chOff x="1701" y="2197"/>
            <a:chExt cx="2132" cy="1823"/>
          </a:xfrm>
        </p:grpSpPr>
        <p:sp>
          <p:nvSpPr>
            <p:cNvPr id="26628" name="AutoShape 4"/>
            <p:cNvSpPr>
              <a:spLocks noChangeArrowheads="1"/>
            </p:cNvSpPr>
            <p:nvPr/>
          </p:nvSpPr>
          <p:spPr bwMode="auto">
            <a:xfrm>
              <a:off x="1701" y="3158"/>
              <a:ext cx="2132" cy="862"/>
            </a:xfrm>
            <a:prstGeom prst="pentag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31" name="Line 7"/>
            <p:cNvSpPr>
              <a:spLocks noChangeShapeType="1"/>
            </p:cNvSpPr>
            <p:nvPr/>
          </p:nvSpPr>
          <p:spPr bwMode="auto">
            <a:xfrm flipH="1">
              <a:off x="1701" y="2197"/>
              <a:ext cx="1043" cy="12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2" name="Line 8"/>
            <p:cNvSpPr>
              <a:spLocks noChangeShapeType="1"/>
            </p:cNvSpPr>
            <p:nvPr/>
          </p:nvSpPr>
          <p:spPr bwMode="auto">
            <a:xfrm flipH="1">
              <a:off x="2109" y="2197"/>
              <a:ext cx="635" cy="18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3" name="Line 9"/>
            <p:cNvSpPr>
              <a:spLocks noChangeShapeType="1"/>
            </p:cNvSpPr>
            <p:nvPr/>
          </p:nvSpPr>
          <p:spPr bwMode="auto">
            <a:xfrm>
              <a:off x="2744" y="2197"/>
              <a:ext cx="680" cy="18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4" name="Line 10"/>
            <p:cNvSpPr>
              <a:spLocks noChangeShapeType="1"/>
            </p:cNvSpPr>
            <p:nvPr/>
          </p:nvSpPr>
          <p:spPr bwMode="auto">
            <a:xfrm>
              <a:off x="2744" y="2197"/>
              <a:ext cx="1089" cy="12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5" name="Line 11"/>
            <p:cNvSpPr>
              <a:spLocks noChangeShapeType="1"/>
            </p:cNvSpPr>
            <p:nvPr/>
          </p:nvSpPr>
          <p:spPr bwMode="auto">
            <a:xfrm>
              <a:off x="2744" y="2197"/>
              <a:ext cx="0" cy="95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2484438" y="4221163"/>
            <a:ext cx="446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Для </a:t>
            </a:r>
            <a:r>
              <a:rPr lang="ru-RU" sz="2400" u="sng"/>
              <a:t>правильной</a:t>
            </a:r>
            <a:r>
              <a:rPr lang="ru-RU" sz="2400"/>
              <a:t> пирамиды: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611188" y="5157788"/>
            <a:ext cx="805384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dirty="0" smtClean="0"/>
              <a:t>Теорема.</a:t>
            </a:r>
            <a:r>
              <a:rPr lang="ru-RU" dirty="0" smtClean="0"/>
              <a:t> Площадь боковой поверхности правильной пирамиды равна половине произведения периметра основания на апофему.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9600" y="304800"/>
            <a:ext cx="824411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solidFill>
                  <a:schemeClr val="tx1"/>
                </a:solidFill>
                <a:latin typeface="+mn-lt"/>
              </a:rPr>
              <a:t>Площадь полной поверхности усеченной пирамиды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440113" y="1905000"/>
            <a:ext cx="5405437" cy="17589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/>
              <a:t>равна сумме площадей оснований и площади боковой поверхности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/>
              <a:t>S </a:t>
            </a:r>
            <a:r>
              <a:rPr lang="ru-RU" sz="2000" dirty="0" err="1"/>
              <a:t>полн</a:t>
            </a:r>
            <a:r>
              <a:rPr lang="ru-RU" dirty="0"/>
              <a:t> = </a:t>
            </a:r>
            <a:r>
              <a:rPr lang="en-US" dirty="0"/>
              <a:t>S </a:t>
            </a:r>
            <a:r>
              <a:rPr lang="ru-RU" sz="2000" dirty="0"/>
              <a:t>бок</a:t>
            </a:r>
            <a:r>
              <a:rPr lang="ru-RU" dirty="0"/>
              <a:t> + </a:t>
            </a:r>
            <a:r>
              <a:rPr lang="en-US" dirty="0"/>
              <a:t>S </a:t>
            </a:r>
            <a:r>
              <a:rPr lang="ru-RU" sz="2000" dirty="0" err="1"/>
              <a:t>осн</a:t>
            </a:r>
            <a:r>
              <a:rPr lang="ru-RU" sz="2000" dirty="0"/>
              <a:t> </a:t>
            </a:r>
            <a:r>
              <a:rPr lang="ru-RU" sz="1400" dirty="0"/>
              <a:t>1 </a:t>
            </a:r>
            <a:r>
              <a:rPr lang="ru-RU" sz="2800" dirty="0"/>
              <a:t>+ </a:t>
            </a:r>
            <a:r>
              <a:rPr lang="en-US" dirty="0"/>
              <a:t>S </a:t>
            </a:r>
            <a:r>
              <a:rPr lang="ru-RU" sz="2000" dirty="0" err="1"/>
              <a:t>осн</a:t>
            </a:r>
            <a:r>
              <a:rPr lang="ru-RU" sz="2000" dirty="0"/>
              <a:t> </a:t>
            </a:r>
            <a:r>
              <a:rPr lang="ru-RU" sz="1400" dirty="0"/>
              <a:t>2</a:t>
            </a:r>
          </a:p>
        </p:txBody>
      </p:sp>
      <p:pic>
        <p:nvPicPr>
          <p:cNvPr id="27652" name="Picture 4" descr="usechennaya-piramida-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024" y="1523557"/>
            <a:ext cx="2785836" cy="2210006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/>
          </p:cNvSpPr>
          <p:nvPr/>
        </p:nvSpPr>
        <p:spPr bwMode="auto">
          <a:xfrm>
            <a:off x="755650" y="4724400"/>
            <a:ext cx="7880350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sz="2800" b="1" dirty="0" smtClean="0"/>
              <a:t>Теорема.</a:t>
            </a:r>
            <a:r>
              <a:rPr lang="ru-RU" sz="2800" dirty="0" smtClean="0"/>
              <a:t> Площадь боковой поверхности правильной усеченной пирамиды равна произведению </a:t>
            </a:r>
            <a:r>
              <a:rPr lang="ru-RU" sz="2800" dirty="0" err="1" smtClean="0"/>
              <a:t>полусуммы</a:t>
            </a:r>
            <a:r>
              <a:rPr lang="ru-RU" sz="2800" dirty="0" smtClean="0"/>
              <a:t> периметров оснований на апофему. </a:t>
            </a:r>
            <a:endParaRPr lang="ru-RU" sz="2800" dirty="0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692275" y="407670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Для </a:t>
            </a:r>
            <a:r>
              <a:rPr lang="ru-RU" sz="2400" u="sng"/>
              <a:t>правильной</a:t>
            </a:r>
            <a:r>
              <a:rPr lang="ru-RU" sz="2400"/>
              <a:t> усеченной пирамиды: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1543" y="319316"/>
            <a:ext cx="8302171" cy="1669142"/>
          </a:xfrm>
        </p:spPr>
        <p:txBody>
          <a:bodyPr/>
          <a:lstStyle/>
          <a:p>
            <a:pPr algn="just"/>
            <a:r>
              <a:rPr lang="ru-RU" sz="2400" b="1" dirty="0" smtClean="0"/>
              <a:t>Задание 1.</a:t>
            </a:r>
            <a:r>
              <a:rPr lang="ru-RU" sz="2400" dirty="0" smtClean="0"/>
              <a:t> В пятиугольной пирамиде все боковые грани равны между собой. Площадь основания равна 42, а площадь боковой грани на 15 меньше. Чему равна площадь полной поверхности пирамиды? </a:t>
            </a:r>
          </a:p>
          <a:p>
            <a:pPr algn="just"/>
            <a:endParaRPr lang="ru-RU" sz="2400" dirty="0"/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2" cstate="print"/>
          <a:srcRect l="29531" t="15667" r="33594" b="13000"/>
          <a:stretch>
            <a:fillRect/>
          </a:stretch>
        </p:blipFill>
        <p:spPr bwMode="auto">
          <a:xfrm>
            <a:off x="550936" y="1857375"/>
            <a:ext cx="3592438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86748" y="319316"/>
            <a:ext cx="4266966" cy="572961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/>
              <a:t>Решение</a:t>
            </a:r>
          </a:p>
          <a:p>
            <a:pPr algn="just">
              <a:buNone/>
            </a:pPr>
            <a:endParaRPr lang="ru-RU" sz="2400" dirty="0"/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2" cstate="print"/>
          <a:srcRect l="29531" t="15667" r="33594" b="13000"/>
          <a:stretch>
            <a:fillRect/>
          </a:stretch>
        </p:blipFill>
        <p:spPr bwMode="auto">
          <a:xfrm>
            <a:off x="64242" y="73739"/>
            <a:ext cx="4212789" cy="509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50354" y="3708055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S</a:t>
            </a:r>
            <a:r>
              <a:rPr lang="ru-RU" sz="2000" dirty="0" smtClean="0"/>
              <a:t> </a:t>
            </a:r>
            <a:r>
              <a:rPr lang="ru-RU" sz="2000" baseline="-25000" dirty="0" err="1" smtClean="0"/>
              <a:t>осн</a:t>
            </a:r>
            <a:r>
              <a:rPr lang="ru-RU" sz="2000" dirty="0" smtClean="0"/>
              <a:t> = 42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55570" y="93499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err="1" smtClean="0"/>
              <a:t>полн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+ </a:t>
            </a:r>
            <a:r>
              <a:rPr lang="en-US" dirty="0" smtClean="0"/>
              <a:t>S </a:t>
            </a:r>
            <a:r>
              <a:rPr lang="ru-RU" baseline="-25000" dirty="0" err="1" smtClean="0"/>
              <a:t>осн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37976" y="1643310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err="1" smtClean="0"/>
              <a:t>осн</a:t>
            </a:r>
            <a:r>
              <a:rPr lang="ru-RU" dirty="0" smtClean="0"/>
              <a:t> – 15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81963" y="2343987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= 42-15=27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05125" y="4559998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err="1" smtClean="0"/>
              <a:t>полн</a:t>
            </a:r>
            <a:r>
              <a:rPr lang="ru-RU" dirty="0" smtClean="0"/>
              <a:t> = 135+ 42 = 177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460220" y="2959151"/>
            <a:ext cx="3749045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* </a:t>
            </a:r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637330" y="360626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= 27* 5 = 135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45610" y="544554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dirty="0" smtClean="0"/>
              <a:t>Ответ :       </a:t>
            </a:r>
            <a:r>
              <a:rPr lang="en-US" b="1" dirty="0" smtClean="0">
                <a:solidFill>
                  <a:srgbClr val="FF0000"/>
                </a:solidFill>
              </a:rPr>
              <a:t>S </a:t>
            </a:r>
            <a:r>
              <a:rPr lang="ru-RU" b="1" baseline="-25000" dirty="0" err="1" smtClean="0">
                <a:solidFill>
                  <a:srgbClr val="FF0000"/>
                </a:solidFill>
              </a:rPr>
              <a:t>полн</a:t>
            </a:r>
            <a:r>
              <a:rPr lang="ru-RU" b="1" dirty="0" smtClean="0">
                <a:solidFill>
                  <a:srgbClr val="FF0000"/>
                </a:solidFill>
              </a:rPr>
              <a:t> = 177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5925" y="915570"/>
            <a:ext cx="4600575" cy="4145380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/>
              <a:t>Задание 2.</a:t>
            </a:r>
            <a:r>
              <a:rPr lang="ru-RU" sz="2400" dirty="0" smtClean="0"/>
              <a:t> </a:t>
            </a:r>
          </a:p>
          <a:p>
            <a:pPr marL="0" indent="360363" algn="just">
              <a:buNone/>
            </a:pPr>
            <a:r>
              <a:rPr lang="ru-RU" sz="2400" dirty="0" smtClean="0"/>
              <a:t>В правильной пирамиде высота боковой грани равна 10, а в основании лежит квадрат со стороной 4. Чему равна площадь боковой поверхности? </a:t>
            </a:r>
          </a:p>
          <a:p>
            <a:pPr algn="just"/>
            <a:endParaRPr lang="ru-RU" sz="2400" dirty="0"/>
          </a:p>
        </p:txBody>
      </p:sp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2" cstate="print"/>
          <a:srcRect l="35625" t="19000" r="36563" b="12500"/>
          <a:stretch>
            <a:fillRect/>
          </a:stretch>
        </p:blipFill>
        <p:spPr bwMode="auto">
          <a:xfrm>
            <a:off x="0" y="190500"/>
            <a:ext cx="3800475" cy="5850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10075" y="279401"/>
            <a:ext cx="4171950" cy="558800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/>
              <a:t>Решение</a:t>
            </a:r>
            <a:endParaRPr lang="ru-RU" sz="2400" b="1" dirty="0"/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2" cstate="print"/>
          <a:srcRect l="33906" t="18000" r="36563" b="13000"/>
          <a:stretch>
            <a:fillRect/>
          </a:stretch>
        </p:blipFill>
        <p:spPr bwMode="auto">
          <a:xfrm>
            <a:off x="0" y="-1"/>
            <a:ext cx="4057650" cy="592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90825" y="3257550"/>
            <a:ext cx="521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19450" y="5019675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3886200" y="1860550"/>
            <a:ext cx="4171950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Боковая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грань  - ∆ </a:t>
            </a: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4419600" y="2428876"/>
            <a:ext cx="4171950" cy="126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36195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Т.к. Пирамида правильная то все боковые грани равные 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∆- </a:t>
            </a:r>
            <a:r>
              <a:rPr kumimoji="0" lang="ru-RU" b="0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ки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4448175" y="3771901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½</a:t>
            </a:r>
            <a:r>
              <a:rPr lang="en-US" dirty="0" smtClean="0"/>
              <a:t> *</a:t>
            </a:r>
            <a:r>
              <a:rPr lang="ru-RU" dirty="0" smtClean="0"/>
              <a:t> </a:t>
            </a:r>
            <a:r>
              <a:rPr lang="en-US" dirty="0" smtClean="0"/>
              <a:t>DC* EF</a:t>
            </a:r>
            <a:r>
              <a:rPr lang="ru-RU" dirty="0" smtClean="0"/>
              <a:t>     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 bwMode="auto">
          <a:xfrm>
            <a:off x="4791074" y="1060450"/>
            <a:ext cx="343852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</a:t>
            </a:r>
            <a:r>
              <a:rPr lang="ru-RU" baseline="-25000" dirty="0" smtClean="0"/>
              <a:t>бок</a:t>
            </a:r>
            <a:r>
              <a:rPr lang="ru-RU" dirty="0" smtClean="0"/>
              <a:t> = </a:t>
            </a:r>
            <a:r>
              <a:rPr lang="en-US" dirty="0" smtClean="0"/>
              <a:t>S</a:t>
            </a:r>
            <a:r>
              <a:rPr lang="ru-RU" baseline="-25000" dirty="0" smtClean="0"/>
              <a:t>грани</a:t>
            </a:r>
            <a:r>
              <a:rPr lang="ru-RU" dirty="0" smtClean="0"/>
              <a:t> * 4 </a:t>
            </a:r>
            <a:endParaRPr lang="ru-RU" dirty="0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4429125" y="4371976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½ </a:t>
            </a:r>
            <a:r>
              <a:rPr lang="en-US" dirty="0" smtClean="0"/>
              <a:t>* 4* 10 </a:t>
            </a:r>
            <a:r>
              <a:rPr lang="ru-RU" dirty="0" smtClean="0"/>
              <a:t>     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4410075" y="4905376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</a:t>
            </a:r>
            <a:r>
              <a:rPr lang="en-US" dirty="0" smtClean="0"/>
              <a:t>20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 bwMode="auto">
          <a:xfrm>
            <a:off x="4800599" y="5537200"/>
            <a:ext cx="34385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</a:t>
            </a:r>
            <a:r>
              <a:rPr lang="ru-RU" baseline="-25000" dirty="0" smtClean="0"/>
              <a:t>бок</a:t>
            </a:r>
            <a:r>
              <a:rPr lang="ru-RU" dirty="0" smtClean="0"/>
              <a:t> = </a:t>
            </a:r>
            <a:r>
              <a:rPr lang="en-US" dirty="0" smtClean="0"/>
              <a:t>20</a:t>
            </a:r>
            <a:r>
              <a:rPr lang="ru-RU" dirty="0" smtClean="0"/>
              <a:t>* 4</a:t>
            </a:r>
            <a:r>
              <a:rPr lang="en-US" dirty="0" smtClean="0"/>
              <a:t> = 80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5" name="Содержимое 2"/>
          <p:cNvSpPr txBox="1">
            <a:spLocks/>
          </p:cNvSpPr>
          <p:nvPr/>
        </p:nvSpPr>
        <p:spPr bwMode="auto">
          <a:xfrm>
            <a:off x="4486274" y="6108700"/>
            <a:ext cx="34385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dirty="0" smtClean="0"/>
              <a:t>Ответ:   </a:t>
            </a:r>
            <a:r>
              <a:rPr lang="en-US" b="1" dirty="0" smtClean="0">
                <a:solidFill>
                  <a:srgbClr val="FF0000"/>
                </a:solidFill>
              </a:rPr>
              <a:t>S</a:t>
            </a:r>
            <a:r>
              <a:rPr lang="ru-RU" b="1" baseline="-25000" dirty="0" smtClean="0">
                <a:solidFill>
                  <a:srgbClr val="FF0000"/>
                </a:solidFill>
              </a:rPr>
              <a:t>бок</a:t>
            </a:r>
            <a:r>
              <a:rPr lang="en-US" b="1" dirty="0" smtClean="0">
                <a:solidFill>
                  <a:srgbClr val="FF0000"/>
                </a:solidFill>
              </a:rPr>
              <a:t>= 80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5100"/>
            <a:ext cx="8102600" cy="5549900"/>
          </a:xfrm>
        </p:spPr>
        <p:txBody>
          <a:bodyPr/>
          <a:lstStyle/>
          <a:p>
            <a:pPr marL="0" indent="444500" algn="just"/>
            <a:r>
              <a:rPr lang="ru-RU" sz="2800" b="1" dirty="0" smtClean="0"/>
              <a:t>Задание 3.</a:t>
            </a:r>
            <a:r>
              <a:rPr lang="ru-RU" sz="2800" dirty="0" smtClean="0"/>
              <a:t> В пятиугольной пирамиде все боковые грани равны между собой. Площадь основания равна 50, а площадь боковой грани на 20 меньше. Чему равна площадь полной поверхности пирамиды?</a:t>
            </a:r>
          </a:p>
          <a:p>
            <a:pPr marL="0" indent="444500" algn="just">
              <a:buNone/>
            </a:pPr>
            <a:endParaRPr lang="ru-RU" sz="2800" dirty="0" smtClean="0"/>
          </a:p>
          <a:p>
            <a:pPr marL="0" indent="444500" algn="just"/>
            <a:r>
              <a:rPr lang="ru-RU" sz="2800" b="1" dirty="0" smtClean="0"/>
              <a:t>Задание 4.</a:t>
            </a:r>
            <a:r>
              <a:rPr lang="ru-RU" sz="2800" dirty="0" smtClean="0"/>
              <a:t>  В правильной пирамиде высота боковой грани равна 10, а в основании лежит квадрат со стороной 6. Чему равна площадь боковой поверхности? </a:t>
            </a:r>
          </a:p>
          <a:p>
            <a:pPr marL="0" indent="444500" algn="just">
              <a:buNone/>
            </a:pPr>
            <a:r>
              <a:rPr lang="ru-RU" sz="28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86748" y="319316"/>
            <a:ext cx="4266966" cy="572961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/>
              <a:t>Решение</a:t>
            </a:r>
          </a:p>
          <a:p>
            <a:pPr algn="just">
              <a:buNone/>
            </a:pPr>
            <a:endParaRPr lang="ru-RU" sz="2400" dirty="0"/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2" cstate="print"/>
          <a:srcRect l="29531" t="15667" r="33594" b="13000"/>
          <a:stretch>
            <a:fillRect/>
          </a:stretch>
        </p:blipFill>
        <p:spPr bwMode="auto">
          <a:xfrm>
            <a:off x="64242" y="73739"/>
            <a:ext cx="4212789" cy="509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50354" y="3708055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S</a:t>
            </a:r>
            <a:r>
              <a:rPr lang="ru-RU" sz="2000" dirty="0" smtClean="0"/>
              <a:t> </a:t>
            </a:r>
            <a:r>
              <a:rPr lang="ru-RU" sz="2000" baseline="-25000" dirty="0" err="1" smtClean="0"/>
              <a:t>осн</a:t>
            </a:r>
            <a:r>
              <a:rPr lang="ru-RU" sz="2000" dirty="0" smtClean="0"/>
              <a:t> = 50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55570" y="93499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err="1" smtClean="0"/>
              <a:t>полн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+ </a:t>
            </a:r>
            <a:r>
              <a:rPr lang="en-US" dirty="0" smtClean="0"/>
              <a:t>S </a:t>
            </a:r>
            <a:r>
              <a:rPr lang="ru-RU" baseline="-25000" dirty="0" err="1" smtClean="0"/>
              <a:t>осн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37976" y="1643310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err="1" smtClean="0"/>
              <a:t>осн</a:t>
            </a:r>
            <a:r>
              <a:rPr lang="ru-RU" dirty="0" smtClean="0"/>
              <a:t> – 20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81963" y="2343987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= 50-20=30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05125" y="4559998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err="1" smtClean="0"/>
              <a:t>полн</a:t>
            </a:r>
            <a:r>
              <a:rPr lang="ru-RU" dirty="0" smtClean="0"/>
              <a:t> = 150+ 50 = 200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460220" y="2959151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= </a:t>
            </a:r>
            <a:r>
              <a:rPr lang="en-US" dirty="0" smtClean="0"/>
              <a:t>S </a:t>
            </a:r>
            <a:r>
              <a:rPr lang="ru-RU" baseline="-25000" dirty="0" smtClean="0"/>
              <a:t>грани</a:t>
            </a:r>
            <a:r>
              <a:rPr lang="ru-RU" dirty="0" smtClean="0"/>
              <a:t> * 6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637330" y="360626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 </a:t>
            </a:r>
            <a:r>
              <a:rPr lang="ru-RU" baseline="-25000" dirty="0" smtClean="0"/>
              <a:t>бок</a:t>
            </a:r>
            <a:r>
              <a:rPr lang="ru-RU" dirty="0" smtClean="0"/>
              <a:t> = 30* 5 = 150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45610" y="5445549"/>
            <a:ext cx="3749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dirty="0" smtClean="0"/>
              <a:t>Ответ :       </a:t>
            </a:r>
            <a:r>
              <a:rPr lang="en-US" b="1" dirty="0" smtClean="0">
                <a:solidFill>
                  <a:srgbClr val="FF0000"/>
                </a:solidFill>
              </a:rPr>
              <a:t>S </a:t>
            </a:r>
            <a:r>
              <a:rPr lang="ru-RU" b="1" baseline="-25000" dirty="0" err="1" smtClean="0">
                <a:solidFill>
                  <a:srgbClr val="FF0000"/>
                </a:solidFill>
              </a:rPr>
              <a:t>полн</a:t>
            </a:r>
            <a:r>
              <a:rPr lang="ru-RU" b="1" dirty="0" smtClean="0">
                <a:solidFill>
                  <a:srgbClr val="FF0000"/>
                </a:solidFill>
              </a:rPr>
              <a:t> = 200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10075" y="279401"/>
            <a:ext cx="4171950" cy="558800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/>
              <a:t>Решение</a:t>
            </a:r>
            <a:endParaRPr lang="ru-RU" sz="2400" b="1" dirty="0"/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2" cstate="print"/>
          <a:srcRect l="33906" t="18000" r="36563" b="13000"/>
          <a:stretch>
            <a:fillRect/>
          </a:stretch>
        </p:blipFill>
        <p:spPr bwMode="auto">
          <a:xfrm>
            <a:off x="0" y="-1"/>
            <a:ext cx="4057650" cy="592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90825" y="3257550"/>
            <a:ext cx="521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19450" y="5019675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3886200" y="1860550"/>
            <a:ext cx="4171950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Боковая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грань  - ∆ </a:t>
            </a: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4419600" y="2428876"/>
            <a:ext cx="4171950" cy="126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36195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Т.к. Пирамида правильная то все боковые грани равные 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∆- </a:t>
            </a:r>
            <a:r>
              <a:rPr kumimoji="0" lang="ru-RU" b="0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ки</a:t>
            </a:r>
            <a:r>
              <a:rPr kumimoji="0" lang="ru-RU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endParaRPr kumimoji="0" lang="ru-RU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4448175" y="3771901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½</a:t>
            </a:r>
            <a:r>
              <a:rPr lang="en-US" dirty="0" smtClean="0"/>
              <a:t> *</a:t>
            </a:r>
            <a:r>
              <a:rPr lang="ru-RU" dirty="0" smtClean="0"/>
              <a:t> </a:t>
            </a:r>
            <a:r>
              <a:rPr lang="en-US" dirty="0" smtClean="0"/>
              <a:t>DC* EF</a:t>
            </a:r>
            <a:r>
              <a:rPr lang="ru-RU" dirty="0" smtClean="0"/>
              <a:t>     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 bwMode="auto">
          <a:xfrm>
            <a:off x="4791074" y="1060450"/>
            <a:ext cx="343852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</a:t>
            </a:r>
            <a:r>
              <a:rPr lang="ru-RU" baseline="-25000" dirty="0" smtClean="0"/>
              <a:t>бок</a:t>
            </a:r>
            <a:r>
              <a:rPr lang="ru-RU" dirty="0" smtClean="0"/>
              <a:t> = </a:t>
            </a:r>
            <a:r>
              <a:rPr lang="en-US" dirty="0" smtClean="0"/>
              <a:t>S</a:t>
            </a:r>
            <a:r>
              <a:rPr lang="ru-RU" baseline="-25000" dirty="0" smtClean="0"/>
              <a:t>грани</a:t>
            </a:r>
            <a:r>
              <a:rPr lang="ru-RU" dirty="0" smtClean="0"/>
              <a:t> * 4 </a:t>
            </a:r>
            <a:endParaRPr lang="ru-RU" dirty="0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4429125" y="4371976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½ </a:t>
            </a:r>
            <a:r>
              <a:rPr lang="en-US" dirty="0" smtClean="0"/>
              <a:t>* </a:t>
            </a:r>
            <a:r>
              <a:rPr lang="ru-RU" dirty="0" smtClean="0"/>
              <a:t>6</a:t>
            </a:r>
            <a:r>
              <a:rPr lang="en-US" dirty="0" smtClean="0"/>
              <a:t>* 10 </a:t>
            </a:r>
            <a:r>
              <a:rPr lang="ru-RU" dirty="0" smtClean="0"/>
              <a:t>     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4410075" y="4905376"/>
            <a:ext cx="4171950" cy="52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361950" algn="just" eaLnBrk="0" hangingPunct="0">
              <a:spcBef>
                <a:spcPct val="20000"/>
              </a:spcBef>
              <a:buClr>
                <a:schemeClr val="hlink"/>
              </a:buClr>
              <a:buSzPct val="110000"/>
            </a:pPr>
            <a:r>
              <a:rPr lang="en-US" dirty="0" smtClean="0"/>
              <a:t>S</a:t>
            </a:r>
            <a:r>
              <a:rPr lang="ru-RU" baseline="-25000" dirty="0" smtClean="0"/>
              <a:t>грани   </a:t>
            </a:r>
            <a:r>
              <a:rPr lang="ru-RU" dirty="0" smtClean="0"/>
              <a:t>= 3</a:t>
            </a:r>
            <a:r>
              <a:rPr lang="en-US" dirty="0" smtClean="0"/>
              <a:t>0</a:t>
            </a:r>
            <a:endParaRPr kumimoji="0" lang="ru-RU" b="0" i="0" u="none" strike="noStrike" kern="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 bwMode="auto">
          <a:xfrm>
            <a:off x="4800599" y="5537200"/>
            <a:ext cx="34385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S</a:t>
            </a:r>
            <a:r>
              <a:rPr lang="ru-RU" baseline="-25000" dirty="0" smtClean="0"/>
              <a:t>бок</a:t>
            </a:r>
            <a:r>
              <a:rPr lang="ru-RU" dirty="0" smtClean="0"/>
              <a:t> = 3</a:t>
            </a:r>
            <a:r>
              <a:rPr lang="en-US" dirty="0" smtClean="0"/>
              <a:t>0</a:t>
            </a:r>
            <a:r>
              <a:rPr lang="ru-RU" dirty="0" smtClean="0"/>
              <a:t>* 4</a:t>
            </a:r>
            <a:r>
              <a:rPr lang="en-US" dirty="0" smtClean="0"/>
              <a:t> = </a:t>
            </a:r>
            <a:r>
              <a:rPr lang="ru-RU" dirty="0" smtClean="0"/>
              <a:t>120 </a:t>
            </a:r>
            <a:endParaRPr lang="ru-RU" dirty="0"/>
          </a:p>
        </p:txBody>
      </p:sp>
      <p:sp>
        <p:nvSpPr>
          <p:cNvPr id="15" name="Содержимое 2"/>
          <p:cNvSpPr txBox="1">
            <a:spLocks/>
          </p:cNvSpPr>
          <p:nvPr/>
        </p:nvSpPr>
        <p:spPr bwMode="auto">
          <a:xfrm>
            <a:off x="4486274" y="6108700"/>
            <a:ext cx="34385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dirty="0" smtClean="0"/>
              <a:t>Ответ:   </a:t>
            </a:r>
            <a:r>
              <a:rPr lang="en-US" b="1" dirty="0" smtClean="0">
                <a:solidFill>
                  <a:srgbClr val="FF0000"/>
                </a:solidFill>
              </a:rPr>
              <a:t>S</a:t>
            </a:r>
            <a:r>
              <a:rPr lang="ru-RU" b="1" baseline="-25000" dirty="0" smtClean="0">
                <a:solidFill>
                  <a:srgbClr val="FF0000"/>
                </a:solidFill>
              </a:rPr>
              <a:t>бок</a:t>
            </a:r>
            <a:r>
              <a:rPr lang="en-US" b="1" dirty="0" smtClean="0">
                <a:solidFill>
                  <a:srgbClr val="FF0000"/>
                </a:solidFill>
              </a:rPr>
              <a:t>= </a:t>
            </a:r>
            <a:r>
              <a:rPr lang="ru-RU" b="1" dirty="0" smtClean="0">
                <a:solidFill>
                  <a:srgbClr val="FF0000"/>
                </a:solidFill>
              </a:rPr>
              <a:t>120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Отсканируйте </a:t>
            </a:r>
            <a:r>
              <a:rPr lang="en-US" dirty="0" smtClean="0"/>
              <a:t>QR-</a:t>
            </a:r>
            <a:r>
              <a:rPr lang="ru-RU" dirty="0" smtClean="0"/>
              <a:t>код на задание и выполните его</a:t>
            </a:r>
            <a:endParaRPr lang="ru-RU" dirty="0"/>
          </a:p>
        </p:txBody>
      </p:sp>
      <p:sp>
        <p:nvSpPr>
          <p:cNvPr id="2050" name="AutoShape 2" descr="blob:https://web.whatsapp.com/d2f034f2-8e3f-46be-a25e-0cb476a72f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blob:https://web.whatsapp.com/d2f034f2-8e3f-46be-a25e-0cb476a72f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blob:https://web.whatsapp.com/d2f034f2-8e3f-46be-a25e-0cb476a72f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blob:https://web.whatsapp.com/d2f034f2-8e3f-46be-a25e-0cb476a72f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8" name="AutoShape 10" descr="blob:https://web.whatsapp.com/d2f034f2-8e3f-46be-a25e-0cb476a72fb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 descr="C:\Users\Петр\YandexDisk\Работы на конкурс\d2f034f2-8e3f-46be-a25e-0cb476a72fb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204864"/>
            <a:ext cx="3520391" cy="31683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0615" y="754747"/>
            <a:ext cx="826588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Домашнее задание</a:t>
            </a:r>
          </a:p>
          <a:p>
            <a:endParaRPr lang="ru-RU" dirty="0"/>
          </a:p>
          <a:p>
            <a:pPr marL="457200" indent="-457200">
              <a:buFontTx/>
              <a:buAutoNum type="arabicPeriod"/>
            </a:pPr>
            <a:endParaRPr lang="ru-RU" dirty="0" smtClean="0"/>
          </a:p>
          <a:p>
            <a:pPr marL="457200" indent="-457200">
              <a:buFontTx/>
              <a:buAutoNum type="arabicPeriod"/>
            </a:pPr>
            <a:r>
              <a:rPr lang="ru-RU" dirty="0" smtClean="0"/>
              <a:t>Просмотрите </a:t>
            </a:r>
            <a:r>
              <a:rPr lang="ru-RU" dirty="0" err="1" smtClean="0"/>
              <a:t>видеоурок</a:t>
            </a:r>
            <a:r>
              <a:rPr lang="ru-RU" dirty="0" smtClean="0"/>
              <a:t>  по теме «Пирамида и ее </a:t>
            </a:r>
            <a:r>
              <a:rPr lang="ru-RU" dirty="0" smtClean="0"/>
              <a:t>элементы»  </a:t>
            </a:r>
            <a:r>
              <a:rPr lang="ru-RU" dirty="0" smtClean="0"/>
              <a:t>- </a:t>
            </a:r>
            <a:r>
              <a:rPr lang="en-US" dirty="0" smtClean="0">
                <a:hlinkClick r:id="rId2"/>
              </a:rPr>
              <a:t>https://resh.edu.ru/subject/lesson/5866/main/221580/</a:t>
            </a:r>
            <a:endParaRPr lang="ru-RU" dirty="0" smtClean="0"/>
          </a:p>
          <a:p>
            <a:pPr marL="457200" indent="-457200">
              <a:buFontTx/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Выполните 1 </a:t>
            </a:r>
            <a:r>
              <a:rPr lang="ru-RU" dirty="0" smtClean="0"/>
              <a:t>задание, </a:t>
            </a:r>
            <a:r>
              <a:rPr lang="ru-RU" dirty="0" smtClean="0"/>
              <a:t>перейдя по ссылке - </a:t>
            </a:r>
            <a:r>
              <a:rPr lang="en-US" dirty="0" smtClean="0">
                <a:hlinkClick r:id="rId3"/>
              </a:rPr>
              <a:t>https://resh.edu.ru/subject/lesson/5866/train/221584/</a:t>
            </a:r>
            <a:endParaRPr lang="ru-RU" dirty="0" smtClean="0"/>
          </a:p>
          <a:p>
            <a:pPr marL="457200" indent="-457200">
              <a:buAutoNum type="arabicPeriod"/>
            </a:pPr>
            <a:endParaRPr lang="ru-RU" dirty="0"/>
          </a:p>
          <a:p>
            <a:pPr marL="457200" indent="-457200">
              <a:buAutoNum type="arabicPeriod"/>
            </a:pPr>
            <a:r>
              <a:rPr lang="ru-RU" dirty="0" smtClean="0"/>
              <a:t>Отсканируйте </a:t>
            </a:r>
            <a:r>
              <a:rPr lang="en-US" dirty="0" smtClean="0"/>
              <a:t>QR-</a:t>
            </a:r>
            <a:r>
              <a:rPr lang="ru-RU" dirty="0" smtClean="0"/>
              <a:t>код на программу и постройте  в ней сечение </a:t>
            </a:r>
            <a:r>
              <a:rPr lang="ru-RU" dirty="0" smtClean="0"/>
              <a:t>четырёхугольной пирамиды, проходящее через точки </a:t>
            </a:r>
            <a:r>
              <a:rPr lang="ru-RU" i="1" dirty="0" smtClean="0"/>
              <a:t>M,</a:t>
            </a:r>
            <a:r>
              <a:rPr lang="ru-RU" dirty="0" smtClean="0"/>
              <a:t> </a:t>
            </a:r>
            <a:r>
              <a:rPr lang="ru-RU" i="1" dirty="0" smtClean="0"/>
              <a:t>N</a:t>
            </a:r>
            <a:r>
              <a:rPr lang="ru-RU" dirty="0" smtClean="0"/>
              <a:t> и </a:t>
            </a:r>
            <a:r>
              <a:rPr lang="ru-RU" i="1" dirty="0" smtClean="0"/>
              <a:t>P</a:t>
            </a:r>
            <a:r>
              <a:rPr lang="ru-RU" dirty="0" smtClean="0"/>
              <a:t>. Для случая, когда все рёбра пирамиды равны, определите вид треугольника, являющегося сечением. </a:t>
            </a:r>
            <a:endParaRPr lang="ru-RU" dirty="0" smtClean="0"/>
          </a:p>
          <a:p>
            <a:pPr marL="457200" indent="-457200">
              <a:buAutoNum type="arabicPeriod"/>
            </a:pPr>
            <a:endParaRPr lang="ru-RU" dirty="0"/>
          </a:p>
          <a:p>
            <a:pPr marL="457200" indent="-457200">
              <a:buAutoNum type="arabicPeriod"/>
            </a:pPr>
            <a:endParaRPr lang="ru-RU" dirty="0"/>
          </a:p>
        </p:txBody>
      </p:sp>
      <p:pic>
        <p:nvPicPr>
          <p:cNvPr id="6146" name="Picture 2" descr="https://stereometry-urok.sdamgia.ru/get_file?id=17579&amp;png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221088"/>
            <a:ext cx="1972047" cy="2014609"/>
          </a:xfrm>
          <a:prstGeom prst="rect">
            <a:avLst/>
          </a:prstGeom>
          <a:noFill/>
        </p:spPr>
      </p:pic>
      <p:sp>
        <p:nvSpPr>
          <p:cNvPr id="6148" name="AutoShape 4" descr="blob:https://web.whatsapp.com/9c86b552-7975-4876-af57-9d1aacfaa6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9" name="Picture 5" descr="C:\Users\Петр\YandexDisk\Работы на конкурс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365104"/>
            <a:ext cx="2304256" cy="19809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9314" y="246744"/>
            <a:ext cx="8519887" cy="627017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Основные печатные издания</a:t>
            </a:r>
            <a:endParaRPr lang="en-US" sz="2000" dirty="0" smtClean="0">
              <a:solidFill>
                <a:srgbClr val="002060"/>
              </a:solidFill>
            </a:endParaRPr>
          </a:p>
          <a:p>
            <a:pPr lvl="0" algn="just"/>
            <a:r>
              <a:rPr lang="ru-RU" sz="2000" dirty="0" smtClean="0"/>
              <a:t>Вернер</a:t>
            </a:r>
            <a:r>
              <a:rPr lang="ru-RU" sz="2000" dirty="0" smtClean="0"/>
              <a:t>, А. Л. Математика: алгебра и начала математического анализа, геометрия : 11-й класс (базовый уровень) : учебник / А. Л. Вернер, А. П. Карп. - 4-е изд. - Москва : Просвещение, 2022. - 240 с. - ISBN 978-5-09-101568-3. - Текст : электронный. - URL: https://znanium.com/catalog/product/2090520 (дата обращения: 06.11.2023). – Режим доступа: по подписке.</a:t>
            </a:r>
          </a:p>
          <a:p>
            <a:pPr lvl="0" algn="just"/>
            <a:r>
              <a:rPr lang="ru-RU" sz="2000" dirty="0" smtClean="0"/>
              <a:t>Математика : алгебра и начала математического анализа, геометрия. Алгебра и начала математического анализа. 10 класс. Базовый уровень : в 2 частях. Часть 1 : учебник / А. Г. Мордкович, П. В. Семенов, Л. А. Александрова, Е. Л. </a:t>
            </a:r>
            <a:r>
              <a:rPr lang="ru-RU" sz="2000" dirty="0" err="1" smtClean="0"/>
              <a:t>Мардахаева</a:t>
            </a:r>
            <a:r>
              <a:rPr lang="ru-RU" sz="2000" dirty="0" smtClean="0"/>
              <a:t>. - Москва : Издательство "Просвещение" 2022. - 256 с. - ISBN 978-5-09-101590-4. </a:t>
            </a:r>
            <a:endParaRPr lang="en-US" sz="2000" dirty="0" smtClean="0"/>
          </a:p>
          <a:p>
            <a:pPr algn="just"/>
            <a:r>
              <a:rPr lang="ru-RU" sz="2000" dirty="0" smtClean="0"/>
              <a:t>Математика: алгебра и начала математического анализа, геометрия. Алгебра и начала математического анализа 10-11 классы (базовый и углубленный уровни) : учебник / Ш. А. Алимов, Ю. М. Колягин, М. В. Ткачёва [и др.]. — 11-е изд., стер. — Москва : Просвещение, 2023. — 463, [1] с. : ил. - ISBN 978-5-09-107210-5. </a:t>
            </a:r>
          </a:p>
          <a:p>
            <a:pPr lvl="0" algn="just">
              <a:buNone/>
            </a:pP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799" y="464457"/>
            <a:ext cx="8606971" cy="6393543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Основные печатные издания</a:t>
            </a:r>
            <a:endParaRPr lang="en-US" sz="2000" dirty="0" smtClean="0">
              <a:solidFill>
                <a:srgbClr val="002060"/>
              </a:solidFill>
            </a:endParaRPr>
          </a:p>
          <a:p>
            <a:pPr lvl="0" algn="just"/>
            <a:r>
              <a:rPr lang="ru-RU" sz="2000" dirty="0" err="1" smtClean="0"/>
              <a:t>Муравин</a:t>
            </a:r>
            <a:r>
              <a:rPr lang="ru-RU" sz="2000" dirty="0" smtClean="0"/>
              <a:t>, Г. К. Алгебра и начала математического анализа : 10-й класс : базовый уровень : учебник/ Г. К. </a:t>
            </a:r>
            <a:r>
              <a:rPr lang="ru-RU" sz="2000" dirty="0" err="1" smtClean="0"/>
              <a:t>Муравин</a:t>
            </a:r>
            <a:r>
              <a:rPr lang="ru-RU" sz="2000" dirty="0" smtClean="0"/>
              <a:t>, О. В. </a:t>
            </a:r>
            <a:r>
              <a:rPr lang="ru-RU" sz="2000" dirty="0" err="1" smtClean="0"/>
              <a:t>Муравина</a:t>
            </a:r>
            <a:r>
              <a:rPr lang="ru-RU" sz="2000" dirty="0" smtClean="0"/>
              <a:t>. — 9-е изд., стер. — Москва : Просвещение, 2022. - 285 с. - ISBN 978-5-09-101571-3. </a:t>
            </a:r>
          </a:p>
          <a:p>
            <a:pPr lvl="0" algn="just"/>
            <a:r>
              <a:rPr lang="ru-RU" sz="2000" dirty="0" smtClean="0"/>
              <a:t>Никольский, С. М. Математика: алгебра и начала математического анализа, геометрия. Алгебра и начала математического анализа. 10 класс (базовый и углубленный уровни) / Никольский С.М., Потапов М.К., Решетников Н.Н., - 10-е изд. - Москва : Просвещение, 2022. - 432 с. - ISBN 978-5-09-101573-7. </a:t>
            </a:r>
          </a:p>
          <a:p>
            <a:pPr lvl="0" algn="just"/>
            <a:r>
              <a:rPr lang="ru-RU" sz="2000" dirty="0" smtClean="0"/>
              <a:t>Погорелов, А. В. Математика: алгебра и начала математического анализа, геометрия. Геометрия. 10-11 классы: Базовый и углубленный уровни / А. В. Погорелов. - 18-е изд. - Москва : Просвещение, 2022. - 176 с. - ISBN 978-5-09-101575-1. </a:t>
            </a:r>
            <a:endParaRPr lang="ru-RU" sz="2000" dirty="0" smtClean="0"/>
          </a:p>
          <a:p>
            <a:pPr marL="0" indent="711200" algn="ctr">
              <a:buNone/>
            </a:pPr>
            <a:r>
              <a:rPr lang="ru-RU" sz="2000" dirty="0" smtClean="0"/>
              <a:t> </a:t>
            </a:r>
            <a:r>
              <a:rPr lang="ru-RU" sz="2000" b="1" dirty="0" smtClean="0">
                <a:solidFill>
                  <a:srgbClr val="002060"/>
                </a:solidFill>
              </a:rPr>
              <a:t>Интернет – ресурсы:</a:t>
            </a:r>
          </a:p>
          <a:p>
            <a:pPr marL="0" lvl="0" indent="711200">
              <a:buNone/>
            </a:pPr>
            <a:r>
              <a:rPr lang="ru-RU" sz="2000" dirty="0" smtClean="0"/>
              <a:t>Единая коллекция цифровых образовательных ресурсов - </a:t>
            </a:r>
            <a:r>
              <a:rPr lang="ru-RU" sz="2000" u="sng" dirty="0" smtClean="0">
                <a:hlinkClick r:id="rId2"/>
              </a:rPr>
              <a:t>https://resh.edu.ru/</a:t>
            </a:r>
            <a:r>
              <a:rPr lang="ru-RU" sz="2000" dirty="0" smtClean="0"/>
              <a:t> .</a:t>
            </a:r>
          </a:p>
          <a:p>
            <a:pPr lvl="0" algn="just"/>
            <a:endParaRPr lang="ru-RU" sz="2000" dirty="0" smtClean="0"/>
          </a:p>
          <a:p>
            <a:pPr algn="just"/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скиз">
  <a:themeElements>
    <a:clrScheme name="Эскиз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Эскиз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скиз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скиз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скиз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скиз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скиз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скиз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скиз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1091</TotalTime>
  <Words>1400</Words>
  <Application>Microsoft Office PowerPoint</Application>
  <PresentationFormat>Экран (4:3)</PresentationFormat>
  <Paragraphs>228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Эскиз</vt:lpstr>
      <vt:lpstr>Раздел 7. Многогранники и тела вращения  Тема 7.4 Пирамида, ее составляющие, сечение. Правильная пирамида.  </vt:lpstr>
      <vt:lpstr>Основные вопросы: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1. Сечения пирамиды плоскостями,  проходящими через вершину пирамиды</vt:lpstr>
      <vt:lpstr>Слайд 16</vt:lpstr>
      <vt:lpstr>Слайд 17</vt:lpstr>
      <vt:lpstr>Слайд 18</vt:lpstr>
      <vt:lpstr>Площадь полной поверхности пирамиды</vt:lpstr>
      <vt:lpstr>Площадь полной поверхности усеченной пирамиды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Отсканируйте QR-код на задание и выполните его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симметрий в пространстве</dc:title>
  <dc:creator>DELL</dc:creator>
  <cp:lastModifiedBy>1</cp:lastModifiedBy>
  <cp:revision>735</cp:revision>
  <dcterms:modified xsi:type="dcterms:W3CDTF">2025-04-30T20:14:16Z</dcterms:modified>
</cp:coreProperties>
</file>