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81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3" r:id="rId24"/>
    <p:sldId id="285" r:id="rId25"/>
    <p:sldId id="277" r:id="rId26"/>
    <p:sldId id="279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691680" y="620688"/>
            <a:ext cx="5976664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Comic Sans MS" pitchFamily="66" charset="0"/>
              </a:rPr>
              <a:t>ПЕДАГОГИЧЕСКИЙ ПРОЕКТ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Comic Sans MS" pitchFamily="66" charset="0"/>
              </a:rPr>
              <a:t>«КЛУБ МОЛОДОГО ИЗБИРАТЕЛЯ»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23928" y="393305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>
                <a:latin typeface="Comic Sans MS" pitchFamily="66" charset="0"/>
              </a:rPr>
              <a:t>Автор проекта: Берсенева Марина Сергеевна,</a:t>
            </a:r>
          </a:p>
          <a:p>
            <a:pPr algn="r"/>
            <a:r>
              <a:rPr lang="ru-RU" dirty="0" smtClean="0">
                <a:latin typeface="Comic Sans MS" pitchFamily="66" charset="0"/>
              </a:rPr>
              <a:t>учитель истории и</a:t>
            </a:r>
          </a:p>
          <a:p>
            <a:pPr algn="r"/>
            <a:r>
              <a:rPr lang="ru-RU" dirty="0" smtClean="0">
                <a:latin typeface="Comic Sans MS" pitchFamily="66" charset="0"/>
              </a:rPr>
              <a:t> обществознания</a:t>
            </a:r>
          </a:p>
          <a:p>
            <a:pPr algn="r"/>
            <a:r>
              <a:rPr lang="ru-RU" dirty="0" smtClean="0">
                <a:latin typeface="Comic Sans MS" pitchFamily="66" charset="0"/>
              </a:rPr>
              <a:t>МКОУ «КСОШ №2»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5733256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omic Sans MS" pitchFamily="66" charset="0"/>
              </a:rPr>
              <a:t>г.Куртамыш, </a:t>
            </a:r>
            <a:r>
              <a:rPr lang="ru-RU" b="1" dirty="0" smtClean="0">
                <a:latin typeface="Comic Sans MS" pitchFamily="66" charset="0"/>
              </a:rPr>
              <a:t>20</a:t>
            </a:r>
            <a:r>
              <a:rPr lang="en-US" b="1" dirty="0" smtClean="0">
                <a:latin typeface="Comic Sans MS" pitchFamily="66" charset="0"/>
              </a:rPr>
              <a:t>21</a:t>
            </a:r>
            <a:r>
              <a:rPr lang="ru-RU" b="1" dirty="0" smtClean="0">
                <a:latin typeface="Comic Sans MS" pitchFamily="66" charset="0"/>
              </a:rPr>
              <a:t> </a:t>
            </a:r>
            <a:r>
              <a:rPr lang="ru-RU" b="1" dirty="0" smtClean="0">
                <a:latin typeface="Comic Sans MS" pitchFamily="66" charset="0"/>
              </a:rPr>
              <a:t>г.</a:t>
            </a:r>
            <a:endParaRPr lang="ru-RU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 l="3252" r="3252"/>
          <a:stretch>
            <a:fillRect/>
          </a:stretch>
        </p:blipFill>
        <p:spPr bwMode="auto">
          <a:xfrm rot="21083571">
            <a:off x="743663" y="3364532"/>
            <a:ext cx="2697483" cy="274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x_c9b8a182.jpg"/>
          <p:cNvPicPr>
            <a:picLocks noChangeAspect="1"/>
          </p:cNvPicPr>
          <p:nvPr/>
        </p:nvPicPr>
        <p:blipFill>
          <a:blip r:embed="rId3" cstate="print"/>
          <a:srcRect l="5033" r="5033"/>
          <a:stretch>
            <a:fillRect/>
          </a:stretch>
        </p:blipFill>
        <p:spPr>
          <a:xfrm rot="21072239">
            <a:off x="318588" y="745200"/>
            <a:ext cx="4528584" cy="45285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60032" y="1412776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omic Sans MS" pitchFamily="66" charset="0"/>
              </a:rPr>
              <a:t>«Молодежь   России»</a:t>
            </a:r>
            <a:endParaRPr lang="ru-RU" sz="32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32040" y="3105835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omic Sans MS" pitchFamily="66" charset="0"/>
                <a:cs typeface="Arial" pitchFamily="34" charset="0"/>
              </a:rPr>
              <a:t>Молодежь- богатство России, </a:t>
            </a:r>
          </a:p>
          <a:p>
            <a:pPr algn="ctr"/>
            <a:r>
              <a:rPr lang="ru-RU" b="1" dirty="0" smtClean="0">
                <a:latin typeface="Comic Sans MS" pitchFamily="66" charset="0"/>
                <a:cs typeface="Arial" pitchFamily="34" charset="0"/>
              </a:rPr>
              <a:t>Наш Клуб лучший в мире.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5805264"/>
            <a:ext cx="408316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МЫ ВЫБИРАЕМ СВОЁ БУДУЩЕЕ!!!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60032" y="620688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Comic Sans MS" pitchFamily="66" charset="0"/>
              </a:rPr>
              <a:t>КЛУБ МОЛОДОГО ИЗБИРАТЕЛЯ</a:t>
            </a:r>
            <a:endParaRPr lang="ru-RU" b="1" i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051720" y="692696"/>
            <a:ext cx="4608512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АКТУАЛЬНОСТЬ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971600" y="1444789"/>
            <a:ext cx="705678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Мысль о том, что «если мы не занимаемся политикой, политика займётся нами», родилась не случайно. С древних времен люди мечтают жить в обществе, где права каждого человека защищены, где обеспечен достойный уровень для всех членов общества. Оно не возникает по «щучьему велению», а является результатом напряженного каждодневного труда всех граждан во всех сферах общества, включая политическую. К сожалению, пока в нашей стране значительная часть граждан и,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прежде всего, самые молодые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забывают об этом, уклоняясь от какого-либо участия в политической жизни общества, в том числе от выполнения гражданского долга – участия в выборах.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87824" y="692696"/>
            <a:ext cx="3528392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ЦЕЛЬ ПРОЕКТА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475656" y="1988840"/>
            <a:ext cx="65527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Формировать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электоральную культуру обучающихся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как                             будущих избирателей.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699792" y="692696"/>
            <a:ext cx="3600400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ЗАДАЧИ ПРОЕКТА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59632" y="1357038"/>
            <a:ext cx="648072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–    формировать представления об избирательном праве и избирательном процессе;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–    развивать правовую  культуру будущих избирателей;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– систематизировать информацию по вопросам избирательного права и избирательного процесса;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–   осуществлять информационное обслуживание по вопросам права.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131840" y="692696"/>
            <a:ext cx="2880319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ПРОБЛЕМА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187624" y="2092070"/>
            <a:ext cx="698477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можно ли, используя педагогические методы и приемы, повысить электоральную культуру будущих избирателей, сформировать ответственного гражданина-избирателя.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619672" y="802909"/>
            <a:ext cx="6048672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ОБРАЗОВАТЕЛЬНЫЙ ПРОДУКТ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475656" y="1485967"/>
            <a:ext cx="561662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- программа Клуба;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- публикации в районной газете о работе Клуба;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- буклеты, листовки, памятки;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- отчеты о работе Клуба.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691680" y="656692"/>
            <a:ext cx="6048672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ОЖИДАЕМЫЕ РЕЗУЛЬТАТЫ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331640" y="1988259"/>
            <a:ext cx="698477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776288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Повышение интереса обучающихся к процедуре выборов.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776288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Формирование потребности голосовать.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457200" marR="0" lvl="1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776288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Формирование электоральной культуры.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11560" y="476672"/>
            <a:ext cx="7992888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Клуб осуществлял свою деятельность в соответствии  с Конституцией РФ, федеральными законами, комплексом мер по правовому обучению избирателей, нормативными документами Центральной избирательной комиссии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Содержимое 3" descr="100_915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51520" y="1271766"/>
            <a:ext cx="8687113" cy="5397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907704" y="552465"/>
            <a:ext cx="5760640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РЕАЛИЗАЦИЯ ПРОЕКТА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259632" y="1158777"/>
            <a:ext cx="64087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Подготовительный этап: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475656" y="1700808"/>
            <a:ext cx="64087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Реализация проекта началась с разработки программы. Мной были изучены нормативно-правовые документы по теме «Избирательное право и избирательный процесс в РФ», я проконсультировалась с Председателем территориальной избирательной комиссии г.Шумихи Титовой Верой Николаевной по вопросам ведения возможного кружка или курса по теме «Выборы в РФ». Затем в течение двух лет я вела элективный курс «Избирательное право и избирательный процесс в РФ» среди обучающихся 10-11 классов.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403648" y="167631"/>
            <a:ext cx="6408712" cy="138499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На основном этапе предполагалось теоретическое изучение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547664" y="1777172"/>
            <a:ext cx="626469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Избирательного права и избирательного процесса в РФ.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Избирательного процесса в Курганской области.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Муниципального избирательного процесса.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Основных принципов современной демократии.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9" name="Содержимое 3" descr="осень 139.jpg"/>
          <p:cNvPicPr>
            <a:picLocks noChangeAspect="1"/>
          </p:cNvPicPr>
          <p:nvPr/>
        </p:nvPicPr>
        <p:blipFill>
          <a:blip r:embed="rId3" cstate="print"/>
          <a:srcRect r="4425" b="8211"/>
          <a:stretch>
            <a:fillRect/>
          </a:stretch>
        </p:blipFill>
        <p:spPr>
          <a:xfrm>
            <a:off x="683568" y="1340768"/>
            <a:ext cx="7776864" cy="5328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763688" y="587024"/>
            <a:ext cx="5040560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рактическая часть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403648" y="1470984"/>
            <a:ext cx="662473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Работа Клуба была направлена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в первую очередь на вовлечение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детей «группы-риска»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(из многодетных семей, неполных семей, детей безработных родителей, состоящих на учете в ОВД).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Во-вторых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, работа была практико-ориентированной.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63688" y="1484784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Встречи с людьми, относящимися к политической жизни родного города и района, взятие у них интервью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259632" y="260648"/>
            <a:ext cx="7344816" cy="11569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ВСТРЕЧА с Главой Шумихинского района 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Букреевым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 Александром Михайловичем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8" name="Picture 2" descr="C:\Users\User\Desktop\МОЯ работа\Берсенева М.С\Клуб\Статья Грязновой и фотки\s7ghbfO8oZ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20888"/>
            <a:ext cx="4746917" cy="3384376"/>
          </a:xfrm>
          <a:prstGeom prst="rect">
            <a:avLst/>
          </a:prstGeom>
          <a:noFill/>
        </p:spPr>
      </p:pic>
      <p:pic>
        <p:nvPicPr>
          <p:cNvPr id="9" name="Picture 4" descr="C:\Users\User\Desktop\МОЯ работа\Берсенева М.С\Клуб\Статья Грязновой и фотки\ujS0hFLiwUU.jpg"/>
          <p:cNvPicPr>
            <a:picLocks noChangeAspect="1" noChangeArrowheads="1"/>
          </p:cNvPicPr>
          <p:nvPr/>
        </p:nvPicPr>
        <p:blipFill>
          <a:blip r:embed="rId4" cstate="print"/>
          <a:srcRect b="19806"/>
          <a:stretch>
            <a:fillRect/>
          </a:stretch>
        </p:blipFill>
        <p:spPr bwMode="auto">
          <a:xfrm>
            <a:off x="3979222" y="3284984"/>
            <a:ext cx="516477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403648" y="476672"/>
            <a:ext cx="7056784" cy="9409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ВСТРЕЧА с Мэром города Шумиха Козловым Анатолием Анатольевичем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2" descr="C:\Users\User\Desktop\МОЯ работа\Берсенева М.С\Клуб\Статья Грязновой и фотки\Прием у главы города май 2013.jpg"/>
          <p:cNvPicPr>
            <a:picLocks noChangeAspect="1" noChangeArrowheads="1"/>
          </p:cNvPicPr>
          <p:nvPr/>
        </p:nvPicPr>
        <p:blipFill>
          <a:blip r:embed="rId3" cstate="print"/>
          <a:srcRect b="9710"/>
          <a:stretch>
            <a:fillRect/>
          </a:stretch>
        </p:blipFill>
        <p:spPr bwMode="auto">
          <a:xfrm>
            <a:off x="755576" y="1556792"/>
            <a:ext cx="7777431" cy="467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619672" y="476672"/>
            <a:ext cx="6696744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ВСТРЕЧА с депутатом городской думы Тер Натальей Марковной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Picture 3" descr="C:\Users\User\Desktop\Берсенёва М.С\Клуб\Статья Грязновой и фотки\Чувазёров Сергей, Титова В.Н. и Тер Н.М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28800"/>
            <a:ext cx="6552728" cy="44834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331640" y="404664"/>
            <a:ext cx="6984776" cy="181588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Экскурсии в Территориальную избирательную комиссию района  и участковую избирательную комиссию города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IMG_13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 rot="21181306">
            <a:off x="188797" y="1818233"/>
            <a:ext cx="4510087" cy="3382962"/>
          </a:xfrm>
          <a:prstGeom prst="rect">
            <a:avLst/>
          </a:prstGeom>
        </p:spPr>
      </p:pic>
      <p:pic>
        <p:nvPicPr>
          <p:cNvPr id="7" name="Рисунок 6" descr="IMG_134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4163">
            <a:off x="4319676" y="3100028"/>
            <a:ext cx="4608513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31640" y="415491"/>
            <a:ext cx="7344816" cy="95410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абота документами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(бланками, бюллетенями, справками)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2050" name="Picture 2" descr="C:\Users\User\Desktop\Фотки\Разное\100_0649.JPG"/>
          <p:cNvPicPr>
            <a:picLocks noChangeAspect="1" noChangeArrowheads="1"/>
          </p:cNvPicPr>
          <p:nvPr/>
        </p:nvPicPr>
        <p:blipFill>
          <a:blip r:embed="rId3" cstate="print"/>
          <a:srcRect l="2402" t="18277"/>
          <a:stretch>
            <a:fillRect/>
          </a:stretch>
        </p:blipFill>
        <p:spPr bwMode="auto">
          <a:xfrm>
            <a:off x="683568" y="1484784"/>
            <a:ext cx="7973070" cy="500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Публикации в районные газеты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2" descr="C:\Users\User\Downloads\Image1 (1)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052737"/>
            <a:ext cx="4104456" cy="5805264"/>
          </a:xfrm>
          <a:prstGeom prst="rect">
            <a:avLst/>
          </a:prstGeom>
          <a:noFill/>
        </p:spPr>
      </p:pic>
      <p:pic>
        <p:nvPicPr>
          <p:cNvPr id="1026" name="Picture 2" descr="C:\Users\User\Desktop\МОЯ работа\Берсенева М.С\Клуб\Статья Грязновой и фотки\Стаья в газете.JPG"/>
          <p:cNvPicPr>
            <a:picLocks noChangeAspect="1" noChangeArrowheads="1"/>
          </p:cNvPicPr>
          <p:nvPr/>
        </p:nvPicPr>
        <p:blipFill>
          <a:blip r:embed="rId4" cstate="print"/>
          <a:srcRect b="7672"/>
          <a:stretch>
            <a:fillRect/>
          </a:stretch>
        </p:blipFill>
        <p:spPr bwMode="auto">
          <a:xfrm>
            <a:off x="395536" y="980728"/>
            <a:ext cx="8169275" cy="5656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Проводили открытые заседания Клуба с приглашением гостей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2" descr="C:\Users\User\Desktop\Берсенёва М.С\Клуб\Статья Грязновой и фотки\IMG_5150.jpg"/>
          <p:cNvPicPr>
            <a:picLocks noChangeAspect="1" noChangeArrowheads="1"/>
          </p:cNvPicPr>
          <p:nvPr/>
        </p:nvPicPr>
        <p:blipFill>
          <a:blip r:embed="rId3" cstate="print"/>
          <a:srcRect l="2459" t="7010" r="7377" b="16193"/>
          <a:stretch>
            <a:fillRect/>
          </a:stretch>
        </p:blipFill>
        <p:spPr bwMode="auto">
          <a:xfrm>
            <a:off x="539552" y="1484784"/>
            <a:ext cx="7920880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476672"/>
            <a:ext cx="5400600" cy="9409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</a:rPr>
              <a:t>Получали подарки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pic>
        <p:nvPicPr>
          <p:cNvPr id="6" name="Picture 4" descr="C:\Users\User\Desktop\Берсенёва М.С\Клуб\Статья Грязновой и фотки\Берсенёва М.С. и Титова В.Н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484784"/>
            <a:ext cx="4169442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331640" y="476673"/>
            <a:ext cx="7272808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Писали сочинения на тему «Я и выборы», «Почему я член Клуба»</a:t>
            </a:r>
            <a:endParaRPr lang="ru-RU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628800"/>
            <a:ext cx="73448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i="1" dirty="0" smtClean="0">
                <a:latin typeface="Comic Sans MS" pitchFamily="66" charset="0"/>
                <a:cs typeface="Times New Roman" pitchFamily="18" charset="0"/>
              </a:rPr>
              <a:t>Почему я участвую в работе Клуба?</a:t>
            </a:r>
            <a:endParaRPr lang="ru-RU" dirty="0" smtClean="0"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…Я решил участвовать в Клубе, потому что мне интересно знать свои избирательные права. Если хочешь стать тем, кого будут избирать, нужно все изучить и знать…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…Я хочу знать, как голосовать, как вести себя во время выборов, знать свои права и обязанности…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…Я не случайно решила посещать Клуб , мне нравится участвовать в политических делах своей Родины. Скоро мне 18, и нужно будет голосовать за достойного кандидата…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…Почему я решила участвовать в Клубе? Во-первых, «Молодёжь России» - отличная возможность реализовать свои способности. Во-вторых, это клуб патриотов, любящих свою страну, людей, молодежь. И в-третьих,  наш Клуб является хорошим источником дополнительной информации…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  <a:cs typeface="Times New Roman" pitchFamily="18" charset="0"/>
              </a:rPr>
              <a:t>…Я решил участвовать в Клубе для того, чтобы узнать что-то новое и интересное для себя, а потом поделиться этим со своими друзьями и знакомыми…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47664" y="620688"/>
            <a:ext cx="6768752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Создавали мини-проекты «Портрет избирателя», «Политик глазами молодежи», «Символика Клуба»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Рисунок 1" descr="C:\Documents and Settings\Администратор\Local Settings\Temporary Internet Files\Content.Word\IMG_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5" y="0"/>
            <a:ext cx="59498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 descr="C:\Documents and Settings\Администратор\Local Settings\Temporary Internet Files\Content.Word\IM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38520"/>
            <a:ext cx="8211029" cy="645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3" descr="untitled.bmp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0"/>
            <a:ext cx="77768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Содержимое 3" descr="молодежь.jpg"/>
          <p:cNvPicPr>
            <a:picLocks noChangeAspect="1"/>
          </p:cNvPicPr>
          <p:nvPr/>
        </p:nvPicPr>
        <p:blipFill>
          <a:blip r:embed="rId6" cstate="print"/>
          <a:srcRect b="19298"/>
          <a:stretch>
            <a:fillRect/>
          </a:stretch>
        </p:blipFill>
        <p:spPr>
          <a:xfrm>
            <a:off x="757473" y="836712"/>
            <a:ext cx="7702959" cy="4961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692696"/>
            <a:ext cx="69127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Клуб работал в течение 3-лет на базе </a:t>
            </a:r>
            <a:r>
              <a:rPr lang="ru-RU" sz="2800" dirty="0" err="1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Шумихинской</a:t>
            </a:r>
            <a:r>
              <a:rPr lang="ru-RU" sz="28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средней школы №1. Получил положительные отзывы о работе, награжден Грамотой  Территориальной избирательной комиссии Шумихинского района за организацию мероприятий, направленных на повышение правовой культуры и электоральной активности молодых и будущих избирателей Шумихинского района.</a:t>
            </a:r>
            <a:endParaRPr lang="ru-RU" sz="2800" dirty="0" smtClean="0"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7" name="Picture 2" descr="C:\Users\User\Desktop\Конкурсы\Фестиваль педагогического мастерства\Учитель года\Учитель года. ТШО 4 школа\Новая папка (2)\Изображение 025.jpg"/>
          <p:cNvPicPr>
            <a:picLocks noChangeAspect="1" noChangeArrowheads="1"/>
          </p:cNvPicPr>
          <p:nvPr/>
        </p:nvPicPr>
        <p:blipFill>
          <a:blip r:embed="rId3" cstate="print"/>
          <a:srcRect b="2950"/>
          <a:stretch>
            <a:fillRect/>
          </a:stretch>
        </p:blipFill>
        <p:spPr bwMode="auto">
          <a:xfrm>
            <a:off x="2068349" y="0"/>
            <a:ext cx="509198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463165" y="1188562"/>
          <a:ext cx="4217669" cy="5349240"/>
        </p:xfrm>
        <a:graphic>
          <a:graphicData uri="http://schemas.openxmlformats.org/drawingml/2006/table">
            <a:tbl>
              <a:tblPr/>
              <a:tblGrid>
                <a:gridCol w="1048167"/>
                <a:gridCol w="352293"/>
                <a:gridCol w="1048167"/>
                <a:gridCol w="737164"/>
                <a:gridCol w="515939"/>
                <a:gridCol w="515939"/>
              </a:tblGrid>
              <a:tr h="266233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№ п/п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Год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Ф.И. учащегося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Уровень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Класс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Результат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rowSpan="5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1.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2019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Гордиевских Юлия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Быкова  Елизавета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Яковкин Михаил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4 место призовое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Зиновьева Марина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Лауреат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Ильиных Наталья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Лауреат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rowSpan="3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2.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2020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Кротов Денис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Кротов Денис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Региональный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вошел в десятку лучших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Жикина Алена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endParaRPr lang="ru-RU" sz="900">
                        <a:latin typeface="Times New Roman"/>
                        <a:ea typeface="Times New Roman"/>
                      </a:endParaRP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rowSpan="5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3.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Calibri"/>
                        </a:rPr>
                        <a:t>2021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Катаев Даниил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Яковлев Данил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Найданова Анна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3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Жикина Алена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4 место призовое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Дозморов Максим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Муниципальный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</a:rPr>
                        <a:t>2 место</a:t>
                      </a:r>
                    </a:p>
                  </a:txBody>
                  <a:tcPr marL="49919" marR="499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260648"/>
            <a:ext cx="7704856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omic Sans MS" pitchFamily="66" charset="0"/>
              </a:rPr>
              <a:t>Участие в олимпиаде по избирательному праву и избирательному процессу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55576" y="1392075"/>
          <a:ext cx="7848873" cy="421865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32048"/>
                <a:gridCol w="648072"/>
                <a:gridCol w="2160240"/>
                <a:gridCol w="1992222"/>
                <a:gridCol w="792816"/>
                <a:gridCol w="1823475"/>
              </a:tblGrid>
              <a:tr h="205248"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№ п/</a:t>
                      </a:r>
                      <a:r>
                        <a:rPr lang="ru-RU" sz="1600" dirty="0" err="1"/>
                        <a:t>п</a:t>
                      </a: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Год</a:t>
                      </a: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Ф.И. учащегося</a:t>
                      </a: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Уровень</a:t>
                      </a: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Класс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Результат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</a:tr>
              <a:tr h="201224"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1.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2019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err="1"/>
                        <a:t>Гордиевских</a:t>
                      </a:r>
                      <a:r>
                        <a:rPr lang="ru-RU" sz="1600" dirty="0"/>
                        <a:t> Юлия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Муниципальный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2 место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12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Быкова  Елизавета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3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4024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err="1"/>
                        <a:t>Яковкин</a:t>
                      </a:r>
                      <a:r>
                        <a:rPr lang="ru-RU" sz="1600" dirty="0"/>
                        <a:t> Михаил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4 место призовое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Зиновьева Марина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Лауреат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Ильиных Наталья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Лауреат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rowSpan="3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2.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 rowSpan="3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2020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Кротов Денис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Муниципальный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4024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Кротов Денис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Региональный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вошел в десятку лучших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12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Жикина Алена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Муниципальный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10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3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3.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2021</a:t>
                      </a:r>
                      <a:endParaRPr lang="ru-RU" sz="1600" b="1">
                        <a:latin typeface="Times New Roman"/>
                        <a:ea typeface="Calibri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Катаев Даниил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rowSpan="5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Муниципальный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11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Яковлев Данил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11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2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err="1"/>
                        <a:t>Найданова</a:t>
                      </a:r>
                      <a:r>
                        <a:rPr lang="ru-RU" sz="1600" dirty="0"/>
                        <a:t> Анна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3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4024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 err="1"/>
                        <a:t>Жикина</a:t>
                      </a:r>
                      <a:r>
                        <a:rPr lang="ru-RU" sz="1600" dirty="0"/>
                        <a:t> Алена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11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4 место призовое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  <a:tr h="2052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Дозморов Максим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 vMerge="1"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/>
                        <a:t>10</a:t>
                      </a:r>
                      <a:endParaRPr lang="ru-RU" sz="1600" b="1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  <a:tc>
                  <a:txBody>
                    <a:bodyPr/>
                    <a:lstStyle/>
                    <a:p>
                      <a:pPr indent="0" algn="just">
                        <a:spcAft>
                          <a:spcPts val="0"/>
                        </a:spcAft>
                      </a:pPr>
                      <a:r>
                        <a:rPr lang="ru-RU" sz="1600" dirty="0"/>
                        <a:t>2 место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44824" marR="44824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115616" y="1110237"/>
            <a:ext cx="712879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Клуб молодого избирателя был призван помочь будущим избирателям разобраться в хитросплетениях избирательного права, активно и грамотно выполнить свой гражданский долг, когда наступит пора принять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Calibri" pitchFamily="34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участие в выборах.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7169" name="Рисунок 1" descr="100_9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8288833" cy="6223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pedsovet.su/_ld/293/2679349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131840" y="692696"/>
            <a:ext cx="2880319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Comic Sans MS" pitchFamily="66" charset="0"/>
              </a:rPr>
              <a:t>ВЫВОД</a:t>
            </a:r>
            <a:endParaRPr lang="ru-RU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1700808"/>
            <a:ext cx="62646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Comic Sans MS" pitchFamily="66" charset="0"/>
              </a:rPr>
              <a:t>Я считаю, что можно, используя педагогические методы и приемы, повысить электоральную культуру будущих избирателей, сформировать ответственного гражданина и избирателя. </a:t>
            </a:r>
            <a:endParaRPr lang="ru-RU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pedsovet.su/_ld/265/091777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67744" y="1886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9938" name="Picture 2" descr="http://www.surprisse.com/muscards/view/2014/03/01/o60coc8a8fb93270676928662541o0d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1006</Words>
  <Application>Microsoft Office PowerPoint</Application>
  <PresentationFormat>Экран (4:3)</PresentationFormat>
  <Paragraphs>181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21</cp:revision>
  <dcterms:created xsi:type="dcterms:W3CDTF">2018-04-23T11:33:21Z</dcterms:created>
  <dcterms:modified xsi:type="dcterms:W3CDTF">2021-11-25T10:02:37Z</dcterms:modified>
</cp:coreProperties>
</file>