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2" r:id="rId5"/>
    <p:sldId id="259" r:id="rId6"/>
    <p:sldId id="264" r:id="rId7"/>
    <p:sldId id="269" r:id="rId8"/>
    <p:sldId id="270" r:id="rId9"/>
    <p:sldId id="261" r:id="rId10"/>
    <p:sldId id="271" r:id="rId11"/>
    <p:sldId id="265" r:id="rId12"/>
    <p:sldId id="268" r:id="rId13"/>
    <p:sldId id="272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4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http://www.bike-repair.ru/images/BIKEPARTS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95400" y="2057400"/>
            <a:ext cx="6858000" cy="99060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«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Велосипед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ист- водитель транспортного средства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»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762000"/>
            <a:ext cx="6858000" cy="53340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altLang="ru-RU" b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Муниципальное общеобразовательное  </a:t>
            </a:r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учреждение</a:t>
            </a:r>
            <a:r>
              <a:rPr lang="ru-RU" altLang="ru-RU" sz="16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1600" dirty="0" smtClean="0">
                <a:solidFill>
                  <a:srgbClr val="000000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altLang="ru-RU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«Средняя школа №6»</a:t>
            </a:r>
            <a:endParaRPr lang="ru-RU" dirty="0"/>
          </a:p>
        </p:txBody>
      </p:sp>
      <p:pic>
        <p:nvPicPr>
          <p:cNvPr id="4" name="Picture 5" descr="http://natalia-svet.com/wp-content/uploads/2012/08/UHSjnW7MjN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3200400"/>
            <a:ext cx="2667000" cy="25994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943600" y="3733800"/>
            <a:ext cx="3048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Работу выполнила: </a:t>
            </a: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преподаватель-организатор ОБЖ</a:t>
            </a:r>
          </a:p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 </a:t>
            </a:r>
            <a:r>
              <a:rPr lang="ru-RU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Мостова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Ольга Николаевна</a:t>
            </a:r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3810000" y="5715000"/>
            <a:ext cx="228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b="1" dirty="0" smtClean="0">
                <a:solidFill>
                  <a:prstClr val="black"/>
                </a:solidFill>
              </a:rPr>
              <a:t>г. Гаврилов-Ям </a:t>
            </a:r>
            <a:endParaRPr lang="ru-RU" dirty="0" smtClean="0">
              <a:solidFill>
                <a:prstClr val="black"/>
              </a:solidFill>
            </a:endParaRPr>
          </a:p>
          <a:p>
            <a:pPr lvl="0" algn="ctr"/>
            <a:r>
              <a:rPr lang="ru-RU" b="1" dirty="0" smtClean="0">
                <a:solidFill>
                  <a:prstClr val="black"/>
                </a:solidFill>
              </a:rPr>
              <a:t>2019</a:t>
            </a:r>
            <a:endParaRPr lang="ru-RU" dirty="0" smtClean="0">
              <a:solidFill>
                <a:prstClr val="black"/>
              </a:solidFill>
            </a:endParaRPr>
          </a:p>
          <a:p>
            <a:pPr lvl="0" algn="ctr"/>
            <a:r>
              <a:rPr lang="ru-RU" b="1" dirty="0" smtClean="0">
                <a:solidFill>
                  <a:prstClr val="black"/>
                </a:solidFill>
              </a:rPr>
              <a:t> </a:t>
            </a:r>
            <a:endParaRPr lang="ru-RU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«Экипировка велосипедиста»</a:t>
            </a:r>
            <a:r>
              <a:rPr lang="ru-RU" sz="36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pic>
        <p:nvPicPr>
          <p:cNvPr id="4" name="Содержимое 3" descr="i?id=199171973-23-72&amp;n=21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1219200"/>
            <a:ext cx="3429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Налокотники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4343400"/>
            <a:ext cx="2819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i?id=53652331-10-72&amp;n=21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1447800"/>
            <a:ext cx="31242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457200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«Жесты велосипедиста»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&amp;Scy;&amp;icy;&amp;gcy;&amp;ncy;&amp;acy;&amp;lcy;&amp;ycy; &amp;pcy;&amp;ocy;&amp;dcy;&amp;acy;&amp;vcy;&amp;acy;&amp;iecy;&amp;mcy;&amp;ycy;&amp;iecy; &amp;vcy;&amp;iecy;&amp;lcy;&amp;ocy;&amp;scy;&amp;icy;&amp;pcy;&amp;iecy;&amp;dcy;&amp;icy;&amp;scy;&amp;tcy;&amp;ocy;&amp;mcy; - &amp;Scy;&amp;acy;&amp;rcy;&amp;acy;&amp;tcy;&amp;ocy;&amp;vcy; &amp;Vcy;&amp;iecy;&amp;lcy;&amp;ocy;&amp;scy;&amp;icy;&amp;pcy;&amp;iecy;&amp;dcy;&amp;ncy;&amp;ycy;&amp;jcy;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066800"/>
            <a:ext cx="8610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09600" y="4038600"/>
            <a:ext cx="81307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1                 2                                      3                             4                    5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143000" y="4876800"/>
          <a:ext cx="7239000" cy="1219200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1447800"/>
                <a:gridCol w="1447800"/>
                <a:gridCol w="1447800"/>
                <a:gridCol w="1447800"/>
                <a:gridCol w="1447800"/>
              </a:tblGrid>
              <a:tr h="6361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044" marR="640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</a:rPr>
                        <a:t>2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044" marR="640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</a:rPr>
                        <a:t>3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044" marR="640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</a:rPr>
                        <a:t>4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044" marR="6404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044" marR="64044" marT="0" marB="0"/>
                </a:tc>
              </a:tr>
              <a:tr h="5830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044" marR="6404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044" marR="6404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044" marR="6404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044" marR="6404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044" marR="64044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6000" b="1" i="1" dirty="0" smtClean="0">
                <a:solidFill>
                  <a:srgbClr val="00B050"/>
                </a:solidFill>
              </a:rPr>
              <a:t>правильное </a:t>
            </a:r>
            <a:r>
              <a:rPr lang="ru-RU" sz="60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-            </a:t>
            </a:r>
            <a:r>
              <a:rPr lang="ru-RU" sz="6000" b="1" i="1" dirty="0" smtClean="0">
                <a:solidFill>
                  <a:srgbClr val="FF0000"/>
                </a:solidFill>
              </a:rPr>
              <a:t>показатель </a:t>
            </a:r>
            <a:r>
              <a:rPr lang="ru-RU" sz="6000" b="1" i="1" dirty="0" smtClean="0">
                <a:solidFill>
                  <a:srgbClr val="0070C0"/>
                </a:solidFill>
              </a:rPr>
              <a:t>культуры</a:t>
            </a:r>
            <a:r>
              <a:rPr lang="ru-RU" sz="60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  </a:t>
            </a:r>
            <a:r>
              <a:rPr lang="ru-RU" sz="6000" b="1" i="1" dirty="0" smtClean="0">
                <a:solidFill>
                  <a:srgbClr val="7030A0"/>
                </a:solidFill>
              </a:rPr>
              <a:t>на дорогах </a:t>
            </a:r>
            <a:r>
              <a:rPr lang="ru-RU" sz="6000" b="1" i="1" dirty="0" smtClean="0">
                <a:solidFill>
                  <a:srgbClr val="FFC000"/>
                </a:solidFill>
              </a:rPr>
              <a:t>человека</a:t>
            </a:r>
            <a:r>
              <a:rPr lang="ru-RU" sz="6000" b="1" i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    </a:t>
            </a:r>
            <a:r>
              <a:rPr lang="ru-RU" sz="6000" b="1" i="1" dirty="0" smtClean="0">
                <a:solidFill>
                  <a:srgbClr val="C00000"/>
                </a:solidFill>
              </a:rPr>
              <a:t>поведение</a:t>
            </a:r>
          </a:p>
          <a:p>
            <a:pPr>
              <a:buNone/>
            </a:pPr>
            <a:endParaRPr lang="ru-RU" sz="6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62200" y="457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dirty="0" smtClean="0"/>
              <a:t>«Волшебное письмо»</a:t>
            </a:r>
            <a:endParaRPr lang="ru-RU" sz="36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8001000" cy="2209800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Правильное поведение на дорогах -  показатель культуры человека.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5"/>
          <p:cNvPicPr>
            <a:picLocks noChangeAspect="1" noChangeArrowheads="1"/>
          </p:cNvPicPr>
          <p:nvPr/>
        </p:nvPicPr>
        <p:blipFill>
          <a:blip r:embed="rId2">
            <a:lum bright="-6000" contrast="6000"/>
          </a:blip>
          <a:srcRect l="56178" t="6790" r="7729" b="43826"/>
          <a:stretch>
            <a:fillRect/>
          </a:stretch>
        </p:blipFill>
        <p:spPr bwMode="auto">
          <a:xfrm>
            <a:off x="2362200" y="1676400"/>
            <a:ext cx="4703530" cy="39004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685800"/>
            <a:ext cx="6858000" cy="9906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219200" y="1828800"/>
            <a:ext cx="673447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144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Мне больше всего удалось…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144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могу себя похвалить за…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144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могу похвалить одноклассников за…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144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Меня удивило…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144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 меня было открытием, то что…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144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мой взгляд не удалось… , потому что…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9144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будущее я учту…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609600"/>
            <a:ext cx="7010400" cy="6096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algn="ctr">
              <a:defRPr/>
            </a:pPr>
            <a:endParaRPr lang="ru-RU" sz="11200" dirty="0" smtClean="0"/>
          </a:p>
          <a:p>
            <a:pPr algn="ctr">
              <a:defRPr/>
            </a:pPr>
            <a:endParaRPr lang="ru-RU" sz="17600" b="1" i="1" dirty="0" smtClean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ru-RU" sz="17600" b="1" i="1" dirty="0" smtClean="0">
                <a:solidFill>
                  <a:srgbClr val="C00000"/>
                </a:solidFill>
              </a:rPr>
              <a:t>Желаю всем безопасных дорог.</a:t>
            </a:r>
          </a:p>
          <a:p>
            <a:pPr algn="ctr">
              <a:defRPr/>
            </a:pPr>
            <a:endParaRPr lang="ru-RU" sz="17600" dirty="0" smtClean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ru-RU" sz="17600" b="1" i="1" dirty="0" smtClean="0">
                <a:solidFill>
                  <a:srgbClr val="C00000"/>
                </a:solidFill>
              </a:rPr>
              <a:t> Будьте воспитаны.</a:t>
            </a:r>
          </a:p>
          <a:p>
            <a:pPr algn="ctr">
              <a:defRPr/>
            </a:pPr>
            <a:endParaRPr lang="ru-RU" sz="17600" dirty="0" smtClean="0">
              <a:solidFill>
                <a:srgbClr val="C00000"/>
              </a:solidFill>
            </a:endParaRPr>
          </a:p>
          <a:p>
            <a:pPr algn="ctr">
              <a:defRPr/>
            </a:pPr>
            <a:r>
              <a:rPr lang="ru-RU" sz="17600" b="1" i="1" dirty="0" smtClean="0">
                <a:solidFill>
                  <a:srgbClr val="C00000"/>
                </a:solidFill>
              </a:rPr>
              <a:t>До новых встреч!</a:t>
            </a:r>
          </a:p>
          <a:p>
            <a:endParaRPr lang="ru-RU" sz="17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533400"/>
            <a:ext cx="6858000" cy="9906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«Из истории велосипеда»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fb66de1d51537da7c1d82aebbf3723d0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828800"/>
            <a:ext cx="2438400" cy="28519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10200" y="1371600"/>
            <a:ext cx="2924175" cy="45148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«Дайте определение»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28600" y="609600"/>
            <a:ext cx="8534400" cy="5547360"/>
          </a:xfrm>
        </p:spPr>
        <p:txBody>
          <a:bodyPr>
            <a:normAutofit fontScale="92500"/>
          </a:bodyPr>
          <a:lstStyle/>
          <a:p>
            <a:pPr lvl="0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«Велосипед» – двухколесное транспортное средство без мотора для взрослых и детей.</a:t>
            </a:r>
          </a:p>
          <a:p>
            <a:pPr lvl="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«Велосипед» – транспортное средство, кроме инвалидных колясок, имеющее два колеса или более и приводимое в движение мускульной силой людей, находящихся на нем.</a:t>
            </a:r>
          </a:p>
          <a:p>
            <a:pPr lvl="0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"Велосипед" - транспортное средство, кроме инвалидных колясок, которое имеет по крайней мере два колеса и приводится в движение как правило мускульной энергией лиц, находящихся на этом транспортном средстве, в частности при помощи педалей или рукояток, и может также иметь электродвигатель номинальной максимальной мощностью в режиме длительной нагрузки, не превышающей 0,25 кВт, автоматически отключающийся на скорости более 25 км/ч.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153400" cy="12954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«Подбери названия к велосипедам»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im0-tub-ru.yandex.net/i?id=4529aae5af2cb9ad3f9cd1fcc41e1cf1-37-144&amp;n=21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143000"/>
            <a:ext cx="3048000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im2-tub-ru.yandex.net/i?id=f07c7ce2540c7894a825d32916b63385-48-144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143000"/>
            <a:ext cx="1905000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http://im0-tub-ru.yandex.net/i?id=d057fe2a483009291869e6db8ca49361-16-144&amp;n=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1143000"/>
            <a:ext cx="2362200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http://im1-tub-ru.yandex.net/i?id=fef5900f1bdcc7844f12b8697cc159d6-91-144&amp;n=2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14400" y="2971800"/>
            <a:ext cx="2286000" cy="190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81400" y="2971800"/>
            <a:ext cx="2514600" cy="1981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http://im1-tub-ru.yandex.net/i?id=9f5f4d6eb9efaacec21e9d27827295be-95-144&amp;n=21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53200" y="2971800"/>
            <a:ext cx="2257425" cy="2133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914400" y="2590800"/>
          <a:ext cx="7772401" cy="4318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525047"/>
                <a:gridCol w="2623677"/>
                <a:gridCol w="2623677"/>
              </a:tblGrid>
              <a:tr h="27940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endParaRPr lang="ru-RU" sz="20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</a:rPr>
                        <a:t>.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69" marR="652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endParaRPr lang="ru-RU" sz="20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2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</a:rPr>
                        <a:t>.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69" marR="652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endParaRPr lang="ru-RU" sz="20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3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</a:rPr>
                        <a:t>.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69" marR="65269" marT="0" marB="0"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066800" y="4724400"/>
          <a:ext cx="7543801" cy="5334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450781"/>
                <a:gridCol w="2546510"/>
                <a:gridCol w="2546510"/>
              </a:tblGrid>
              <a:tr h="533400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endParaRPr lang="ru-RU" sz="20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4.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69" marR="652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endParaRPr lang="ru-RU" sz="20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5.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69" marR="652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endParaRPr lang="ru-RU" sz="2000" b="1" dirty="0" smtClean="0">
                        <a:solidFill>
                          <a:srgbClr val="FF0000"/>
                        </a:solidFill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6.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269" marR="65269" marT="0" marB="0"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152400" y="5334000"/>
          <a:ext cx="8763000" cy="1295400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2920712"/>
                <a:gridCol w="2920712"/>
                <a:gridCol w="2921576"/>
              </a:tblGrid>
              <a:tr h="6477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648075" algn="l"/>
                        </a:tabLst>
                      </a:pPr>
                      <a:r>
                        <a:rPr lang="ru-RU" sz="2000" dirty="0"/>
                        <a:t>Тандем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1" marR="649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648075" algn="l"/>
                        </a:tabLst>
                      </a:pPr>
                      <a:r>
                        <a:rPr lang="ru-RU" sz="2000"/>
                        <a:t>Горный</a:t>
                      </a:r>
                      <a:endParaRPr lang="ru-RU" sz="2000" b="1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1" marR="649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648075" algn="l"/>
                        </a:tabLst>
                      </a:pPr>
                      <a:r>
                        <a:rPr lang="ru-RU" sz="2000"/>
                        <a:t>Шоссейный</a:t>
                      </a:r>
                      <a:endParaRPr lang="ru-RU" sz="2000" b="1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1" marR="64941" marT="0" marB="0"/>
                </a:tc>
              </a:tr>
              <a:tr h="6477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648075" algn="l"/>
                        </a:tabLst>
                      </a:pPr>
                      <a:r>
                        <a:rPr lang="ru-RU" sz="2000" dirty="0"/>
                        <a:t>Детский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1" marR="649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648075" algn="l"/>
                        </a:tabLst>
                      </a:pPr>
                      <a:r>
                        <a:rPr lang="ru-RU" sz="2000" dirty="0"/>
                        <a:t>Грузовой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1" marR="6494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  <a:tabLst>
                          <a:tab pos="3648075" algn="l"/>
                        </a:tabLst>
                      </a:pPr>
                      <a:r>
                        <a:rPr lang="ru-RU" sz="2000" dirty="0"/>
                        <a:t>Прогулочный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941" marR="64941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10668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«Экзамен для велосипедистов»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" y="990600"/>
            <a:ext cx="8686800" cy="56388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</a:rPr>
              <a:t>1. Велосипедист придерживается правил движения</a:t>
            </a:r>
          </a:p>
          <a:p>
            <a:pPr algn="l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 для пешеходов</a:t>
            </a:r>
          </a:p>
          <a:p>
            <a:pPr algn="l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для велосипедистов</a:t>
            </a:r>
          </a:p>
          <a:p>
            <a:pPr algn="l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 для транспортных средств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2. Движение на велосипеде по проезжей части разрешено</a:t>
            </a:r>
          </a:p>
          <a:p>
            <a:pPr algn="l"/>
            <a:r>
              <a:rPr lang="ru-RU" b="1" dirty="0" smtClean="0">
                <a:solidFill>
                  <a:srgbClr val="FF0000"/>
                </a:solidFill>
              </a:rPr>
              <a:t>1.  с 16 лет</a:t>
            </a:r>
          </a:p>
          <a:p>
            <a:pPr algn="l"/>
            <a:r>
              <a:rPr lang="ru-RU" b="1" dirty="0" smtClean="0">
                <a:solidFill>
                  <a:srgbClr val="FF0000"/>
                </a:solidFill>
              </a:rPr>
              <a:t>2.  с 14 лет</a:t>
            </a:r>
          </a:p>
          <a:p>
            <a:pPr algn="l"/>
            <a:r>
              <a:rPr lang="ru-RU" b="1" dirty="0" smtClean="0">
                <a:solidFill>
                  <a:srgbClr val="FF0000"/>
                </a:solidFill>
              </a:rPr>
              <a:t>3.  в любом возрасте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3. На каком расстоянии от правого края проезжей части разрешается движение на велосипедах за исключением случаев объезда?</a:t>
            </a:r>
          </a:p>
          <a:p>
            <a:pPr algn="l"/>
            <a:r>
              <a:rPr lang="ru-RU" b="1" dirty="0" smtClean="0">
                <a:solidFill>
                  <a:srgbClr val="FF0000"/>
                </a:solidFill>
              </a:rPr>
              <a:t>1.  не более 2м</a:t>
            </a:r>
          </a:p>
          <a:p>
            <a:pPr algn="l"/>
            <a:r>
              <a:rPr lang="ru-RU" b="1" dirty="0" smtClean="0">
                <a:solidFill>
                  <a:srgbClr val="FF0000"/>
                </a:solidFill>
              </a:rPr>
              <a:t>2.  не более 1м</a:t>
            </a:r>
          </a:p>
          <a:p>
            <a:pPr algn="l"/>
            <a:r>
              <a:rPr lang="ru-RU" b="1" dirty="0" smtClean="0">
                <a:solidFill>
                  <a:srgbClr val="FF0000"/>
                </a:solidFill>
              </a:rPr>
              <a:t>3.  не более 1,5м</a:t>
            </a:r>
          </a:p>
          <a:p>
            <a:pPr algn="ctr"/>
            <a:r>
              <a:rPr lang="ru-RU" b="1" dirty="0" smtClean="0">
                <a:solidFill>
                  <a:srgbClr val="7030A0"/>
                </a:solidFill>
              </a:rPr>
              <a:t>4.При движении на велосипеде, велосипедист</a:t>
            </a:r>
          </a:p>
          <a:p>
            <a:pPr algn="l"/>
            <a:r>
              <a:rPr lang="ru-RU" b="1" dirty="0" smtClean="0">
                <a:solidFill>
                  <a:srgbClr val="FF0000"/>
                </a:solidFill>
              </a:rPr>
              <a:t>1.  при необходимых навыках может управлять, не держась за руль</a:t>
            </a:r>
          </a:p>
          <a:p>
            <a:pPr algn="l"/>
            <a:r>
              <a:rPr lang="ru-RU" b="1" dirty="0" smtClean="0">
                <a:solidFill>
                  <a:srgbClr val="FF0000"/>
                </a:solidFill>
              </a:rPr>
              <a:t>2.  обязан держать руль двумя руками</a:t>
            </a:r>
            <a:endParaRPr lang="ru-RU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l"/>
            <a:r>
              <a:rPr lang="ru-RU" b="1" dirty="0" smtClean="0">
                <a:solidFill>
                  <a:srgbClr val="FF0000"/>
                </a:solidFill>
              </a:rPr>
              <a:t>3.  может управлять одной рукой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05800" cy="10668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«Экзамен для велосипедистов»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" y="838200"/>
            <a:ext cx="8686800" cy="60198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1. Для движения в темное время суток велосипед должен быть оборудован</a:t>
            </a:r>
          </a:p>
          <a:p>
            <a:pPr algn="l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 фарой </a:t>
            </a:r>
          </a:p>
          <a:p>
            <a:pPr algn="l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 спереди должен иметь фару, сзади </a:t>
            </a:r>
            <a:r>
              <a:rPr lang="ru-RU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световозвращатель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красного цвета, а с каждой боковой стороны так же </a:t>
            </a:r>
            <a:r>
              <a:rPr lang="ru-RU" sz="1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световозвращатели</a:t>
            </a:r>
            <a:endParaRPr lang="ru-RU" sz="1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 использование внешних световых приборов на велосипеде не обязательно</a:t>
            </a:r>
          </a:p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 Разрешается ли перевозить пассажиров на велосипеде?</a:t>
            </a:r>
          </a:p>
          <a:p>
            <a:pPr algn="l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 да, только ребенка в возрасте до 7 лет на дополнительном сиденье оборудованном </a:t>
            </a:r>
          </a:p>
          <a:p>
            <a:pPr algn="l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надежными подножками</a:t>
            </a:r>
          </a:p>
          <a:p>
            <a:pPr algn="l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 нет</a:t>
            </a:r>
          </a:p>
          <a:p>
            <a:pPr algn="l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 да </a:t>
            </a:r>
          </a:p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Подача велосипедистом сигнала поворота рукой должна быть закончена</a:t>
            </a:r>
          </a:p>
          <a:p>
            <a:pPr algn="l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 перед совершением поворота</a:t>
            </a:r>
          </a:p>
          <a:p>
            <a:pPr algn="l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 заблаговременно перед совершением поворота</a:t>
            </a:r>
          </a:p>
          <a:p>
            <a:pPr algn="l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 после совершения поворота</a:t>
            </a:r>
          </a:p>
          <a:p>
            <a:pPr algn="ctr"/>
            <a:r>
              <a:rPr lang="ru-RU" sz="1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4. Какое расстояние должно быть между группами велосипедистов при движении по дороге?</a:t>
            </a:r>
          </a:p>
          <a:p>
            <a:pPr algn="l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40 – 50 метров</a:t>
            </a:r>
          </a:p>
          <a:p>
            <a:pPr algn="l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80 – 100  метров</a:t>
            </a:r>
          </a:p>
          <a:p>
            <a:pPr algn="l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расстояние выдерживать не обязательно</a:t>
            </a:r>
          </a:p>
          <a:p>
            <a:pPr algn="ctr"/>
            <a:endParaRPr lang="ru-RU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ds04.infourok.ru/uploads/ex/03de/0001ec25-3f937388/hello_html_m794a759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00200"/>
            <a:ext cx="7832725" cy="443145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4800" y="304800"/>
            <a:ext cx="8534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«Подпишите основные детали велосипеда»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371600"/>
            <a:ext cx="82296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«Подпишите основные детали велосипеда»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http://www.bike-repair.ru/images/BIKEPARTS.JPG"/>
          <p:cNvPicPr/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295400" y="1371600"/>
            <a:ext cx="6934200" cy="5181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8229600" cy="67468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«Экипировка велосипедиста»</a:t>
            </a:r>
            <a:r>
              <a:rPr lang="ru-RU" sz="36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&amp;Vcy;&amp;iecy;&amp;lcy;&amp;ocy;&amp;scy;&amp;pcy;&amp;ocy;&amp;rcy;&amp;tcy; &amp;gcy;&amp;rcy;&amp;acy;&amp;fcy;&amp;icy;&amp;chcy;&amp;iecy;&amp;scy;&amp;kcy;&amp;icy;&amp;iecy; &amp;zcy;&amp;acy;&amp;gcy;&amp;ocy;&amp;tcy;&amp;ocy;&amp;vcy;&amp;kcy;&amp;icy; &amp;Zcy;&amp;acy;&amp;gcy;&amp;rcy;&amp;ucy;&amp;zcy;&amp;icy;&amp;tcy;&amp;softcy; 30 clip arts (&amp;Scy;&amp;tcy;&amp;rcy;&amp;acy;…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066800"/>
            <a:ext cx="6858000" cy="5410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406</TotalTime>
  <Words>413</Words>
  <PresentationFormat>Экран (4:3)</PresentationFormat>
  <Paragraphs>102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Начальная</vt:lpstr>
      <vt:lpstr>«Велосипедист- водитель транспортного средства» </vt:lpstr>
      <vt:lpstr>«Из истории велосипеда» </vt:lpstr>
      <vt:lpstr>«Дайте определение» </vt:lpstr>
      <vt:lpstr>«Подбери названия к велосипедам» </vt:lpstr>
      <vt:lpstr>«Экзамен для велосипедистов» </vt:lpstr>
      <vt:lpstr>«Экзамен для велосипедистов» </vt:lpstr>
      <vt:lpstr>Слайд 7</vt:lpstr>
      <vt:lpstr>«Подпишите основные детали велосипеда»  </vt:lpstr>
      <vt:lpstr>«Экипировка велосипедиста»   </vt:lpstr>
      <vt:lpstr>«Экипировка велосипедиста» </vt:lpstr>
      <vt:lpstr>«Жесты велосипедиста» </vt:lpstr>
      <vt:lpstr>Слайд 12</vt:lpstr>
      <vt:lpstr>Правильное поведение на дорогах -  показатель культуры человека. </vt:lpstr>
      <vt:lpstr>Рефлексия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Велосипедист</dc:title>
  <dc:creator>user</dc:creator>
  <cp:lastModifiedBy>user</cp:lastModifiedBy>
  <cp:revision>54</cp:revision>
  <dcterms:created xsi:type="dcterms:W3CDTF">2017-11-14T03:20:11Z</dcterms:created>
  <dcterms:modified xsi:type="dcterms:W3CDTF">2020-01-07T10:22:42Z</dcterms:modified>
</cp:coreProperties>
</file>