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3226"/>
    <a:srgbClr val="00133A"/>
    <a:srgbClr val="104031"/>
    <a:srgbClr val="51A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627" autoAdjust="0"/>
  </p:normalViewPr>
  <p:slideViewPr>
    <p:cSldViewPr showGuides="1">
      <p:cViewPr varScale="1">
        <p:scale>
          <a:sx n="72" d="100"/>
          <a:sy n="72" d="100"/>
        </p:scale>
        <p:origin x="1690" y="43"/>
      </p:cViewPr>
      <p:guideLst>
        <p:guide orient="horz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-205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EE92F-F45C-4030-A3BE-C231C70E2C26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95060C-BB14-4667-A58B-79D527DE3A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5060C-BB14-4667-A58B-79D527DE3A7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5060C-BB14-4667-A58B-79D527DE3A7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45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715436" cy="1470025"/>
          </a:xfrm>
        </p:spPr>
        <p:txBody>
          <a:bodyPr/>
          <a:lstStyle>
            <a:lvl1pPr>
              <a:defRPr b="1" baseline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+mj-lt"/>
                <a:ea typeface="+mj-ea"/>
                <a:cs typeface="Tahoma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28802"/>
            <a:ext cx="6400800" cy="1428760"/>
          </a:xfrm>
        </p:spPr>
        <p:txBody>
          <a:bodyPr/>
          <a:lstStyle>
            <a:lvl1pPr marL="0" indent="0" algn="ctr">
              <a:buNone/>
              <a:defRPr b="1" cap="none" spc="0">
                <a:ln w="19050">
                  <a:solidFill>
                    <a:srgbClr val="0C3226"/>
                  </a:solidFill>
                </a:ln>
                <a:solidFill>
                  <a:schemeClr val="bg1"/>
                </a:solidFill>
                <a:effectLst/>
                <a:latin typeface="+mn-lt"/>
                <a:cs typeface="Microsoft Sans Serif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10403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buFontTx/>
              <a:buBlip>
                <a:blip r:embed="rId3"/>
              </a:buBlip>
              <a:defRPr/>
            </a:lvl1pPr>
            <a:lvl2pPr>
              <a:buFontTx/>
              <a:buBlip>
                <a:blip r:embed="rId4"/>
              </a:buBlip>
              <a:defRPr/>
            </a:lvl2pPr>
            <a:lvl3pPr>
              <a:buFontTx/>
              <a:buBlip>
                <a:blip r:embed="rId3"/>
              </a:buBlip>
              <a:defRPr/>
            </a:lvl3pPr>
            <a:lvl4pPr>
              <a:buFontTx/>
              <a:buBlip>
                <a:blip r:embed="rId4"/>
              </a:buBlip>
              <a:defRPr/>
            </a:lvl4pPr>
            <a:lvl5pPr>
              <a:buFontTx/>
              <a:buBlip>
                <a:blip r:embed="rId3"/>
              </a:buBlip>
              <a:defRPr/>
            </a:lvl5pPr>
            <a:lvl6pPr>
              <a:buFontTx/>
              <a:buBlip>
                <a:blip r:embed="rId4"/>
              </a:buBlip>
              <a:defRPr/>
            </a:lvl6pPr>
            <a:lvl7pPr>
              <a:buFontTx/>
              <a:buBlip>
                <a:blip r:embed="rId3"/>
              </a:buBlip>
              <a:defRPr/>
            </a:lvl7pPr>
            <a:lvl8pPr>
              <a:buFontTx/>
              <a:buBlip>
                <a:blip r:embed="rId4"/>
              </a:buBlip>
              <a:defRPr/>
            </a:lvl8pPr>
            <a:lvl9pPr>
              <a:buFontTx/>
              <a:buBlip>
                <a:blip r:embed="rId3"/>
              </a:buBlip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buFontTx/>
              <a:buBlip>
                <a:blip r:embed="rId3"/>
              </a:buBlip>
              <a:defRPr/>
            </a:lvl1pPr>
            <a:lvl2pPr>
              <a:buFontTx/>
              <a:buBlip>
                <a:blip r:embed="rId4"/>
              </a:buBlip>
              <a:defRPr/>
            </a:lvl2pPr>
            <a:lvl3pPr>
              <a:buFontTx/>
              <a:buBlip>
                <a:blip r:embed="rId3"/>
              </a:buBlip>
              <a:defRPr/>
            </a:lvl3pPr>
            <a:lvl4pPr>
              <a:buFontTx/>
              <a:buBlip>
                <a:blip r:embed="rId4"/>
              </a:buBlip>
              <a:defRPr/>
            </a:lvl4pPr>
            <a:lvl5pPr>
              <a:buFontTx/>
              <a:buBlip>
                <a:blip r:embed="rId3"/>
              </a:buBlip>
              <a:defRPr/>
            </a:lvl5pPr>
            <a:lvl6pPr>
              <a:buFontTx/>
              <a:buBlip>
                <a:blip r:embed="rId4"/>
              </a:buBlip>
              <a:defRPr/>
            </a:lvl6pPr>
            <a:lvl7pPr>
              <a:buFontTx/>
              <a:buBlip>
                <a:blip r:embed="rId3"/>
              </a:buBlip>
              <a:defRPr/>
            </a:lvl7pPr>
            <a:lvl8pPr>
              <a:buFontTx/>
              <a:buBlip>
                <a:blip r:embed="rId4"/>
              </a:buBlip>
              <a:defRPr/>
            </a:lvl8pPr>
            <a:lvl9pPr>
              <a:buFontTx/>
              <a:buBlip>
                <a:blip r:embed="rId3"/>
              </a:buBlip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C3226"/>
                </a:solidFill>
              </a:defRPr>
            </a:lvl1pPr>
          </a:lstStyle>
          <a:p>
            <a:fld id="{8012102A-6B4D-4072-A37F-9B400926AD4E}" type="datetimeFigureOut">
              <a:rPr lang="ru-RU" smtClean="0"/>
              <a:pPr/>
              <a:t>06.01.2025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200">
                <a:solidFill>
                  <a:srgbClr val="0C3226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C3226"/>
                </a:solidFill>
              </a:defRPr>
            </a:lvl1pPr>
          </a:lstStyle>
          <a:p>
            <a:fld id="{2C30D8A8-B859-4C5B-B442-5FAB2CCC192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 baseline="0">
          <a:ln w="19050">
            <a:solidFill>
              <a:schemeClr val="bg1"/>
            </a:solidFill>
          </a:ln>
          <a:solidFill>
            <a:srgbClr val="00133A"/>
          </a:solidFill>
          <a:effectLst/>
          <a:latin typeface="+mj-lt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3200" kern="1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rgbClr val="10403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2400" kern="1200">
          <a:solidFill>
            <a:srgbClr val="10403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2000" kern="1200">
          <a:solidFill>
            <a:srgbClr val="10403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2000" kern="1200">
          <a:solidFill>
            <a:srgbClr val="10403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800" kern="1200">
          <a:solidFill>
            <a:srgbClr val="10403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rgbClr val="10403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600" kern="1200">
          <a:solidFill>
            <a:srgbClr val="10403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600" kern="1200">
          <a:solidFill>
            <a:srgbClr val="10403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200" dirty="0">
                <a:solidFill>
                  <a:schemeClr val="tx1"/>
                </a:solidFill>
              </a:rPr>
              <a:t>муниципальное бюджетное </a:t>
            </a:r>
            <a:r>
              <a:rPr lang="ru-RU" sz="2200" dirty="0"/>
              <a:t>дошкольное образовательное учреждение города Новосибирска «Детский сад № 330 «Аринушка»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6192688" cy="4248472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Парциальная программа</a:t>
            </a:r>
          </a:p>
          <a:p>
            <a:r>
              <a:rPr lang="ru-RU" dirty="0">
                <a:solidFill>
                  <a:srgbClr val="FF0000"/>
                </a:solidFill>
              </a:rPr>
              <a:t>по формированию у старших дошкольников предпосылок естественнонаучной грамотности 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dirty="0">
                <a:solidFill>
                  <a:srgbClr val="FF0000"/>
                </a:solidFill>
              </a:rPr>
              <a:t>Первые шаги в науку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</a:p>
          <a:p>
            <a:pPr algn="l"/>
            <a:r>
              <a:rPr lang="ru-RU" sz="2100" dirty="0">
                <a:solidFill>
                  <a:srgbClr val="002060"/>
                </a:solidFill>
              </a:rPr>
              <a:t>Автор – составитель</a:t>
            </a:r>
          </a:p>
          <a:p>
            <a:pPr algn="l"/>
            <a:r>
              <a:rPr lang="ru-RU" sz="2100" dirty="0">
                <a:solidFill>
                  <a:srgbClr val="002060"/>
                </a:solidFill>
              </a:rPr>
              <a:t>Педагог – психолог </a:t>
            </a:r>
          </a:p>
          <a:p>
            <a:pPr algn="l"/>
            <a:r>
              <a:rPr lang="ru-RU" sz="2100" dirty="0">
                <a:solidFill>
                  <a:srgbClr val="002060"/>
                </a:solidFill>
              </a:rPr>
              <a:t>Морина Ф.М.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ru-RU" dirty="0" smtClean="0">
                <a:solidFill>
                  <a:srgbClr val="FF0000"/>
                </a:solidFill>
              </a:rPr>
              <a:t>КТУАЛЬНОСТЬ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/>
              <a:t>В настоящее время развитие предпосылок естественно-научной грамотности приобретает особую значимость в контексте реализации целей государственной программы Российской Федерации «Развитие образования», а именно </a:t>
            </a:r>
            <a:r>
              <a:rPr lang="ru-RU" dirty="0" smtClean="0"/>
              <a:t>– повышение </a:t>
            </a:r>
            <a:r>
              <a:rPr lang="ru-RU" dirty="0"/>
              <a:t>качества образования, которое характеризуется повышением позиций России в международной программе по оценке образовательных достижений учащихся (PISA) не ниже 20 места в 2025 году.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АКТУАЛЬНОСТЬ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 данным Международной </a:t>
            </a:r>
            <a:r>
              <a:rPr lang="ru-RU" dirty="0"/>
              <a:t>программы по оценке образовательных достижений, учащихся РФ (</a:t>
            </a:r>
            <a:r>
              <a:rPr lang="ru-RU" dirty="0" err="1"/>
              <a:t>Programme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International</a:t>
            </a:r>
            <a:r>
              <a:rPr lang="ru-RU" dirty="0"/>
              <a:t> </a:t>
            </a:r>
            <a:r>
              <a:rPr lang="ru-RU" dirty="0" err="1"/>
              <a:t>Student</a:t>
            </a:r>
            <a:r>
              <a:rPr lang="ru-RU" dirty="0"/>
              <a:t> </a:t>
            </a:r>
            <a:r>
              <a:rPr lang="ru-RU" dirty="0" err="1"/>
              <a:t>Assessment</a:t>
            </a:r>
            <a:r>
              <a:rPr lang="ru-RU" dirty="0"/>
              <a:t> –PISA), у них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слабо сформированы умения осуществлять поиск </a:t>
            </a:r>
            <a:r>
              <a:rPr lang="ru-RU" dirty="0" smtClean="0"/>
              <a:t>информации </a:t>
            </a:r>
            <a:r>
              <a:rPr lang="ru-RU" dirty="0"/>
              <a:t>по ключевым словам, умение анализировать процессы исследований, составлять прогнозы на основе уже имеющихся данных, выявлять и интерпретировать научные факты и данные, интерпретировать графическую информацию, проводить оценку достоверности результатов»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250465"/>
            <a:ext cx="2793945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</p:spPr>
        <p:txBody>
          <a:bodyPr>
            <a:normAutofit/>
          </a:bodyPr>
          <a:lstStyle/>
          <a:p>
            <a:endParaRPr lang="ru-RU" sz="2000" b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466730"/>
          </a:xfrm>
        </p:spPr>
        <p:txBody>
          <a:bodyPr>
            <a:normAutofit/>
          </a:bodyPr>
          <a:lstStyle/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В </a:t>
            </a:r>
            <a:r>
              <a:rPr lang="ru-RU" sz="2400" dirty="0"/>
              <a:t>соответствии с ФГОС </a:t>
            </a:r>
            <a:r>
              <a:rPr lang="ru-RU" sz="2400" dirty="0" smtClean="0"/>
              <a:t>ДО</a:t>
            </a:r>
            <a:r>
              <a:rPr lang="ru-RU" sz="2400" dirty="0"/>
              <a:t>, педагогу требуется обновить подход в работе с дошкольниками таким образом, </a:t>
            </a:r>
            <a:r>
              <a:rPr lang="ru-RU" sz="2400" dirty="0" smtClean="0"/>
              <a:t>чтобы:</a:t>
            </a:r>
          </a:p>
          <a:p>
            <a:pPr algn="just"/>
            <a:r>
              <a:rPr lang="ru-RU" sz="2400" dirty="0" smtClean="0"/>
              <a:t> </a:t>
            </a:r>
            <a:r>
              <a:rPr lang="ru-RU" sz="2400" dirty="0"/>
              <a:t>помочь детям легко интегрироваться в окружающий </a:t>
            </a:r>
            <a:r>
              <a:rPr lang="ru-RU" sz="2400" dirty="0" smtClean="0"/>
              <a:t>мир</a:t>
            </a:r>
            <a:r>
              <a:rPr lang="ru-RU" sz="2400" dirty="0"/>
              <a:t>;</a:t>
            </a:r>
            <a:endParaRPr lang="ru-RU" sz="2400" dirty="0" smtClean="0"/>
          </a:p>
          <a:p>
            <a:pPr algn="just"/>
            <a:r>
              <a:rPr lang="ru-RU" sz="2400" dirty="0" smtClean="0"/>
              <a:t>адаптироваться </a:t>
            </a:r>
            <a:r>
              <a:rPr lang="ru-RU" sz="2400" dirty="0"/>
              <a:t>в любых </a:t>
            </a:r>
            <a:r>
              <a:rPr lang="ru-RU" sz="2400" dirty="0" smtClean="0"/>
              <a:t>ситуациях.</a:t>
            </a:r>
          </a:p>
          <a:p>
            <a:pPr algn="just"/>
            <a:endParaRPr lang="ru-RU" sz="2400" dirty="0"/>
          </a:p>
          <a:p>
            <a:pPr marL="0" indent="0" algn="just">
              <a:buNone/>
            </a:pP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развивать </a:t>
            </a:r>
            <a:r>
              <a:rPr lang="ru-RU" sz="2400" dirty="0"/>
              <a:t>компетенции 21 века</a:t>
            </a:r>
            <a:r>
              <a:rPr lang="ru-RU" sz="2400" dirty="0" smtClean="0"/>
              <a:t>:</a:t>
            </a:r>
          </a:p>
          <a:p>
            <a:pPr marL="0" indent="0" algn="just">
              <a:buNone/>
            </a:pPr>
            <a:r>
              <a:rPr lang="ru-RU" sz="2400" dirty="0" smtClean="0"/>
              <a:t> </a:t>
            </a:r>
            <a:r>
              <a:rPr lang="ru-RU" sz="2400" dirty="0" smtClean="0"/>
              <a:t>- быть </a:t>
            </a:r>
            <a:r>
              <a:rPr lang="ru-RU" sz="2400" dirty="0" smtClean="0"/>
              <a:t>инициативным; </a:t>
            </a:r>
          </a:p>
          <a:p>
            <a:pPr marL="0" indent="0" algn="just">
              <a:buNone/>
            </a:pPr>
            <a:r>
              <a:rPr lang="ru-RU" sz="2400" dirty="0" smtClean="0"/>
              <a:t>- уметь </a:t>
            </a:r>
            <a:r>
              <a:rPr lang="ru-RU" sz="2400" dirty="0"/>
              <a:t>работать в </a:t>
            </a:r>
            <a:r>
              <a:rPr lang="ru-RU" sz="2400" dirty="0" smtClean="0"/>
              <a:t>команде</a:t>
            </a:r>
            <a:r>
              <a:rPr lang="ru-RU" sz="2400" dirty="0"/>
              <a:t>;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 </a:t>
            </a:r>
            <a:r>
              <a:rPr lang="ru-RU" sz="2400" dirty="0" smtClean="0"/>
              <a:t>- способным </a:t>
            </a:r>
            <a:r>
              <a:rPr lang="ru-RU" sz="2400" dirty="0"/>
              <a:t>креативно </a:t>
            </a:r>
            <a:r>
              <a:rPr lang="ru-RU" sz="2400" dirty="0" smtClean="0"/>
              <a:t>мыслить; </a:t>
            </a:r>
          </a:p>
          <a:p>
            <a:pPr marL="0" indent="0" algn="just">
              <a:buNone/>
            </a:pPr>
            <a:r>
              <a:rPr lang="ru-RU" sz="2400" dirty="0" smtClean="0"/>
              <a:t>- находить </a:t>
            </a:r>
            <a:r>
              <a:rPr lang="ru-RU" sz="2400" dirty="0"/>
              <a:t>неординарные решения и следовать поставленной цели.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29000"/>
            <a:ext cx="3024336" cy="18679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Базовая идея программы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191449"/>
              </p:ext>
            </p:extLst>
          </p:nvPr>
        </p:nvGraphicFramePr>
        <p:xfrm>
          <a:off x="539552" y="1397001"/>
          <a:ext cx="7560841" cy="53211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0822">
                  <a:extLst>
                    <a:ext uri="{9D8B030D-6E8A-4147-A177-3AD203B41FA5}">
                      <a16:colId xmlns:a16="http://schemas.microsoft.com/office/drawing/2014/main" val="2911267602"/>
                    </a:ext>
                  </a:extLst>
                </a:gridCol>
                <a:gridCol w="2529738">
                  <a:extLst>
                    <a:ext uri="{9D8B030D-6E8A-4147-A177-3AD203B41FA5}">
                      <a16:colId xmlns:a16="http://schemas.microsoft.com/office/drawing/2014/main" val="1490828066"/>
                    </a:ext>
                  </a:extLst>
                </a:gridCol>
                <a:gridCol w="2520281">
                  <a:extLst>
                    <a:ext uri="{9D8B030D-6E8A-4147-A177-3AD203B41FA5}">
                      <a16:colId xmlns:a16="http://schemas.microsoft.com/office/drawing/2014/main" val="813834308"/>
                    </a:ext>
                  </a:extLst>
                </a:gridCol>
              </a:tblGrid>
              <a:tr h="316943">
                <a:tc>
                  <a:txBody>
                    <a:bodyPr/>
                    <a:lstStyle/>
                    <a:p>
                      <a:r>
                        <a:rPr lang="ru-RU" dirty="0" smtClean="0"/>
                        <a:t>1 блок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блок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блок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274070"/>
                  </a:ext>
                </a:extLst>
              </a:tr>
              <a:tr h="3644842">
                <a:tc>
                  <a:txBody>
                    <a:bodyPr/>
                    <a:lstStyle/>
                    <a:p>
                      <a:pPr lvl="0" algn="l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Умение называть, характеризовать, описывать и объяснять причинно-следственные связи между естественно-научными явлениями и объектами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Умение прогнозировать и объяснять изменение предметов и объектов в результате воздействия на них человека или их взаимодействия 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использованием научных знаний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Умение использовать данные для формулировки выводов, умозаключений на основе данных из разных источников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488254"/>
                  </a:ext>
                </a:extLst>
              </a:tr>
              <a:tr h="1310575">
                <a:tc gridSpan="3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634164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8292"/>
            <a:ext cx="9144000" cy="1959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Новизна и практическая значимость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608513"/>
          </a:xfrm>
        </p:spPr>
        <p:txBody>
          <a:bodyPr>
            <a:noAutofit/>
          </a:bodyPr>
          <a:lstStyle/>
          <a:p>
            <a:r>
              <a:rPr lang="ru-RU" sz="1800" dirty="0"/>
              <a:t>Практическая значимость программы заключается в том, что </a:t>
            </a:r>
            <a:r>
              <a:rPr lang="ru-RU" sz="1800" dirty="0" smtClean="0"/>
              <a:t>представленные</a:t>
            </a:r>
          </a:p>
          <a:p>
            <a:r>
              <a:rPr lang="ru-RU" sz="1800" dirty="0" smtClean="0"/>
              <a:t> </a:t>
            </a:r>
            <a:r>
              <a:rPr lang="ru-RU" sz="1800" dirty="0"/>
              <a:t>в работе диагностические задания для выявления уровня развития предпосылок естественно-научной грамотности</a:t>
            </a:r>
            <a:r>
              <a:rPr lang="ru-RU" sz="1800" dirty="0" smtClean="0"/>
              <a:t>,</a:t>
            </a:r>
          </a:p>
          <a:p>
            <a:r>
              <a:rPr lang="ru-RU" sz="1800" dirty="0" smtClean="0"/>
              <a:t> </a:t>
            </a:r>
            <a:r>
              <a:rPr lang="ru-RU" sz="1800" dirty="0"/>
              <a:t>а также содержание психологического сопровождения развития предпосылок </a:t>
            </a:r>
            <a:endParaRPr lang="ru-RU" sz="1800" dirty="0" smtClean="0"/>
          </a:p>
          <a:p>
            <a:r>
              <a:rPr lang="ru-RU" sz="1800" dirty="0" smtClean="0"/>
              <a:t>естественно-научной </a:t>
            </a:r>
            <a:r>
              <a:rPr lang="ru-RU" sz="1800" dirty="0"/>
              <a:t>грамотности у детей 5-7 лет, могут быть </a:t>
            </a:r>
            <a:r>
              <a:rPr lang="ru-RU" sz="1800" dirty="0">
                <a:solidFill>
                  <a:srgbClr val="FF0000"/>
                </a:solidFill>
              </a:rPr>
              <a:t>использованы </a:t>
            </a:r>
            <a:endParaRPr lang="ru-RU" sz="1800" dirty="0" smtClean="0">
              <a:solidFill>
                <a:srgbClr val="FF0000"/>
              </a:solidFill>
            </a:endParaRPr>
          </a:p>
          <a:p>
            <a:r>
              <a:rPr lang="ru-RU" sz="1800" dirty="0" smtClean="0">
                <a:solidFill>
                  <a:srgbClr val="FF0000"/>
                </a:solidFill>
              </a:rPr>
              <a:t>в </a:t>
            </a:r>
            <a:r>
              <a:rPr lang="ru-RU" sz="1800" dirty="0">
                <a:solidFill>
                  <a:srgbClr val="FF0000"/>
                </a:solidFill>
              </a:rPr>
              <a:t>работе как педагогов-психологов, так и воспитателей дошкольных групп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97152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В своей программе мы </a:t>
            </a:r>
            <a:r>
              <a:rPr lang="ru-RU" dirty="0">
                <a:solidFill>
                  <a:srgbClr val="FF0000"/>
                </a:solidFill>
              </a:rPr>
              <a:t>собрали традиционные средства развития психических познавательных процессов, комбинируя их с инновационными разработками современных авторов </a:t>
            </a:r>
            <a:r>
              <a:rPr lang="ru-RU" dirty="0"/>
              <a:t>(Ельцова О.М</a:t>
            </a:r>
            <a:r>
              <a:rPr lang="ru-RU" dirty="0" smtClean="0"/>
              <a:t>., </a:t>
            </a:r>
            <a:r>
              <a:rPr lang="ru-RU" dirty="0" err="1" smtClean="0"/>
              <a:t>Есикова</a:t>
            </a:r>
            <a:r>
              <a:rPr lang="ru-RU" dirty="0" smtClean="0"/>
              <a:t> Л.А., </a:t>
            </a:r>
            <a:r>
              <a:rPr lang="ru-RU" dirty="0"/>
              <a:t>Морина Ф.М. </a:t>
            </a:r>
            <a:r>
              <a:rPr lang="ru-RU" dirty="0" smtClean="0"/>
              <a:t>«Технология </a:t>
            </a:r>
            <a:r>
              <a:rPr lang="ru-RU" dirty="0"/>
              <a:t>организации познавательной деятельности. Опорные конспекты 5-6 </a:t>
            </a:r>
            <a:r>
              <a:rPr lang="ru-RU" dirty="0" smtClean="0"/>
              <a:t>лет». </a:t>
            </a:r>
            <a:r>
              <a:rPr lang="ru-RU" dirty="0"/>
              <a:t>– СПб.: «Детство-ПРЕСС», 2020; Ельцова О.М</a:t>
            </a:r>
            <a:r>
              <a:rPr lang="ru-RU" dirty="0" smtClean="0"/>
              <a:t>., </a:t>
            </a:r>
            <a:r>
              <a:rPr lang="ru-RU" dirty="0" err="1" smtClean="0"/>
              <a:t>Есикова</a:t>
            </a:r>
            <a:r>
              <a:rPr lang="ru-RU" dirty="0" smtClean="0"/>
              <a:t> Л.А., </a:t>
            </a:r>
            <a:r>
              <a:rPr lang="ru-RU" dirty="0"/>
              <a:t>Морина Ф.М. </a:t>
            </a:r>
            <a:r>
              <a:rPr lang="ru-RU" dirty="0" smtClean="0"/>
              <a:t>«Технология </a:t>
            </a:r>
            <a:r>
              <a:rPr lang="ru-RU" dirty="0"/>
              <a:t>организации познавательной деятельности. Опорные конспекты </a:t>
            </a:r>
            <a:r>
              <a:rPr lang="ru-RU" dirty="0" smtClean="0"/>
              <a:t>6-7лет». </a:t>
            </a:r>
            <a:r>
              <a:rPr lang="ru-RU" dirty="0"/>
              <a:t>– СПб.: «Детство-ПРЕСС», 2021).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/>
              <a:t>Цель программы: </a:t>
            </a:r>
            <a:r>
              <a:rPr lang="ru-RU" sz="7200" dirty="0"/>
              <a:t>развитие предпосылок естественнонаучной </a:t>
            </a:r>
            <a:r>
              <a:rPr lang="ru-RU" sz="7200" dirty="0" smtClean="0"/>
              <a:t>задач </a:t>
            </a:r>
            <a:r>
              <a:rPr lang="ru-RU" sz="7200" dirty="0"/>
              <a:t>естественнонаучного характера.</a:t>
            </a:r>
          </a:p>
          <a:p>
            <a:r>
              <a:rPr lang="ru-RU" sz="7200" b="1" dirty="0"/>
              <a:t>Задачи:</a:t>
            </a:r>
            <a:endParaRPr lang="ru-RU" sz="7200" dirty="0"/>
          </a:p>
          <a:p>
            <a:pPr algn="just"/>
            <a:r>
              <a:rPr lang="ru-RU" sz="7200" dirty="0"/>
              <a:t>1. Создать благоприятные условия для успешного развития </a:t>
            </a:r>
            <a:r>
              <a:rPr lang="ru-RU" sz="7200" dirty="0" smtClean="0"/>
              <a:t>у </a:t>
            </a:r>
            <a:r>
              <a:rPr lang="ru-RU" sz="7200" dirty="0"/>
              <a:t>ребенка основ теоретического естественно-научного мышления (операций систематизации, классификации, доказательства, обобщения, анализа, синтеза, оценки и аргументирования), умения работать с естественно-научными фактами, ставить и решать задачи проблемного и экспериментального характера, развитие регулятивных умений и качеств мышления (гибкость, диалектичность).</a:t>
            </a:r>
          </a:p>
          <a:p>
            <a:pPr algn="just"/>
            <a:r>
              <a:rPr lang="ru-RU" sz="7200" dirty="0"/>
              <a:t>2.Создать диагностическую карту выявления уровня развития предпосылок естественно- научной грамотности у детей 5-7 лет.</a:t>
            </a:r>
          </a:p>
          <a:p>
            <a:pPr algn="just"/>
            <a:r>
              <a:rPr lang="ru-RU" sz="7200" dirty="0"/>
              <a:t>3. Реализовать преемственность в работе воспитателя и педагога-психолога по формированию предпосылок естественно-научной грамотности у детей 5-7 лет.</a:t>
            </a:r>
          </a:p>
          <a:p>
            <a:pPr algn="just"/>
            <a:r>
              <a:rPr lang="ru-RU" sz="7200" dirty="0"/>
              <a:t>4. Разработать и реализовать комплекс заданий для детей 5-7 лет, направленных на развитие психических познавательных процессов, как необходимого условия формирования предпосылок естественно- научной грамотности.</a:t>
            </a:r>
          </a:p>
          <a:p>
            <a:pPr algn="just"/>
            <a:r>
              <a:rPr lang="ru-RU" sz="7200" dirty="0"/>
              <a:t>5.Воспитать, во взаимодействии с родителями, способность человека занимать активную гражданскую позицию по вопросам, связанным с естественными науками; сформировать у них базовую систему ценностей, основу морального, нравственного поведения ребёнка в течение всей жизни.</a:t>
            </a:r>
          </a:p>
          <a:p>
            <a:pPr algn="just"/>
            <a:endParaRPr lang="ru-R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531531"/>
              </p:ext>
            </p:extLst>
          </p:nvPr>
        </p:nvGraphicFramePr>
        <p:xfrm>
          <a:off x="107504" y="-1"/>
          <a:ext cx="9051676" cy="71211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954">
                  <a:extLst>
                    <a:ext uri="{9D8B030D-6E8A-4147-A177-3AD203B41FA5}">
                      <a16:colId xmlns:a16="http://schemas.microsoft.com/office/drawing/2014/main" val="3567470954"/>
                    </a:ext>
                  </a:extLst>
                </a:gridCol>
                <a:gridCol w="3973907">
                  <a:extLst>
                    <a:ext uri="{9D8B030D-6E8A-4147-A177-3AD203B41FA5}">
                      <a16:colId xmlns:a16="http://schemas.microsoft.com/office/drawing/2014/main" val="358224463"/>
                    </a:ext>
                  </a:extLst>
                </a:gridCol>
                <a:gridCol w="2502089">
                  <a:extLst>
                    <a:ext uri="{9D8B030D-6E8A-4147-A177-3AD203B41FA5}">
                      <a16:colId xmlns:a16="http://schemas.microsoft.com/office/drawing/2014/main" val="2808627231"/>
                    </a:ext>
                  </a:extLst>
                </a:gridCol>
                <a:gridCol w="2207726">
                  <a:extLst>
                    <a:ext uri="{9D8B030D-6E8A-4147-A177-3AD203B41FA5}">
                      <a16:colId xmlns:a16="http://schemas.microsoft.com/office/drawing/2014/main" val="440917843"/>
                    </a:ext>
                  </a:extLst>
                </a:gridCol>
              </a:tblGrid>
              <a:tr h="57942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Блок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</a:rPr>
                        <a:t>Предпосылки естественно-научной грамотности у дошкольников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</a:rPr>
                        <a:t>Задачи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</a:rPr>
                        <a:t>Виды заданий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extLst>
                  <a:ext uri="{0D108BD9-81ED-4DB2-BD59-A6C34878D82A}">
                    <a16:rowId xmlns:a16="http://schemas.microsoft.com/office/drawing/2014/main" val="2482102483"/>
                  </a:ext>
                </a:extLst>
              </a:tr>
              <a:tr h="263354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Блок</a:t>
                      </a:r>
                      <a:endParaRPr lang="ru-RU" sz="700">
                        <a:effectLst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Умение называть, характеризовать, описывать и объяснять причинно- следственные связи между естественнонаучными явлениями и </a:t>
                      </a:r>
                      <a:r>
                        <a:rPr lang="ru-RU" sz="1400" dirty="0" smtClean="0">
                          <a:effectLst/>
                        </a:rPr>
                        <a:t>объектами.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 marL="342900" indent="-342900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400" dirty="0" smtClean="0">
                          <a:effectLst/>
                        </a:rPr>
                        <a:t>Развивать </a:t>
                      </a:r>
                      <a:r>
                        <a:rPr lang="ru-RU" sz="1400" dirty="0">
                          <a:effectLst/>
                        </a:rPr>
                        <a:t>объем произвольной памяти. </a:t>
                      </a:r>
                      <a:endParaRPr lang="ru-RU" sz="1400" dirty="0" smtClean="0"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r>
                        <a:rPr lang="ru-RU" sz="1400" dirty="0" smtClean="0">
                          <a:effectLst/>
                        </a:rPr>
                        <a:t>2</a:t>
                      </a:r>
                      <a:r>
                        <a:rPr lang="ru-RU" sz="1400" dirty="0">
                          <a:effectLst/>
                        </a:rPr>
                        <a:t>. Развивать мыслительные операции, абстрагирование, выделение существенных признаков.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Развивать связную описательную речь </a:t>
                      </a:r>
                      <a:r>
                        <a:rPr lang="ru-RU" sz="1400" dirty="0" smtClean="0">
                          <a:effectLst/>
                        </a:rPr>
                        <a:t>ребенка.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Задачи-поиск </a:t>
                      </a:r>
                      <a:r>
                        <a:rPr lang="ru-RU" sz="1400" dirty="0" smtClean="0">
                          <a:effectLst/>
                        </a:rPr>
                        <a:t>прообраза. 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</a:t>
                      </a:r>
                      <a:r>
                        <a:rPr lang="ru-RU" sz="1400" dirty="0" smtClean="0">
                          <a:effectLst/>
                        </a:rPr>
                        <a:t>Задачи-сравнения. </a:t>
                      </a:r>
                      <a:r>
                        <a:rPr lang="ru-RU" sz="1400" dirty="0">
                          <a:effectLst/>
                        </a:rPr>
                        <a:t>3. </a:t>
                      </a:r>
                      <a:r>
                        <a:rPr lang="ru-RU" sz="1400" dirty="0" smtClean="0">
                          <a:effectLst/>
                        </a:rPr>
                        <a:t>Задачи-структурирование. 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4. Задачи на </a:t>
                      </a:r>
                      <a:r>
                        <a:rPr lang="ru-RU" sz="1400" dirty="0" smtClean="0">
                          <a:effectLst/>
                        </a:rPr>
                        <a:t>недостаточность. 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5. </a:t>
                      </a:r>
                      <a:r>
                        <a:rPr lang="ru-RU" sz="1400" dirty="0" smtClean="0">
                          <a:effectLst/>
                        </a:rPr>
                        <a:t>Задачи-аналогии.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extLst>
                  <a:ext uri="{0D108BD9-81ED-4DB2-BD59-A6C34878D82A}">
                    <a16:rowId xmlns:a16="http://schemas.microsoft.com/office/drawing/2014/main" val="1152117052"/>
                  </a:ext>
                </a:extLst>
              </a:tr>
              <a:tr h="192522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Блок</a:t>
                      </a:r>
                      <a:endParaRPr lang="ru-RU" sz="700">
                        <a:effectLst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Умение прогнозировать и объяснять изменение предметов и объектов в результате воздействия на них человека или их взаимодействия с использованием научных </a:t>
                      </a:r>
                      <a:r>
                        <a:rPr lang="ru-RU" sz="1400" dirty="0" smtClean="0">
                          <a:effectLst/>
                        </a:rPr>
                        <a:t>знаний.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 marL="85725" indent="-85725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400" dirty="0" smtClean="0">
                          <a:effectLst/>
                        </a:rPr>
                        <a:t>Развивать умение ребенка выделять причинно-следственные (с опорой на наглядность и без опоры на наглядность)</a:t>
                      </a:r>
                    </a:p>
                    <a:p>
                      <a:pPr marL="85725" indent="-85725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400" dirty="0" smtClean="0">
                          <a:effectLst/>
                        </a:rPr>
                        <a:t> Развивать прогностическое мышление ребенка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</a:t>
                      </a:r>
                      <a:r>
                        <a:rPr lang="ru-RU" sz="1400" dirty="0" smtClean="0">
                          <a:effectLst/>
                        </a:rPr>
                        <a:t>Задачи-структурирование.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</a:t>
                      </a:r>
                      <a:r>
                        <a:rPr lang="ru-RU" sz="1400" dirty="0">
                          <a:effectLst/>
                        </a:rPr>
                        <a:t>2. Задачи на </a:t>
                      </a:r>
                      <a:r>
                        <a:rPr lang="ru-RU" sz="1400" dirty="0" smtClean="0">
                          <a:effectLst/>
                        </a:rPr>
                        <a:t>избыточность.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</a:t>
                      </a:r>
                      <a:r>
                        <a:rPr lang="ru-RU" sz="1400" dirty="0">
                          <a:effectLst/>
                        </a:rPr>
                        <a:t>3. </a:t>
                      </a:r>
                      <a:r>
                        <a:rPr lang="ru-RU" sz="1400" dirty="0" smtClean="0">
                          <a:effectLst/>
                        </a:rPr>
                        <a:t>Задачи-модели.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extLst>
                  <a:ext uri="{0D108BD9-81ED-4DB2-BD59-A6C34878D82A}">
                    <a16:rowId xmlns:a16="http://schemas.microsoft.com/office/drawing/2014/main" val="2418054569"/>
                  </a:ext>
                </a:extLst>
              </a:tr>
              <a:tr h="198294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Блок 3</a:t>
                      </a:r>
                      <a:endParaRPr lang="ru-RU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Умение использовать данные для формулировки выводов, умозаключений на основе данных из разных </a:t>
                      </a:r>
                      <a:r>
                        <a:rPr lang="ru-RU" sz="1400" dirty="0" smtClean="0">
                          <a:effectLst/>
                        </a:rPr>
                        <a:t>источников.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Развивать критичность мышления у ребенка.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Развивать умение ребенка строить умозаключения (индуктивные, по </a:t>
                      </a:r>
                      <a:r>
                        <a:rPr lang="ru-RU" sz="1400" dirty="0" smtClean="0">
                          <a:effectLst/>
                        </a:rPr>
                        <a:t>аналогии).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</a:t>
                      </a:r>
                      <a:r>
                        <a:rPr lang="ru-RU" sz="1400" dirty="0" smtClean="0">
                          <a:effectLst/>
                        </a:rPr>
                        <a:t>Задачи-интерпретации.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2. </a:t>
                      </a:r>
                      <a:r>
                        <a:rPr lang="ru-RU" sz="1400" dirty="0" smtClean="0">
                          <a:effectLst/>
                        </a:rPr>
                        <a:t>Задачи-аналогии. </a:t>
                      </a:r>
                      <a:r>
                        <a:rPr lang="ru-RU" sz="1400" dirty="0">
                          <a:effectLst/>
                        </a:rPr>
                        <a:t>3. </a:t>
                      </a:r>
                      <a:r>
                        <a:rPr lang="ru-RU" sz="1400" dirty="0" smtClean="0">
                          <a:effectLst/>
                        </a:rPr>
                        <a:t>Задачи</a:t>
                      </a:r>
                      <a:r>
                        <a:rPr lang="ru-RU" sz="1400" baseline="0" dirty="0" smtClean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возможности.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4. </a:t>
                      </a:r>
                      <a:r>
                        <a:rPr lang="ru-RU" sz="1400" dirty="0" smtClean="0">
                          <a:effectLst/>
                        </a:rPr>
                        <a:t>Задачи-пиктограммы.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00" marR="46500" marT="0" marB="0"/>
                </a:tc>
                <a:extLst>
                  <a:ext uri="{0D108BD9-81ED-4DB2-BD59-A6C34878D82A}">
                    <a16:rowId xmlns:a16="http://schemas.microsoft.com/office/drawing/2014/main" val="216810488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55668"/>
            <a:ext cx="6552728" cy="2134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Планируемые результаты освоения 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</a:t>
            </a:r>
          </a:p>
          <a:p>
            <a:pPr lvl="1" algn="ctr">
              <a:lnSpc>
                <a:spcPct val="107000"/>
              </a:lnSpc>
              <a:spcAft>
                <a:spcPts val="0"/>
              </a:spcAft>
            </a:pP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1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945319"/>
              </p:ext>
            </p:extLst>
          </p:nvPr>
        </p:nvGraphicFramePr>
        <p:xfrm>
          <a:off x="107504" y="764704"/>
          <a:ext cx="8928992" cy="6070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6230">
                  <a:extLst>
                    <a:ext uri="{9D8B030D-6E8A-4147-A177-3AD203B41FA5}">
                      <a16:colId xmlns:a16="http://schemas.microsoft.com/office/drawing/2014/main" val="1022584375"/>
                    </a:ext>
                  </a:extLst>
                </a:gridCol>
                <a:gridCol w="2466378">
                  <a:extLst>
                    <a:ext uri="{9D8B030D-6E8A-4147-A177-3AD203B41FA5}">
                      <a16:colId xmlns:a16="http://schemas.microsoft.com/office/drawing/2014/main" val="1275618034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1952996589"/>
                    </a:ext>
                  </a:extLst>
                </a:gridCol>
              </a:tblGrid>
              <a:tr h="353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Дети будут: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узнают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Педагоги освоят: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882611"/>
                  </a:ext>
                </a:extLst>
              </a:tr>
              <a:tr h="5623187">
                <a:tc>
                  <a:txBody>
                    <a:bodyPr/>
                    <a:lstStyle/>
                    <a:p>
                      <a:pPr marL="180975" lvl="0" indent="-180975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85725" algn="l"/>
                        </a:tabLst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уметь наблюдать за природой и размышлять о ней, позитивно к ней относиться; 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5725" lvl="0" indent="-85725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уметь использовать научный язык, понимать естественно-научные концепции и логично рассуждать;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 детей:</a:t>
                      </a:r>
                      <a:endParaRPr lang="ru-RU" sz="1400" b="1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процессе решения традиционных заданий сформируется научное и критическое мышление, базовая система ценностей - основа морального, нравственного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поведения ребёнка в течение всей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жизни.</a:t>
                      </a:r>
                      <a:endParaRPr lang="ru-RU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об особенностях естественнонаучного развития детей дошкольного возраста; 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 том, как вести научные беседы с ребёнком;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 том, как научить ребёнка отстаивать свою научную и гражданскую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позицию.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5113" indent="-179388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361950" algn="l"/>
                        </a:tabLst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технологию организации познавательной деятельности дошкольников 5-6 и 6-7 лет;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высокий уровень компетенций в таком виде функциональной грамотности дошкольников, как естественно – научная;</a:t>
                      </a:r>
                      <a:endParaRPr lang="ru-RU" sz="1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навыки развития научного и креативного мышления.</a:t>
                      </a:r>
                      <a:endParaRPr lang="ru-RU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726340"/>
                  </a:ext>
                </a:extLst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653136"/>
            <a:ext cx="2793945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иология">
  <a:themeElements>
    <a:clrScheme name="Wrapper">
      <a:dk1>
        <a:sysClr val="windowText" lastClr="000000"/>
      </a:dk1>
      <a:lt1>
        <a:sysClr val="window" lastClr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08BBDB"/>
      </a:accent3>
      <a:accent4>
        <a:srgbClr val="687CDD"/>
      </a:accent4>
      <a:accent5>
        <a:srgbClr val="28C874"/>
      </a:accent5>
      <a:accent6>
        <a:srgbClr val="E47963"/>
      </a:accent6>
      <a:hlink>
        <a:srgbClr val="64C143"/>
      </a:hlink>
      <a:folHlink>
        <a:srgbClr val="9A9A9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Calligraph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биология</Template>
  <TotalTime>0</TotalTime>
  <Words>908</Words>
  <Application>Microsoft Office PowerPoint</Application>
  <PresentationFormat>Экран (4:3)</PresentationFormat>
  <Paragraphs>94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Microsoft Sans Serif</vt:lpstr>
      <vt:lpstr>Symbol</vt:lpstr>
      <vt:lpstr>Tahoma</vt:lpstr>
      <vt:lpstr>Times New Roman</vt:lpstr>
      <vt:lpstr>Verdana</vt:lpstr>
      <vt:lpstr>биология</vt:lpstr>
      <vt:lpstr>муниципальное бюджетное дошкольное образовательное учреждение города Новосибирска «Детский сад № 330 «Аринушка»</vt:lpstr>
      <vt:lpstr>АКТУАЛЬНОСТЬ</vt:lpstr>
      <vt:lpstr>АКТУАЛЬНОСТЬ</vt:lpstr>
      <vt:lpstr>Презентация PowerPoint</vt:lpstr>
      <vt:lpstr>Базовая идея программы</vt:lpstr>
      <vt:lpstr>Новизна и практическая значимость</vt:lpstr>
      <vt:lpstr>Презентация PowerPoint</vt:lpstr>
      <vt:lpstr>Презентация PowerPoint</vt:lpstr>
      <vt:lpstr>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2018-02-09T08:41:52Z</dcterms:created>
  <dcterms:modified xsi:type="dcterms:W3CDTF">2025-01-06T16:18:28Z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TC103626491049</vt:lpwstr>
  </property>
</Properties>
</file>