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1" r:id="rId8"/>
    <p:sldId id="273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68" r:id="rId17"/>
    <p:sldId id="270" r:id="rId18"/>
    <p:sldId id="272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38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738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1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237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903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212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64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7632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320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943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130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618786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065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35817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8341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2788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01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C1639-D56A-41F9-87B7-785F0CA85661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2E89644-1BB3-4D2B-A27B-9791824E1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847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5gsK9OVbUI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1100" y="3938954"/>
            <a:ext cx="9144000" cy="3114309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</a:rPr>
              <a:t>Тема занятия. Растения лесов и парков Санкт-Петербурга и Ленинградской Области. </a:t>
            </a:r>
            <a:br>
              <a:rPr lang="ru-RU" b="1" dirty="0" smtClean="0">
                <a:solidFill>
                  <a:srgbClr val="FFC000"/>
                </a:solidFill>
              </a:rPr>
            </a:br>
            <a:endParaRPr lang="ru-RU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071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Краткое содержание занятия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sz="3200" dirty="0" smtClean="0"/>
              <a:t>Растения леса</a:t>
            </a:r>
          </a:p>
          <a:p>
            <a:pPr marL="514350" indent="-514350">
              <a:buAutoNum type="arabicPeriod"/>
            </a:pPr>
            <a:r>
              <a:rPr lang="ru-RU" sz="3200" dirty="0" err="1" smtClean="0"/>
              <a:t>Ярусность</a:t>
            </a:r>
            <a:r>
              <a:rPr lang="ru-RU" sz="3200" dirty="0" smtClean="0"/>
              <a:t>. </a:t>
            </a:r>
          </a:p>
          <a:p>
            <a:pPr marL="514350" indent="-514350">
              <a:buAutoNum type="arabicPeriod"/>
            </a:pPr>
            <a:r>
              <a:rPr lang="ru-RU" sz="3200" dirty="0" smtClean="0"/>
              <a:t>Интродукция растений. </a:t>
            </a:r>
          </a:p>
          <a:p>
            <a:pPr marL="514350" indent="-514350">
              <a:buAutoNum type="arabicPeriod"/>
            </a:pPr>
            <a:r>
              <a:rPr lang="ru-RU" sz="3200" dirty="0" smtClean="0"/>
              <a:t>Растения парковых комплексов Санкт-Петербурга. </a:t>
            </a:r>
          </a:p>
          <a:p>
            <a:pPr marL="514350" indent="-514350">
              <a:buAutoNum type="arabicPeriod"/>
            </a:pPr>
            <a:r>
              <a:rPr lang="ru-RU" sz="3200" dirty="0" smtClean="0"/>
              <a:t>Охраняемые виды растений.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458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1. Растения </a:t>
            </a:r>
            <a:r>
              <a:rPr lang="ru-RU" dirty="0"/>
              <a:t>леса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210" y="1412739"/>
            <a:ext cx="6500629" cy="4875472"/>
          </a:xfrm>
        </p:spPr>
      </p:pic>
    </p:spTree>
    <p:extLst>
      <p:ext uri="{BB962C8B-B14F-4D97-AF65-F5344CB8AC3E}">
        <p14:creationId xmlns:p14="http://schemas.microsoft.com/office/powerpoint/2010/main" val="51115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Видеофрагмент экскурсии по лесу – экологическая тропа в Комарово.</a:t>
            </a:r>
            <a:endParaRPr lang="ru-RU" dirty="0"/>
          </a:p>
        </p:txBody>
      </p:sp>
      <p:pic>
        <p:nvPicPr>
          <p:cNvPr id="6" name="Q5gsK9OVbUI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16623" y="1929156"/>
            <a:ext cx="7949589" cy="4471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80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2. </a:t>
            </a:r>
            <a:r>
              <a:rPr lang="ru-RU" dirty="0" err="1" smtClean="0"/>
              <a:t>Ярусность</a:t>
            </a:r>
            <a:r>
              <a:rPr lang="ru-RU" dirty="0" smtClean="0"/>
              <a:t> леса.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Мы с Вами совершили удивительно интересную экологическую экскурсию по заказнику в Комарово. Этот объект является охраняемым (ООПТ). Таких заказников и заповедников на территории Лен. Области насчитывается 15. </a:t>
            </a:r>
          </a:p>
          <a:p>
            <a:r>
              <a:rPr lang="ru-RU" dirty="0" smtClean="0"/>
              <a:t>Мы с Вами прошли по лесу, и если Вы были внимательны, то в лесном массиве из </a:t>
            </a:r>
            <a:r>
              <a:rPr lang="ru-RU" dirty="0" smtClean="0">
                <a:solidFill>
                  <a:schemeClr val="accent2"/>
                </a:solidFill>
              </a:rPr>
              <a:t>хвойных пород </a:t>
            </a:r>
            <a:r>
              <a:rPr lang="ru-RU" dirty="0" smtClean="0"/>
              <a:t>мы увидели, что растения здесь произрастают в несколько ярусов</a:t>
            </a:r>
            <a:r>
              <a:rPr lang="en-US" dirty="0" smtClean="0"/>
              <a:t>: </a:t>
            </a:r>
            <a:r>
              <a:rPr lang="ru-RU" dirty="0" smtClean="0"/>
              <a:t>ель, черничник, брусничник, мхи, лишайники и почвопокровные растения. (От самых высоких до самых низких растений).</a:t>
            </a:r>
          </a:p>
          <a:p>
            <a:r>
              <a:rPr lang="ru-RU" dirty="0" smtClean="0"/>
              <a:t>Нам удалось увидеть и участок </a:t>
            </a:r>
            <a:r>
              <a:rPr lang="ru-RU" dirty="0" smtClean="0">
                <a:solidFill>
                  <a:schemeClr val="accent2"/>
                </a:solidFill>
              </a:rPr>
              <a:t>смешанного леса</a:t>
            </a:r>
            <a:r>
              <a:rPr lang="ru-RU" dirty="0" smtClean="0"/>
              <a:t> (хвойные породы и лиственные породы). Здесь </a:t>
            </a:r>
            <a:r>
              <a:rPr lang="ru-RU" dirty="0" err="1" smtClean="0"/>
              <a:t>ярусность</a:t>
            </a:r>
            <a:r>
              <a:rPr lang="ru-RU" dirty="0" smtClean="0"/>
              <a:t> уже другая</a:t>
            </a:r>
            <a:r>
              <a:rPr lang="en-US" dirty="0" smtClean="0"/>
              <a:t>:</a:t>
            </a:r>
            <a:r>
              <a:rPr lang="ru-RU" dirty="0" smtClean="0"/>
              <a:t> ель, сосна, береза, рябина, ива, орешник, малина, черничник, брусничник, </a:t>
            </a:r>
            <a:r>
              <a:rPr lang="ru-RU" dirty="0" err="1" smtClean="0"/>
              <a:t>верещатник</a:t>
            </a:r>
            <a:r>
              <a:rPr lang="ru-RU" dirty="0" smtClean="0"/>
              <a:t>, почвопокровные растения, трава.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571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3903" y="103189"/>
            <a:ext cx="8596668" cy="3880773"/>
          </a:xfrm>
        </p:spPr>
        <p:txBody>
          <a:bodyPr/>
          <a:lstStyle/>
          <a:p>
            <a:r>
              <a:rPr lang="ru-RU" dirty="0" smtClean="0"/>
              <a:t>Что же такое </a:t>
            </a:r>
            <a:r>
              <a:rPr lang="ru-RU" dirty="0" err="1" smtClean="0"/>
              <a:t>ярусность</a:t>
            </a:r>
            <a:r>
              <a:rPr lang="ru-RU" dirty="0" smtClean="0"/>
              <a:t> леса</a:t>
            </a:r>
            <a:r>
              <a:rPr lang="en-US" dirty="0" smtClean="0"/>
              <a:t>:</a:t>
            </a:r>
            <a:r>
              <a:rPr lang="ru-RU" dirty="0"/>
              <a:t> –это явление вертикального расслоения пространства биогеоценоза на разновысокие структурные части. Вся совокупность растений, образующих </a:t>
            </a:r>
            <a:r>
              <a:rPr lang="ru-RU" b="1" dirty="0"/>
              <a:t>лес</a:t>
            </a:r>
            <a:r>
              <a:rPr lang="ru-RU" dirty="0"/>
              <a:t>, располагается в </a:t>
            </a:r>
            <a:r>
              <a:rPr lang="ru-RU" b="1" dirty="0"/>
              <a:t>лесу</a:t>
            </a:r>
            <a:r>
              <a:rPr lang="ru-RU" dirty="0"/>
              <a:t> ступенями или, как их называют в науке, </a:t>
            </a:r>
            <a:r>
              <a:rPr lang="ru-RU" b="1" dirty="0"/>
              <a:t>ярусами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51" y="1394627"/>
            <a:ext cx="8852971" cy="497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3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Практическое задание</a:t>
            </a:r>
            <a:r>
              <a:rPr lang="en-US" dirty="0" smtClean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0186092"/>
              </p:ext>
            </p:extLst>
          </p:nvPr>
        </p:nvGraphicFramePr>
        <p:xfrm>
          <a:off x="598732" y="1747350"/>
          <a:ext cx="8596310" cy="452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9262">
                  <a:extLst>
                    <a:ext uri="{9D8B030D-6E8A-4147-A177-3AD203B41FA5}">
                      <a16:colId xmlns:a16="http://schemas.microsoft.com/office/drawing/2014/main" val="3597941043"/>
                    </a:ext>
                  </a:extLst>
                </a:gridCol>
                <a:gridCol w="1719262">
                  <a:extLst>
                    <a:ext uri="{9D8B030D-6E8A-4147-A177-3AD203B41FA5}">
                      <a16:colId xmlns:a16="http://schemas.microsoft.com/office/drawing/2014/main" val="1069987352"/>
                    </a:ext>
                  </a:extLst>
                </a:gridCol>
                <a:gridCol w="1719262">
                  <a:extLst>
                    <a:ext uri="{9D8B030D-6E8A-4147-A177-3AD203B41FA5}">
                      <a16:colId xmlns:a16="http://schemas.microsoft.com/office/drawing/2014/main" val="2724647700"/>
                    </a:ext>
                  </a:extLst>
                </a:gridCol>
                <a:gridCol w="1719262">
                  <a:extLst>
                    <a:ext uri="{9D8B030D-6E8A-4147-A177-3AD203B41FA5}">
                      <a16:colId xmlns:a16="http://schemas.microsoft.com/office/drawing/2014/main" val="4024294079"/>
                    </a:ext>
                  </a:extLst>
                </a:gridCol>
                <a:gridCol w="1719262">
                  <a:extLst>
                    <a:ext uri="{9D8B030D-6E8A-4147-A177-3AD203B41FA5}">
                      <a16:colId xmlns:a16="http://schemas.microsoft.com/office/drawing/2014/main" val="34739759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 п</a:t>
                      </a:r>
                      <a:r>
                        <a:rPr lang="en-US" dirty="0" smtClean="0"/>
                        <a:t>/</a:t>
                      </a:r>
                      <a:r>
                        <a:rPr lang="ru-RU" dirty="0" smtClean="0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Какие деревья и кустарники ты увидел, посетив лесной массив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Определи название и примерный возраст по диаметру дерева см. рисунок сл. </a:t>
                      </a:r>
                      <a:r>
                        <a:rPr lang="ru-RU" sz="1200" smtClean="0"/>
                        <a:t>слайда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Где и как применяется древесина, цветы, плоды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Какие</a:t>
                      </a:r>
                      <a:r>
                        <a:rPr lang="ru-RU" sz="1200" baseline="0" dirty="0" smtClean="0"/>
                        <a:t> деревья, кустарники занесены в Красную книгу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97385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687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32587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46901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43938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83068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3269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49370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1773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26724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057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70" y="124029"/>
            <a:ext cx="8710129" cy="6524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94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3. Интродукция растений.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Мы с Вами увидели в лесном массиве деревья, кустарники, почвопокровные растения, мхи и лишайники и лесную подстилку.</a:t>
            </a:r>
          </a:p>
          <a:p>
            <a:r>
              <a:rPr lang="ru-RU" dirty="0" smtClean="0"/>
              <a:t>Всё это – наши, </a:t>
            </a:r>
            <a:r>
              <a:rPr lang="ru-RU" dirty="0" smtClean="0">
                <a:solidFill>
                  <a:schemeClr val="accent2"/>
                </a:solidFill>
              </a:rPr>
              <a:t>родные растения</a:t>
            </a:r>
            <a:r>
              <a:rPr lang="ru-RU" dirty="0" smtClean="0"/>
              <a:t>, которые родились и выросли в наших условиях (из семян, образуя побеги, с помощью посадок саженцев деревьев и кустарников).</a:t>
            </a:r>
          </a:p>
          <a:p>
            <a:r>
              <a:rPr lang="ru-RU" dirty="0" smtClean="0"/>
              <a:t>Но есть и растения, деревья и кустарники, которые привезены к нам из других стран, из других континентов. У нас они прижились, адаптировались и успешно размножаются семенами, побегами. Такие растения называются </a:t>
            </a:r>
            <a:r>
              <a:rPr lang="ru-RU" dirty="0" err="1" smtClean="0">
                <a:solidFill>
                  <a:schemeClr val="accent2"/>
                </a:solidFill>
              </a:rPr>
              <a:t>интродуценты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Такие растения как </a:t>
            </a:r>
            <a:r>
              <a:rPr lang="ru-RU" dirty="0" smtClean="0">
                <a:solidFill>
                  <a:schemeClr val="accent2"/>
                </a:solidFill>
              </a:rPr>
              <a:t>вязы, клен канадский, орех серый, ель канадская, сосна австрийская, сосна </a:t>
            </a:r>
            <a:r>
              <a:rPr lang="ru-RU" dirty="0" err="1" smtClean="0">
                <a:solidFill>
                  <a:schemeClr val="accent2"/>
                </a:solidFill>
              </a:rPr>
              <a:t>веймутова</a:t>
            </a:r>
            <a:r>
              <a:rPr lang="ru-RU" dirty="0" smtClean="0">
                <a:solidFill>
                  <a:schemeClr val="accent2"/>
                </a:solidFill>
              </a:rPr>
              <a:t>, сосна </a:t>
            </a:r>
            <a:r>
              <a:rPr lang="ru-RU" dirty="0" err="1" smtClean="0">
                <a:solidFill>
                  <a:schemeClr val="accent2"/>
                </a:solidFill>
              </a:rPr>
              <a:t>румилийская</a:t>
            </a:r>
            <a:r>
              <a:rPr lang="ru-RU" dirty="0" smtClean="0">
                <a:solidFill>
                  <a:schemeClr val="accent2"/>
                </a:solidFill>
              </a:rPr>
              <a:t>, дуб красный, акация белая, каштан съедобный, клен шелковица, рябина мучнистая, ясень американский, привезены к нам в Россию и посажены в парках и садах нашего города.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Польза </a:t>
            </a:r>
            <a:r>
              <a:rPr lang="ru-RU" dirty="0" smtClean="0"/>
              <a:t>от таких деревьев – украшают, как экзоты, наши парки и сады города и пригородов, имея красивую кору, крону, цветы и плоды. Образуют группы и высаживаются как одиночные </a:t>
            </a:r>
            <a:r>
              <a:rPr lang="ru-RU" dirty="0" err="1" smtClean="0"/>
              <a:t>солитерные</a:t>
            </a:r>
            <a:r>
              <a:rPr lang="ru-RU" dirty="0" smtClean="0"/>
              <a:t> посадки.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Вред</a:t>
            </a:r>
            <a:r>
              <a:rPr lang="ru-RU" dirty="0" smtClean="0"/>
              <a:t> от таких посадок (на примере вяза голландского) – трудно приспособляясь к условиям северного города Санкт-Петербурга, резким ветрам, продолжительному холоду и короткому лету, болеют. Это приводит к поселению вредителей на </a:t>
            </a:r>
            <a:r>
              <a:rPr lang="ru-RU" dirty="0" err="1" smtClean="0"/>
              <a:t>интродуцентах</a:t>
            </a:r>
            <a:r>
              <a:rPr lang="ru-RU" dirty="0" smtClean="0"/>
              <a:t>, с которыми бороться в условиях города очень сложно.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586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же такое интродукция растений?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5788" y="1451245"/>
            <a:ext cx="8596668" cy="3880773"/>
          </a:xfrm>
        </p:spPr>
        <p:txBody>
          <a:bodyPr/>
          <a:lstStyle/>
          <a:p>
            <a:r>
              <a:rPr lang="ru-RU" b="1" dirty="0"/>
              <a:t>Интродукция</a:t>
            </a:r>
            <a:r>
              <a:rPr lang="ru-RU" dirty="0"/>
              <a:t> </a:t>
            </a:r>
            <a:r>
              <a:rPr lang="ru-RU" b="1" dirty="0"/>
              <a:t>растений</a:t>
            </a:r>
            <a:r>
              <a:rPr lang="ru-RU" dirty="0"/>
              <a:t> – это работа людей, направленная на введение новейших видов либо сортов дикорастущих </a:t>
            </a:r>
            <a:r>
              <a:rPr lang="ru-RU" b="1" dirty="0"/>
              <a:t>растений</a:t>
            </a:r>
            <a:r>
              <a:rPr lang="ru-RU" dirty="0"/>
              <a:t> в культуру путем выращивания их за чертой естественного произрастания, либо продвижения имеющихся сортов в другие районы.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376" y="2837718"/>
            <a:ext cx="5008686" cy="375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0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881" y="127795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dirty="0"/>
              <a:t>Растения </a:t>
            </a:r>
            <a:r>
              <a:rPr lang="ru-RU" dirty="0" smtClean="0"/>
              <a:t>садово-парковых </a:t>
            </a:r>
            <a:r>
              <a:rPr lang="ru-RU" dirty="0"/>
              <a:t>комплексов Санкт-Петербурга.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6995" y="1246189"/>
            <a:ext cx="8596668" cy="3880773"/>
          </a:xfrm>
        </p:spPr>
        <p:txBody>
          <a:bodyPr/>
          <a:lstStyle/>
          <a:p>
            <a:r>
              <a:rPr lang="ru-RU" b="1" dirty="0"/>
              <a:t>Сад</a:t>
            </a:r>
            <a:r>
              <a:rPr lang="ru-RU" dirty="0"/>
              <a:t> — территория с посаженными человеком плодовыми деревьями и кустарниками. Также в </a:t>
            </a:r>
            <a:r>
              <a:rPr lang="ru-RU" b="1" dirty="0"/>
              <a:t>саду</a:t>
            </a:r>
            <a:r>
              <a:rPr lang="ru-RU" dirty="0"/>
              <a:t> могут произрастать декоративные растения, а также присутствовать элементы огорода</a:t>
            </a:r>
            <a:r>
              <a:rPr lang="ru-RU" dirty="0" smtClean="0"/>
              <a:t>.</a:t>
            </a:r>
          </a:p>
          <a:p>
            <a:r>
              <a:rPr lang="ru-RU" b="1" dirty="0"/>
              <a:t>Парк</a:t>
            </a:r>
            <a:r>
              <a:rPr lang="ru-RU" dirty="0"/>
              <a:t> — земельный участок с естественной или специально посаженной растительностью, обустроенными дорогами, аллеями, водоёмами. Предназначенная для отдыха и прогулок открытая озеленённая территория</a:t>
            </a:r>
            <a:r>
              <a:rPr lang="ru-RU" dirty="0" smtClean="0"/>
              <a:t>...</a:t>
            </a:r>
          </a:p>
          <a:p>
            <a:r>
              <a:rPr lang="ru-RU" dirty="0" smtClean="0"/>
              <a:t>Сад отличается от парка по площади занимаемых зеленых насаждений.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215" y="3903785"/>
            <a:ext cx="3657600" cy="2743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81" y="3967530"/>
            <a:ext cx="3572606" cy="267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9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Какие же бывают парки?</a:t>
            </a:r>
            <a:endParaRPr lang="ru-RU" dirty="0"/>
          </a:p>
        </p:txBody>
      </p:sp>
      <p:pic>
        <p:nvPicPr>
          <p:cNvPr id="4" name="Объект 3" descr="https://pbs.twimg.com/media/D7137tkXYAAH9fX.jpg:large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1492373"/>
            <a:ext cx="3674858" cy="2534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tourismspb.com/wp-content/uploads/2017/03/Konstantinovsky-Palace-24-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217" y="1492373"/>
            <a:ext cx="4933950" cy="31559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563034" y="4909651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smtClean="0"/>
              <a:t>Регулярные </a:t>
            </a:r>
            <a:r>
              <a:rPr lang="ru-RU" dirty="0" smtClean="0"/>
              <a:t>(с прямыми дорожками, водоемами геометрической формы, газонами и цветниками правильных геометрических форм). </a:t>
            </a:r>
          </a:p>
          <a:p>
            <a:r>
              <a:rPr lang="ru-RU" dirty="0" smtClean="0"/>
              <a:t>Это – Летний сад, парки Петергофа, парк Русский Версаль в Стрельне у Константиновского дворца, парк у Екатерининского дворца в г. Пушкине.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743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Пейзажные парки.</a:t>
            </a:r>
            <a:endParaRPr lang="ru-RU" dirty="0"/>
          </a:p>
        </p:txBody>
      </p:sp>
      <p:pic>
        <p:nvPicPr>
          <p:cNvPr id="4" name="Объект 3" descr="https://avatars.mds.yandex.net/get-pdb/1681173/8b7aa3bc-8934-4188-8de0-831986720d89/s1200?webp=false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1" y="1509957"/>
            <a:ext cx="4713928" cy="305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im3.turbina.ru/photos.4/5/2/2/3/8/3183225/big.photo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262" y="1509957"/>
            <a:ext cx="4610100" cy="307911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696496" y="4765945"/>
            <a:ext cx="8596668" cy="1916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Для них характерны</a:t>
            </a:r>
            <a:r>
              <a:rPr lang="en-US" dirty="0" smtClean="0"/>
              <a:t>:</a:t>
            </a:r>
            <a:r>
              <a:rPr lang="ru-RU" dirty="0" smtClean="0"/>
              <a:t> плавные берега и изгибы рек и водоёмов, дорожки, огибающие плавно реки и водоемы, газоны и цветники свободной конфигурации.</a:t>
            </a:r>
          </a:p>
          <a:p>
            <a:r>
              <a:rPr lang="ru-RU" dirty="0" smtClean="0"/>
              <a:t>В нашем городе это – Удельный парк, </a:t>
            </a:r>
            <a:r>
              <a:rPr lang="ru-RU" dirty="0" err="1" smtClean="0"/>
              <a:t>Шуваловский</a:t>
            </a:r>
            <a:r>
              <a:rPr lang="ru-RU" dirty="0" smtClean="0"/>
              <a:t> парк, в пригородах – Павловский парк, Александровский парк г. Пушкина, парки Ораниенбаума (Ломоносова).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07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4. Растения садово-парковых комплексов.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Деревья – кустарники – цветники – газоны.</a:t>
            </a:r>
          </a:p>
          <a:p>
            <a:r>
              <a:rPr lang="ru-RU" dirty="0" smtClean="0"/>
              <a:t>В парках и садах </a:t>
            </a:r>
            <a:r>
              <a:rPr lang="ru-RU" dirty="0" smtClean="0">
                <a:solidFill>
                  <a:schemeClr val="accent2"/>
                </a:solidFill>
              </a:rPr>
              <a:t>высаживаются растения </a:t>
            </a:r>
            <a:r>
              <a:rPr lang="ru-RU" dirty="0" smtClean="0"/>
              <a:t>группами, массивами и одиночными посадками, образуя отдельные декорации, картины на газоне.</a:t>
            </a:r>
          </a:p>
          <a:p>
            <a:r>
              <a:rPr lang="ru-RU" dirty="0" smtClean="0"/>
              <a:t>В парках высаживают </a:t>
            </a:r>
            <a:r>
              <a:rPr lang="ru-RU" dirty="0" smtClean="0">
                <a:solidFill>
                  <a:schemeClr val="accent2"/>
                </a:solidFill>
              </a:rPr>
              <a:t>красивоцветущие древесно-кустарниковые пород</a:t>
            </a:r>
            <a:r>
              <a:rPr lang="ru-RU" dirty="0" smtClean="0"/>
              <a:t>ы</a:t>
            </a:r>
            <a:r>
              <a:rPr lang="en-US" dirty="0" smtClean="0"/>
              <a:t>:</a:t>
            </a:r>
            <a:r>
              <a:rPr lang="ru-RU" dirty="0" smtClean="0"/>
              <a:t> яблони, вишни, черемуху, рододендроны, декоративные кустарники – спиреи, сирень, </a:t>
            </a:r>
            <a:r>
              <a:rPr lang="ru-RU" dirty="0" err="1" smtClean="0"/>
              <a:t>форзицию</a:t>
            </a:r>
            <a:r>
              <a:rPr lang="ru-RU" dirty="0" smtClean="0"/>
              <a:t>, кизильник, а так же хвойные породы – тую, кипарисы, карликовые и стриженные формы хвойных пород и плакучие и карликовые вязы, рябины, образующие летом «зонтики».</a:t>
            </a:r>
          </a:p>
          <a:p>
            <a:r>
              <a:rPr lang="ru-RU" dirty="0" smtClean="0"/>
              <a:t>В парках высаживают </a:t>
            </a:r>
            <a:r>
              <a:rPr lang="ru-RU" dirty="0" smtClean="0">
                <a:solidFill>
                  <a:schemeClr val="accent2"/>
                </a:solidFill>
              </a:rPr>
              <a:t>много цветов</a:t>
            </a:r>
            <a:r>
              <a:rPr lang="ru-RU" dirty="0" smtClean="0"/>
              <a:t>, многолетников и однолетних цветов. В местах отдыха людей.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83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6126" y="0"/>
            <a:ext cx="8596668" cy="1320800"/>
          </a:xfrm>
        </p:spPr>
        <p:txBody>
          <a:bodyPr/>
          <a:lstStyle/>
          <a:p>
            <a:r>
              <a:rPr lang="ru-RU" dirty="0" smtClean="0"/>
              <a:t>Виды цветников</a:t>
            </a:r>
            <a:endParaRPr lang="ru-RU" dirty="0"/>
          </a:p>
        </p:txBody>
      </p:sp>
      <p:pic>
        <p:nvPicPr>
          <p:cNvPr id="4" name="Объект 3" descr="https://stroy-podskazka.ru/images/article/croppedtop/718-400/2017/12/rasteniya-vesennih-cvetnikov-vidy-i-nazvaniya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26" y="792467"/>
            <a:ext cx="4128006" cy="2689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stroy-podskazka.ru/images/article/orig/2017/12/rasteniya-vesennih-cvetnikov-vidy-i-nazvaniya-1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165" y="792467"/>
            <a:ext cx="3890596" cy="2689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stroy-podskazka.ru/images/article/orig/2017/12/rasteniya-vesennih-cvetnikov-vidy-i-nazvaniya-5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26" y="3815862"/>
            <a:ext cx="4128006" cy="257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avatars.mds.yandex.net/get-pdb/236760/42327f03-382f-4f10-9a86-c977ce89663c/s120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165" y="3815862"/>
            <a:ext cx="3890596" cy="25761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681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5. Охраняемые </a:t>
            </a:r>
            <a:r>
              <a:rPr lang="ru-RU" dirty="0"/>
              <a:t>виды растений. </a:t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4" descr="Красная книга природы Ленинградской области. Том 1. Особо охраняемые природные территории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7" y="2661048"/>
            <a:ext cx="2562225" cy="37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00036" y="1429942"/>
            <a:ext cx="958029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Красная книга природы Ленинградской области — аннотированный список редких и находящихся под угрозой исчезновения видов грибов, растений</a:t>
            </a:r>
            <a:r>
              <a:rPr kumimoji="0" lang="ru-RU" altLang="ru-RU" sz="1400" b="1" i="1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 животных на территории Ленинградской области, а также сведения о состоянии существующих и планируемых особо охраняемых природных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территорий.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2291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8391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413739" y="2703374"/>
            <a:ext cx="6124439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Игра-викторина</a:t>
            </a:r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</a:p>
          <a:p>
            <a:endParaRPr lang="en-US" sz="28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ru-RU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Какие первоцветы занесены в Красную книгу Лен. Области?</a:t>
            </a:r>
            <a:endParaRPr lang="en-US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337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grodnonews.by/upload/iblock/da0/da0ded4bacb88ebabf8e3f65c5b6fcf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57" y="341068"/>
            <a:ext cx="2301240" cy="153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avatars.mds.yandex.net/get-zen_doc/237236/pub_5ac08fc957906a1b175ebfdc_5ac09000f031731b9711b9bf/scale_120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485" y="360118"/>
            <a:ext cx="2057400" cy="151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avatars.mds.yandex.net/get-pdb/931959/a8c90c94-8d03-433b-84e5-8321d5b8c454/s1200?webp=fals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189" y="360118"/>
            <a:ext cx="2298700" cy="153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://narrecepti.ru/wp-content/uploads/2017/03/mat-i-macheh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57" y="2213829"/>
            <a:ext cx="2453640" cy="153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avatars.mds.yandex.net/get-pdb/1925624/835a6a2c-7d86-4af2-bc20-51d54dc4c72f/s1200?webp=false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47" y="4086590"/>
            <a:ext cx="2334260" cy="155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://gimn.chernyahovsk.ru/upload/main/a09/a0923e1902e38d1a35a2fc02cf6878b7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189" y="2213829"/>
            <a:ext cx="2076450" cy="1557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https://www.ptoday.ru/wp-content/uploads/2020/03/lunnyj-kalendar-na-mart-2019-goda-sadovoda-i-ogorodnika-dlja-sibiri-1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760" y="2170966"/>
            <a:ext cx="2422525" cy="1619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s://avatars.mds.yandex.net/get-pdb/467999/bf424515-ef31-4ae3-a544-aae2cc3a7651/s1200?webp=false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408" y="4110402"/>
            <a:ext cx="2362200" cy="1584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https://stroy-podskazka.ru/images/article/orig/2019/08/vetrenica-lesnaya-opisanie-posadka-i-uhod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710" y="4135062"/>
            <a:ext cx="2458085" cy="16383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307047" y="6165021"/>
            <a:ext cx="958029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Например</a:t>
            </a:r>
            <a:r>
              <a:rPr kumimoji="0" lang="en-US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картинка1-простел</a:t>
            </a:r>
            <a:r>
              <a:rPr kumimoji="0" lang="ru-RU" altLang="ru-RU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весенний </a:t>
            </a:r>
            <a:r>
              <a:rPr kumimoji="0" lang="ru-RU" altLang="ru-RU" sz="18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(занесен </a:t>
            </a:r>
            <a:r>
              <a:rPr kumimoji="0" lang="ru-RU" altLang="ru-RU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 Красную книгу) и т. д Нумерация идет слева направо.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04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Практическое задание</a:t>
            </a:r>
            <a:r>
              <a:rPr lang="en-US" dirty="0" smtClean="0"/>
              <a:t>: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891348"/>
              </p:ext>
            </p:extLst>
          </p:nvPr>
        </p:nvGraphicFramePr>
        <p:xfrm>
          <a:off x="911668" y="1930400"/>
          <a:ext cx="81280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84110912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26765043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41109629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200963896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2038398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Название парка (лесопарка)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Планировка парка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Какие деревья, кустарники</a:t>
                      </a:r>
                      <a:r>
                        <a:rPr lang="ru-RU" sz="1200" baseline="0" dirty="0" smtClean="0"/>
                        <a:t> и цветы ты увидел?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Какие из них занесены в Красную книгу?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05175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0100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7159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4060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4706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3103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2500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5370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78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115</TotalTime>
  <Words>908</Words>
  <Application>Microsoft Office PowerPoint</Application>
  <PresentationFormat>Широкоэкранный</PresentationFormat>
  <Paragraphs>75</Paragraphs>
  <Slides>18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Times New Roman</vt:lpstr>
      <vt:lpstr>Trebuchet MS</vt:lpstr>
      <vt:lpstr>Wingdings 3</vt:lpstr>
      <vt:lpstr>Аспект</vt:lpstr>
      <vt:lpstr>Тема занятия. Растения лесов и парков Санкт-Петербурга и Ленинградской Области.  </vt:lpstr>
      <vt:lpstr>Краткое содержание занятия:</vt:lpstr>
      <vt:lpstr>1. Растения леса </vt:lpstr>
      <vt:lpstr>Видеофрагмент экскурсии по лесу – экологическая тропа в Комарово.</vt:lpstr>
      <vt:lpstr>2. Ярусность леса.</vt:lpstr>
      <vt:lpstr>Презентация PowerPoint</vt:lpstr>
      <vt:lpstr>Практическое задание:</vt:lpstr>
      <vt:lpstr>Презентация PowerPoint</vt:lpstr>
      <vt:lpstr>3. Интродукция растений.</vt:lpstr>
      <vt:lpstr>Что же такое интродукция растений?</vt:lpstr>
      <vt:lpstr>Растения садово-парковых комплексов Санкт-Петербурга.  </vt:lpstr>
      <vt:lpstr>Какие же бывают парки?</vt:lpstr>
      <vt:lpstr>Пейзажные парки.</vt:lpstr>
      <vt:lpstr>4. Растения садово-парковых комплексов.</vt:lpstr>
      <vt:lpstr>Виды цветников</vt:lpstr>
      <vt:lpstr>5. Охраняемые виды растений.  </vt:lpstr>
      <vt:lpstr>Презентация PowerPoint</vt:lpstr>
      <vt:lpstr>Практическое задание: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занятия. Растения лесов и парков Санкт-Петербурга и Ленинградской Области.  </dc:title>
  <dc:creator>pootch</dc:creator>
  <cp:lastModifiedBy>pootch</cp:lastModifiedBy>
  <cp:revision>29</cp:revision>
  <dcterms:created xsi:type="dcterms:W3CDTF">2020-05-27T13:32:41Z</dcterms:created>
  <dcterms:modified xsi:type="dcterms:W3CDTF">2020-05-29T19:44:11Z</dcterms:modified>
</cp:coreProperties>
</file>