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8" r:id="rId2"/>
    <p:sldId id="285" r:id="rId3"/>
    <p:sldId id="286" r:id="rId4"/>
    <p:sldId id="265" r:id="rId5"/>
    <p:sldId id="288" r:id="rId6"/>
    <p:sldId id="295" r:id="rId7"/>
    <p:sldId id="296" r:id="rId8"/>
    <p:sldId id="297" r:id="rId9"/>
    <p:sldId id="298" r:id="rId10"/>
    <p:sldId id="299" r:id="rId11"/>
    <p:sldId id="301" r:id="rId12"/>
    <p:sldId id="300" r:id="rId13"/>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CE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696" y="4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5B408F-F837-4D4D-9D6B-0BE13D709096}" type="datetimeFigureOut">
              <a:rPr lang="ru-RU" smtClean="0"/>
              <a:pPr/>
              <a:t>06.11.2025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CEE20B-4265-42D5-BAA1-16377A22078B}" type="slidenum">
              <a:rPr lang="ru-RU" smtClean="0"/>
              <a:pPr/>
              <a:t>‹#›</a:t>
            </a:fld>
            <a:endParaRPr lang="ru-RU"/>
          </a:p>
        </p:txBody>
      </p:sp>
    </p:spTree>
    <p:extLst>
      <p:ext uri="{BB962C8B-B14F-4D97-AF65-F5344CB8AC3E}">
        <p14:creationId xmlns:p14="http://schemas.microsoft.com/office/powerpoint/2010/main" xmlns="" val="3058226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42uQmUoOFUw" TargetMode="External"/><Relationship Id="rId2" Type="http://schemas.openxmlformats.org/officeDocument/2006/relationships/hyperlink" Target="https://youtu.be/yV6yGrO6Tf8" TargetMode="External"/><Relationship Id="rId1" Type="http://schemas.openxmlformats.org/officeDocument/2006/relationships/slideLayout" Target="../slideLayouts/slideLayout6.xml"/><Relationship Id="rId6" Type="http://schemas.openxmlformats.org/officeDocument/2006/relationships/hyperlink" Target="https://youtu.be/tLj9WPUSMro" TargetMode="External"/><Relationship Id="rId5" Type="http://schemas.openxmlformats.org/officeDocument/2006/relationships/hyperlink" Target="https://youtu.be/DAD29Qa2pdg" TargetMode="External"/><Relationship Id="rId4" Type="http://schemas.openxmlformats.org/officeDocument/2006/relationships/hyperlink" Target="https://youtu.be/JpZioLrQpC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a:spLocks noChangeArrowheads="1"/>
          </p:cNvSpPr>
          <p:nvPr/>
        </p:nvSpPr>
        <p:spPr bwMode="auto">
          <a:xfrm>
            <a:off x="1008063" y="914400"/>
            <a:ext cx="7696200" cy="43576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indent="-88900">
              <a:defRPr>
                <a:solidFill>
                  <a:schemeClr val="tx1"/>
                </a:solidFill>
                <a:latin typeface="Trebuchet MS" panose="020B0603020202020204" pitchFamily="34" charset="0"/>
                <a:cs typeface="Arial" panose="020B0604020202020204" pitchFamily="34" charset="0"/>
              </a:defRPr>
            </a:lvl1pPr>
            <a:lvl2pPr marL="742950" indent="-285750">
              <a:defRPr>
                <a:solidFill>
                  <a:schemeClr val="tx1"/>
                </a:solidFill>
                <a:latin typeface="Trebuchet MS" panose="020B0603020202020204" pitchFamily="34" charset="0"/>
                <a:cs typeface="Arial" panose="020B0604020202020204" pitchFamily="34" charset="0"/>
              </a:defRPr>
            </a:lvl2pPr>
            <a:lvl3pPr marL="1143000" indent="-228600">
              <a:defRPr>
                <a:solidFill>
                  <a:schemeClr val="tx1"/>
                </a:solidFill>
                <a:latin typeface="Trebuchet MS" panose="020B0603020202020204" pitchFamily="34" charset="0"/>
                <a:cs typeface="Arial" panose="020B0604020202020204" pitchFamily="34" charset="0"/>
              </a:defRPr>
            </a:lvl3pPr>
            <a:lvl4pPr marL="1600200" indent="-228600">
              <a:defRPr>
                <a:solidFill>
                  <a:schemeClr val="tx1"/>
                </a:solidFill>
                <a:latin typeface="Trebuchet MS" panose="020B0603020202020204" pitchFamily="34" charset="0"/>
                <a:cs typeface="Arial" panose="020B0604020202020204" pitchFamily="34" charset="0"/>
              </a:defRPr>
            </a:lvl4pPr>
            <a:lvl5pPr marL="2057400" indent="-22860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algn="ctr" eaLnBrk="1" hangingPunct="1"/>
            <a:endParaRPr lang="ru-RU" altLang="ru-RU" dirty="0">
              <a:solidFill>
                <a:srgbClr val="002060"/>
              </a:solidFill>
              <a:latin typeface="Times New Roman" panose="02020603050405020304" pitchFamily="18" charset="0"/>
              <a:cs typeface="Times New Roman" panose="02020603050405020304" pitchFamily="18" charset="0"/>
            </a:endParaRPr>
          </a:p>
          <a:p>
            <a:pPr algn="ctr" eaLnBrk="1" hangingPunct="1"/>
            <a:r>
              <a:rPr lang="ru-RU" altLang="ru-RU" dirty="0" smtClean="0">
                <a:solidFill>
                  <a:srgbClr val="002060"/>
                </a:solidFill>
                <a:latin typeface="Times New Roman" panose="02020603050405020304" pitchFamily="18" charset="0"/>
                <a:cs typeface="Times New Roman" panose="02020603050405020304" pitchFamily="18" charset="0"/>
              </a:rPr>
              <a:t>Министерство образования  </a:t>
            </a:r>
            <a:r>
              <a:rPr lang="ru-RU" altLang="ru-RU" dirty="0">
                <a:solidFill>
                  <a:srgbClr val="002060"/>
                </a:solidFill>
                <a:latin typeface="Times New Roman" panose="02020603050405020304" pitchFamily="18" charset="0"/>
                <a:cs typeface="Times New Roman" panose="02020603050405020304" pitchFamily="18" charset="0"/>
              </a:rPr>
              <a:t>Белгородской области</a:t>
            </a:r>
            <a:endParaRPr lang="ru-RU" altLang="ru-RU" sz="1600" dirty="0">
              <a:solidFill>
                <a:srgbClr val="002060"/>
              </a:solidFill>
              <a:latin typeface="Times New Roman" panose="02020603050405020304" pitchFamily="18" charset="0"/>
              <a:cs typeface="Times New Roman" panose="02020603050405020304" pitchFamily="18" charset="0"/>
            </a:endParaRPr>
          </a:p>
          <a:p>
            <a:pPr algn="ctr" eaLnBrk="1" hangingPunct="1"/>
            <a:r>
              <a:rPr lang="ru-RU" altLang="ru-RU" dirty="0">
                <a:solidFill>
                  <a:srgbClr val="002060"/>
                </a:solidFill>
                <a:latin typeface="Times New Roman" panose="02020603050405020304" pitchFamily="18" charset="0"/>
                <a:cs typeface="Times New Roman" panose="02020603050405020304" pitchFamily="18" charset="0"/>
              </a:rPr>
              <a:t>ОГАПОУ «Белгородский правоохранительный колледж </a:t>
            </a:r>
            <a:endParaRPr lang="ru-RU" altLang="ru-RU" sz="1600" dirty="0">
              <a:solidFill>
                <a:srgbClr val="002060"/>
              </a:solidFill>
              <a:latin typeface="Times New Roman" panose="02020603050405020304" pitchFamily="18" charset="0"/>
              <a:cs typeface="Times New Roman" panose="02020603050405020304" pitchFamily="18" charset="0"/>
            </a:endParaRPr>
          </a:p>
          <a:p>
            <a:pPr algn="ctr" eaLnBrk="1" hangingPunct="1"/>
            <a:r>
              <a:rPr lang="ru-RU" altLang="ru-RU" dirty="0">
                <a:solidFill>
                  <a:srgbClr val="002060"/>
                </a:solidFill>
                <a:latin typeface="Times New Roman" panose="02020603050405020304" pitchFamily="18" charset="0"/>
                <a:cs typeface="Times New Roman" panose="02020603050405020304" pitchFamily="18" charset="0"/>
              </a:rPr>
              <a:t>имени Героя России В.В. Бурцева»</a:t>
            </a:r>
            <a:endParaRPr lang="ru-RU" altLang="ru-RU" sz="1600" dirty="0">
              <a:solidFill>
                <a:srgbClr val="002060"/>
              </a:solidFill>
              <a:latin typeface="Times New Roman" panose="02020603050405020304" pitchFamily="18" charset="0"/>
              <a:cs typeface="Times New Roman" panose="02020603050405020304" pitchFamily="18" charset="0"/>
            </a:endParaRPr>
          </a:p>
          <a:p>
            <a:pPr eaLnBrk="1" hangingPunct="1"/>
            <a:r>
              <a:rPr lang="ru-RU" altLang="ru-RU" sz="1600" b="1" dirty="0">
                <a:latin typeface="Times New Roman" panose="02020603050405020304" pitchFamily="18" charset="0"/>
                <a:cs typeface="Times New Roman" panose="02020603050405020304" pitchFamily="18" charset="0"/>
              </a:rPr>
              <a:t> </a:t>
            </a:r>
            <a:r>
              <a:rPr lang="ru-RU" altLang="ru-RU" sz="2400" dirty="0">
                <a:latin typeface="Times New Roman" panose="02020603050405020304" pitchFamily="18" charset="0"/>
                <a:cs typeface="Times New Roman" panose="02020603050405020304" pitchFamily="18" charset="0"/>
              </a:rPr>
              <a:t> </a:t>
            </a:r>
            <a:endParaRPr lang="ru-RU" altLang="ru-RU" sz="2400" dirty="0" smtClean="0">
              <a:latin typeface="Times New Roman" panose="02020603050405020304" pitchFamily="18" charset="0"/>
              <a:cs typeface="Times New Roman" panose="02020603050405020304" pitchFamily="18" charset="0"/>
            </a:endParaRPr>
          </a:p>
          <a:p>
            <a:pPr algn="ctr">
              <a:lnSpc>
                <a:spcPct val="115000"/>
              </a:lnSpc>
              <a:spcBef>
                <a:spcPts val="1500"/>
              </a:spcBef>
              <a:spcAft>
                <a:spcPts val="750"/>
              </a:spcAft>
            </a:pPr>
            <a:r>
              <a:rPr lang="ru-RU" sz="2400" b="1" dirty="0">
                <a:solidFill>
                  <a:schemeClr val="tx2">
                    <a:lumMod val="75000"/>
                  </a:schemeClr>
                </a:solidFill>
                <a:latin typeface="Times New Roman" panose="02020603050405020304" pitchFamily="18" charset="0"/>
                <a:ea typeface="Times New Roman"/>
                <a:cs typeface="Times New Roman" panose="02020603050405020304" pitchFamily="18" charset="0"/>
              </a:rPr>
              <a:t>Методическая </a:t>
            </a:r>
            <a:r>
              <a:rPr lang="ru-RU" sz="2400" b="1"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разработка</a:t>
            </a:r>
            <a:r>
              <a:rPr lang="ru-RU" sz="1600"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
            </a:r>
            <a:br>
              <a:rPr lang="ru-RU" sz="1600" dirty="0" smtClean="0">
                <a:solidFill>
                  <a:schemeClr val="tx2">
                    <a:lumMod val="75000"/>
                  </a:schemeClr>
                </a:solidFill>
                <a:latin typeface="Times New Roman" panose="02020603050405020304" pitchFamily="18" charset="0"/>
                <a:ea typeface="Times New Roman"/>
                <a:cs typeface="Times New Roman" panose="02020603050405020304" pitchFamily="18" charset="0"/>
              </a:rPr>
            </a:br>
            <a:r>
              <a:rPr lang="ru-RU" sz="2400" b="1"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Читательская </a:t>
            </a:r>
            <a:r>
              <a:rPr lang="ru-RU" sz="2400" b="1" dirty="0">
                <a:solidFill>
                  <a:schemeClr val="tx2">
                    <a:lumMod val="75000"/>
                  </a:schemeClr>
                </a:solidFill>
                <a:latin typeface="Times New Roman" panose="02020603050405020304" pitchFamily="18" charset="0"/>
                <a:ea typeface="Times New Roman"/>
                <a:cs typeface="Times New Roman" panose="02020603050405020304" pitchFamily="18" charset="0"/>
              </a:rPr>
              <a:t>конференция на тему</a:t>
            </a:r>
            <a:r>
              <a:rPr lang="ru-RU" sz="2400" b="1"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a:t>
            </a:r>
            <a:r>
              <a:rPr lang="ru-RU" sz="1600"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
            </a:r>
            <a:br>
              <a:rPr lang="ru-RU" sz="1600" dirty="0" smtClean="0">
                <a:solidFill>
                  <a:schemeClr val="tx2">
                    <a:lumMod val="75000"/>
                  </a:schemeClr>
                </a:solidFill>
                <a:latin typeface="Times New Roman" panose="02020603050405020304" pitchFamily="18" charset="0"/>
                <a:ea typeface="Times New Roman"/>
                <a:cs typeface="Times New Roman" panose="02020603050405020304" pitchFamily="18" charset="0"/>
              </a:rPr>
            </a:br>
            <a:r>
              <a:rPr lang="ru-RU" sz="2400" b="1"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a:t>
            </a:r>
            <a:r>
              <a:rPr lang="ru-RU" sz="2400" b="1" dirty="0">
                <a:solidFill>
                  <a:schemeClr val="tx2">
                    <a:lumMod val="75000"/>
                  </a:schemeClr>
                </a:solidFill>
                <a:latin typeface="Times New Roman" panose="02020603050405020304" pitchFamily="18" charset="0"/>
                <a:ea typeface="Times New Roman"/>
                <a:cs typeface="Times New Roman" panose="02020603050405020304" pitchFamily="18" charset="0"/>
              </a:rPr>
              <a:t>Помни! Это было в блокаду…» по страницам «Блокадной книги» Даниила Гранина и Алеся Адамовича</a:t>
            </a:r>
            <a:endParaRPr lang="ru-RU" sz="16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eaLnBrk="1" hangingPunct="1"/>
            <a:endParaRPr lang="ru-RU" altLang="ru-RU" sz="2400" b="1" dirty="0" smtClean="0">
              <a:latin typeface="Times New Roman" panose="02020603050405020304" pitchFamily="18" charset="0"/>
              <a:cs typeface="Times New Roman" panose="02020603050405020304" pitchFamily="18" charset="0"/>
            </a:endParaRPr>
          </a:p>
        </p:txBody>
      </p:sp>
      <p:sp>
        <p:nvSpPr>
          <p:cNvPr id="6" name="Прямоугольник 5"/>
          <p:cNvSpPr>
            <a:spLocks noChangeArrowheads="1"/>
          </p:cNvSpPr>
          <p:nvPr/>
        </p:nvSpPr>
        <p:spPr bwMode="auto">
          <a:xfrm>
            <a:off x="2682698" y="6189081"/>
            <a:ext cx="338296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cs typeface="Arial" panose="020B0604020202020204" pitchFamily="34" charset="0"/>
              </a:defRPr>
            </a:lvl1pPr>
            <a:lvl2pPr marL="742950" indent="-285750">
              <a:defRPr>
                <a:solidFill>
                  <a:schemeClr val="tx1"/>
                </a:solidFill>
                <a:latin typeface="Trebuchet MS" panose="020B0603020202020204" pitchFamily="34" charset="0"/>
                <a:cs typeface="Arial" panose="020B0604020202020204" pitchFamily="34" charset="0"/>
              </a:defRPr>
            </a:lvl2pPr>
            <a:lvl3pPr marL="1143000" indent="-228600">
              <a:defRPr>
                <a:solidFill>
                  <a:schemeClr val="tx1"/>
                </a:solidFill>
                <a:latin typeface="Trebuchet MS" panose="020B0603020202020204" pitchFamily="34" charset="0"/>
                <a:cs typeface="Arial" panose="020B0604020202020204" pitchFamily="34" charset="0"/>
              </a:defRPr>
            </a:lvl3pPr>
            <a:lvl4pPr marL="1600200" indent="-228600">
              <a:defRPr>
                <a:solidFill>
                  <a:schemeClr val="tx1"/>
                </a:solidFill>
                <a:latin typeface="Trebuchet MS" panose="020B0603020202020204" pitchFamily="34" charset="0"/>
                <a:cs typeface="Arial" panose="020B0604020202020204" pitchFamily="34" charset="0"/>
              </a:defRPr>
            </a:lvl4pPr>
            <a:lvl5pPr marL="2057400" indent="-22860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pPr algn="ctr" eaLnBrk="1" hangingPunct="1"/>
            <a:r>
              <a:rPr lang="ru-RU" altLang="ru-RU" sz="2400" b="1" dirty="0">
                <a:solidFill>
                  <a:srgbClr val="002060"/>
                </a:solidFill>
                <a:latin typeface="Times New Roman" panose="02020603050405020304" pitchFamily="18" charset="0"/>
                <a:cs typeface="Times New Roman" panose="02020603050405020304" pitchFamily="18" charset="0"/>
              </a:rPr>
              <a:t>Белгород</a:t>
            </a:r>
            <a:r>
              <a:rPr lang="ru-RU" altLang="ru-RU" sz="2400" b="1">
                <a:solidFill>
                  <a:srgbClr val="002060"/>
                </a:solidFill>
                <a:latin typeface="Times New Roman" panose="02020603050405020304" pitchFamily="18" charset="0"/>
                <a:cs typeface="Times New Roman" panose="02020603050405020304" pitchFamily="18" charset="0"/>
              </a:rPr>
              <a:t>, </a:t>
            </a:r>
            <a:r>
              <a:rPr lang="ru-RU" altLang="ru-RU" sz="2400" b="1" smtClean="0">
                <a:solidFill>
                  <a:srgbClr val="002060"/>
                </a:solidFill>
                <a:latin typeface="Times New Roman" panose="02020603050405020304" pitchFamily="18" charset="0"/>
                <a:cs typeface="Times New Roman" panose="02020603050405020304" pitchFamily="18" charset="0"/>
              </a:rPr>
              <a:t>2025</a:t>
            </a:r>
            <a:endParaRPr lang="ru-RU" altLang="ru-RU" sz="2400" b="1" dirty="0">
              <a:solidFill>
                <a:srgbClr val="00206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5148064" y="5179739"/>
            <a:ext cx="3384376" cy="707886"/>
          </a:xfrm>
          <a:prstGeom prst="rect">
            <a:avLst/>
          </a:prstGeom>
          <a:noFill/>
        </p:spPr>
        <p:txBody>
          <a:bodyPr wrap="square" rtlCol="0">
            <a:spAutoFit/>
          </a:bodyPr>
          <a:lstStyle/>
          <a:p>
            <a:pPr algn="r"/>
            <a:r>
              <a:rPr lang="ru-RU" sz="2000" dirty="0" smtClean="0">
                <a:solidFill>
                  <a:srgbClr val="002060"/>
                </a:solidFill>
                <a:latin typeface="Times New Roman" pitchFamily="18" charset="0"/>
                <a:cs typeface="Times New Roman" pitchFamily="18" charset="0"/>
              </a:rPr>
              <a:t>Автор: Мишурова Е.В,</a:t>
            </a:r>
          </a:p>
          <a:p>
            <a:pPr algn="r"/>
            <a:r>
              <a:rPr lang="ru-RU" sz="2000" dirty="0" smtClean="0">
                <a:solidFill>
                  <a:srgbClr val="002060"/>
                </a:solidFill>
                <a:latin typeface="Times New Roman" pitchFamily="18" charset="0"/>
                <a:cs typeface="Times New Roman" pitchFamily="18" charset="0"/>
              </a:rPr>
              <a:t>преподаватель</a:t>
            </a:r>
          </a:p>
        </p:txBody>
      </p:sp>
    </p:spTree>
    <p:extLst>
      <p:ext uri="{BB962C8B-B14F-4D97-AF65-F5344CB8AC3E}">
        <p14:creationId xmlns:p14="http://schemas.microsoft.com/office/powerpoint/2010/main" xmlns="" val="3409377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wipe(down)">
                                      <p:cBhvr>
                                        <p:cTn id="10" dur="500"/>
                                        <p:tgtEl>
                                          <p:spTgt spid="4">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wipe(down)">
                                      <p:cBhvr>
                                        <p:cTn id="13" dur="500"/>
                                        <p:tgtEl>
                                          <p:spTgt spid="4">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4">
                                            <p:txEl>
                                              <p:pRg st="4" end="4"/>
                                            </p:txEl>
                                          </p:spTgt>
                                        </p:tgtEl>
                                        <p:attrNameLst>
                                          <p:attrName>style.visibility</p:attrName>
                                        </p:attrNameLst>
                                      </p:cBhvr>
                                      <p:to>
                                        <p:strVal val="visible"/>
                                      </p:to>
                                    </p:set>
                                    <p:animEffect transition="in" filter="wipe(down)">
                                      <p:cBhvr>
                                        <p:cTn id="16" dur="500"/>
                                        <p:tgtEl>
                                          <p:spTgt spid="4">
                                            <p:txEl>
                                              <p:pRg st="4" end="4"/>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Effect transition="in" filter="wipe(down)">
                                      <p:cBhvr>
                                        <p:cTn id="19" dur="500"/>
                                        <p:tgtEl>
                                          <p:spTgt spid="4">
                                            <p:txEl>
                                              <p:pRg st="5" end="5"/>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wheel(1)">
                                      <p:cBhvr>
                                        <p:cTn id="22"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1143000"/>
          </a:xfrm>
        </p:spPr>
        <p:txBody>
          <a:bodyPr/>
          <a:lstStyle/>
          <a:p>
            <a:r>
              <a:rPr lang="ru-RU" dirty="0" smtClean="0">
                <a:solidFill>
                  <a:schemeClr val="tx2">
                    <a:lumMod val="75000"/>
                  </a:schemeClr>
                </a:solidFill>
              </a:rPr>
              <a:t>Цели , задачи мероприятия</a:t>
            </a:r>
            <a:endParaRPr lang="ru-RU" dirty="0">
              <a:solidFill>
                <a:schemeClr val="tx2">
                  <a:lumMod val="75000"/>
                </a:schemeClr>
              </a:solidFill>
            </a:endParaRPr>
          </a:p>
        </p:txBody>
      </p:sp>
      <p:sp>
        <p:nvSpPr>
          <p:cNvPr id="3" name="Объект 2"/>
          <p:cNvSpPr>
            <a:spLocks noGrp="1"/>
          </p:cNvSpPr>
          <p:nvPr>
            <p:ph idx="1"/>
          </p:nvPr>
        </p:nvSpPr>
        <p:spPr>
          <a:xfrm>
            <a:off x="467544" y="1988840"/>
            <a:ext cx="8229600" cy="4525963"/>
          </a:xfrm>
        </p:spPr>
        <p:txBody>
          <a:bodyPr>
            <a:normAutofit fontScale="25000" lnSpcReduction="20000"/>
          </a:bodyPr>
          <a:lstStyle/>
          <a:p>
            <a:pPr algn="just">
              <a:lnSpc>
                <a:spcPct val="115000"/>
              </a:lnSpc>
              <a:spcAft>
                <a:spcPts val="0"/>
              </a:spcAft>
            </a:pPr>
            <a:r>
              <a:rPr lang="ru-RU" sz="5400" b="1" dirty="0">
                <a:solidFill>
                  <a:schemeClr val="tx2">
                    <a:lumMod val="75000"/>
                  </a:schemeClr>
                </a:solidFill>
                <a:latin typeface="Times New Roman" panose="02020603050405020304" pitchFamily="18" charset="0"/>
                <a:ea typeface="Times New Roman"/>
                <a:cs typeface="Times New Roman" panose="02020603050405020304" pitchFamily="18" charset="0"/>
              </a:rPr>
              <a:t>Цель мероприятия: </a:t>
            </a: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знакомство с «Блокадной книгой» Даниила Гранина и Алеся Адамовича, вошедшей в перечень 100 книг  по истории, по культуре и литературе народов Российской Федерации.</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b="1" dirty="0">
                <a:solidFill>
                  <a:schemeClr val="tx2">
                    <a:lumMod val="75000"/>
                  </a:schemeClr>
                </a:solidFill>
                <a:latin typeface="Times New Roman" panose="02020603050405020304" pitchFamily="18" charset="0"/>
                <a:ea typeface="Times New Roman"/>
                <a:cs typeface="Times New Roman" panose="02020603050405020304" pitchFamily="18" charset="0"/>
              </a:rPr>
              <a:t>Задачи</a:t>
            </a: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 расширить представление обучающихся о блокаде Ленинграда, о героизме, стойкости и мужестве ленинградцев;</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 воспитывать у обучающихся патриотические чувства, чувства сострадания и гордости за свою Родину и ее народ.</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4000" dirty="0">
                <a:solidFill>
                  <a:schemeClr val="tx2">
                    <a:lumMod val="75000"/>
                  </a:schemeClr>
                </a:solidFill>
                <a:latin typeface="Times New Roman" panose="02020603050405020304" pitchFamily="18" charset="0"/>
                <a:ea typeface="Times New Roman"/>
                <a:cs typeface="Times New Roman" panose="02020603050405020304" pitchFamily="18" charset="0"/>
              </a:rPr>
              <a:t> </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b="1" dirty="0">
                <a:solidFill>
                  <a:schemeClr val="tx2">
                    <a:lumMod val="75000"/>
                  </a:schemeClr>
                </a:solidFill>
                <a:latin typeface="Times New Roman" panose="02020603050405020304" pitchFamily="18" charset="0"/>
                <a:ea typeface="Times New Roman"/>
                <a:cs typeface="Times New Roman" panose="02020603050405020304" pitchFamily="18" charset="0"/>
              </a:rPr>
              <a:t>Планируемые результаты:</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 сформировать систему жизненных ценностей, основу которой должны составлять любовь к Родине и уважение к её истории;</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 развивать  нравственные качества обучающихся, воспитывать  уважительное отношение к старшему поколению;</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gn="just">
              <a:lnSpc>
                <a:spcPct val="115000"/>
              </a:lnSpc>
              <a:spcAft>
                <a:spcPts val="0"/>
              </a:spcAft>
            </a:pP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 воспитывать чувство благодарной памяти о тех людях, которые победили фашизм;</a:t>
            </a:r>
            <a:endParaRPr lang="ru-RU" sz="4400" dirty="0">
              <a:solidFill>
                <a:schemeClr val="tx2">
                  <a:lumMod val="75000"/>
                </a:schemeClr>
              </a:solidFill>
              <a:latin typeface="Times New Roman" panose="02020603050405020304" pitchFamily="18" charset="0"/>
              <a:ea typeface="Calibri"/>
              <a:cs typeface="Times New Roman" panose="02020603050405020304" pitchFamily="18" charset="0"/>
            </a:endParaRPr>
          </a:p>
          <a:p>
            <a:pPr>
              <a:lnSpc>
                <a:spcPct val="115000"/>
              </a:lnSpc>
              <a:spcAft>
                <a:spcPts val="1000"/>
              </a:spcAft>
            </a:pPr>
            <a:r>
              <a:rPr lang="ru-RU" sz="5400" dirty="0">
                <a:solidFill>
                  <a:schemeClr val="tx2">
                    <a:lumMod val="75000"/>
                  </a:schemeClr>
                </a:solidFill>
                <a:latin typeface="Times New Roman" panose="02020603050405020304" pitchFamily="18" charset="0"/>
                <a:ea typeface="Times New Roman"/>
                <a:cs typeface="Times New Roman" panose="02020603050405020304" pitchFamily="18" charset="0"/>
              </a:rPr>
              <a:t>- совершенствование и развитие у обучающихся  навыков выразительного чтения, выступления перед аудиторией и умения работать в команде</a:t>
            </a:r>
            <a:r>
              <a:rPr lang="ru-RU" sz="5400" dirty="0" smtClean="0">
                <a:solidFill>
                  <a:schemeClr val="tx2">
                    <a:lumMod val="75000"/>
                  </a:schemeClr>
                </a:solidFill>
                <a:latin typeface="Times New Roman" panose="02020603050405020304" pitchFamily="18" charset="0"/>
                <a:ea typeface="Times New Roman"/>
                <a:cs typeface="Times New Roman" panose="02020603050405020304" pitchFamily="18" charset="0"/>
              </a:rPr>
              <a:t>.</a:t>
            </a:r>
            <a:br>
              <a:rPr lang="ru-RU" sz="5400" dirty="0" smtClean="0">
                <a:solidFill>
                  <a:schemeClr val="tx2">
                    <a:lumMod val="75000"/>
                  </a:schemeClr>
                </a:solidFill>
                <a:latin typeface="Times New Roman" panose="02020603050405020304" pitchFamily="18" charset="0"/>
                <a:ea typeface="Times New Roman"/>
                <a:cs typeface="Times New Roman" panose="02020603050405020304" pitchFamily="18" charset="0"/>
              </a:rPr>
            </a:br>
            <a:r>
              <a:rPr lang="ru-RU" sz="5400" b="1" dirty="0" smtClean="0">
                <a:solidFill>
                  <a:schemeClr val="tx2">
                    <a:lumMod val="75000"/>
                  </a:schemeClr>
                </a:solidFill>
                <a:latin typeface="Times New Roman" panose="02020603050405020304" pitchFamily="18" charset="0"/>
                <a:ea typeface="Calibri"/>
                <a:cs typeface="Times New Roman" panose="02020603050405020304" pitchFamily="18" charset="0"/>
              </a:rPr>
              <a:t> </a:t>
            </a:r>
            <a:r>
              <a:rPr lang="ru-RU" sz="5400" b="1" dirty="0">
                <a:solidFill>
                  <a:schemeClr val="tx2">
                    <a:lumMod val="75000"/>
                  </a:schemeClr>
                </a:solidFill>
                <a:latin typeface="Times New Roman" panose="02020603050405020304" pitchFamily="18" charset="0"/>
                <a:ea typeface="Calibri"/>
                <a:cs typeface="Times New Roman" panose="02020603050405020304" pitchFamily="18" charset="0"/>
              </a:rPr>
              <a:t>Практическая значимость</a:t>
            </a:r>
            <a:r>
              <a:rPr lang="ru-RU" sz="5400" dirty="0">
                <a:solidFill>
                  <a:schemeClr val="tx2">
                    <a:lumMod val="75000"/>
                  </a:schemeClr>
                </a:solidFill>
                <a:latin typeface="Times New Roman" panose="02020603050405020304" pitchFamily="18" charset="0"/>
                <a:ea typeface="Calibri"/>
                <a:cs typeface="Times New Roman" panose="02020603050405020304" pitchFamily="18" charset="0"/>
              </a:rPr>
              <a:t> данной разработки имеет большое воспитательное значение.  Данный материал может быть использован на уроках литературы, истории, на классных </a:t>
            </a:r>
            <a:r>
              <a:rPr lang="ru-RU" sz="5400" dirty="0" smtClean="0">
                <a:solidFill>
                  <a:schemeClr val="tx2">
                    <a:lumMod val="75000"/>
                  </a:schemeClr>
                </a:solidFill>
                <a:latin typeface="Times New Roman" panose="02020603050405020304" pitchFamily="18" charset="0"/>
                <a:ea typeface="Calibri"/>
                <a:cs typeface="Times New Roman" panose="02020603050405020304" pitchFamily="18" charset="0"/>
              </a:rPr>
              <a:t>часах</a:t>
            </a:r>
            <a:r>
              <a:rPr lang="ru-RU" sz="5400" dirty="0">
                <a:solidFill>
                  <a:schemeClr val="tx2">
                    <a:lumMod val="75000"/>
                  </a:schemeClr>
                </a:solidFill>
                <a:latin typeface="Times New Roman" panose="02020603050405020304" pitchFamily="18" charset="0"/>
                <a:ea typeface="Calibri"/>
                <a:cs typeface="Times New Roman" panose="02020603050405020304" pitchFamily="18" charset="0"/>
              </a:rPr>
              <a:t> </a:t>
            </a:r>
            <a:r>
              <a:rPr lang="ru-RU" sz="5400" dirty="0" smtClean="0">
                <a:solidFill>
                  <a:schemeClr val="tx2">
                    <a:lumMod val="75000"/>
                  </a:schemeClr>
                </a:solidFill>
                <a:latin typeface="Times New Roman" panose="02020603050405020304" pitchFamily="18" charset="0"/>
                <a:ea typeface="Calibri"/>
                <a:cs typeface="Times New Roman" panose="02020603050405020304" pitchFamily="18" charset="0"/>
              </a:rPr>
              <a:t>в школе, в СПО.</a:t>
            </a:r>
            <a:endParaRPr lang="ru-RU" sz="5400" i="1" dirty="0">
              <a:solidFill>
                <a:schemeClr val="tx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37267881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80728"/>
            <a:ext cx="8229600" cy="1143000"/>
          </a:xfrm>
        </p:spPr>
        <p:txBody>
          <a:bodyPr/>
          <a:lstStyle/>
          <a:p>
            <a:r>
              <a:rPr lang="ru-RU" b="1" dirty="0" smtClean="0">
                <a:solidFill>
                  <a:srgbClr val="002060"/>
                </a:solidFill>
                <a:latin typeface="Times New Roman" pitchFamily="18" charset="0"/>
                <a:cs typeface="Times New Roman" pitchFamily="18" charset="0"/>
              </a:rPr>
              <a:t>Актуальность темы </a:t>
            </a:r>
            <a:endParaRPr lang="ru-RU" dirty="0">
              <a:solidFill>
                <a:srgbClr val="002060"/>
              </a:solidFill>
              <a:latin typeface="Times New Roman" pitchFamily="18" charset="0"/>
              <a:cs typeface="Times New Roman" pitchFamily="18" charset="0"/>
            </a:endParaRPr>
          </a:p>
        </p:txBody>
      </p:sp>
      <p:sp>
        <p:nvSpPr>
          <p:cNvPr id="3" name="Объект 2"/>
          <p:cNvSpPr>
            <a:spLocks noGrp="1"/>
          </p:cNvSpPr>
          <p:nvPr>
            <p:ph idx="1"/>
          </p:nvPr>
        </p:nvSpPr>
        <p:spPr>
          <a:xfrm>
            <a:off x="467544" y="2132856"/>
            <a:ext cx="8229600" cy="4525963"/>
          </a:xfrm>
        </p:spPr>
        <p:txBody>
          <a:bodyPr>
            <a:normAutofit/>
          </a:bodyPr>
          <a:lstStyle/>
          <a:p>
            <a:pPr marL="0" indent="0" algn="just">
              <a:buNone/>
            </a:pPr>
            <a:r>
              <a:rPr lang="ru-RU" sz="2800" dirty="0">
                <a:solidFill>
                  <a:srgbClr val="002060"/>
                </a:solidFill>
                <a:latin typeface="Times New Roman" pitchFamily="18" charset="0"/>
                <a:cs typeface="Times New Roman" pitchFamily="18" charset="0"/>
              </a:rPr>
              <a:t>Новое время требует от системы СПО формирования не только профессиональных качеств у студентов, но и формирование активной жизненной позиции подрастающего поколения России. Активная жизненная позиция юных граждан нашего общества не может формироваться без патриотического воспитания,   ибо патриотическое воспитание подрастающего поколения – залог стабильного развития страны в будущем.</a:t>
            </a:r>
          </a:p>
          <a:p>
            <a:endParaRPr lang="ru-RU" dirty="0"/>
          </a:p>
        </p:txBody>
      </p:sp>
    </p:spTree>
    <p:extLst>
      <p:ext uri="{BB962C8B-B14F-4D97-AF65-F5344CB8AC3E}">
        <p14:creationId xmlns:p14="http://schemas.microsoft.com/office/powerpoint/2010/main" xmlns="" val="1278377267"/>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196752"/>
            <a:ext cx="8229600" cy="1143000"/>
          </a:xfrm>
        </p:spPr>
        <p:txBody>
          <a:bodyPr>
            <a:normAutofit fontScale="90000"/>
          </a:bodyPr>
          <a:lstStyle/>
          <a:p>
            <a:r>
              <a:rPr lang="ru-RU" sz="3600" b="1" dirty="0">
                <a:solidFill>
                  <a:schemeClr val="tx2">
                    <a:lumMod val="75000"/>
                  </a:schemeClr>
                </a:solidFill>
                <a:latin typeface="Times New Roman"/>
                <a:ea typeface="Times New Roman"/>
              </a:rPr>
              <a:t>Большое внимание </a:t>
            </a:r>
            <a:r>
              <a:rPr lang="ru-RU" sz="3600" b="1" dirty="0" smtClean="0">
                <a:solidFill>
                  <a:schemeClr val="tx2">
                    <a:lumMod val="75000"/>
                  </a:schemeClr>
                </a:solidFill>
                <a:latin typeface="Times New Roman"/>
                <a:ea typeface="Times New Roman"/>
              </a:rPr>
              <a:t>блокадному </a:t>
            </a:r>
            <a:r>
              <a:rPr lang="ru-RU" sz="3600" b="1" dirty="0">
                <a:solidFill>
                  <a:schemeClr val="tx2">
                    <a:lumMod val="75000"/>
                  </a:schemeClr>
                </a:solidFill>
                <a:latin typeface="Times New Roman"/>
                <a:ea typeface="Times New Roman"/>
              </a:rPr>
              <a:t>Ленинграду уделяет В.В. Путин</a:t>
            </a:r>
            <a:r>
              <a:rPr lang="ru-RU" dirty="0">
                <a:solidFill>
                  <a:schemeClr val="tx2">
                    <a:lumMod val="75000"/>
                  </a:schemeClr>
                </a:solidFill>
                <a:latin typeface="Times New Roman"/>
                <a:ea typeface="Times New Roman"/>
              </a:rPr>
              <a:t>. </a:t>
            </a:r>
            <a:endParaRPr lang="ru-RU" b="1" dirty="0">
              <a:solidFill>
                <a:schemeClr val="tx2">
                  <a:lumMod val="75000"/>
                </a:schemeClr>
              </a:solidFill>
              <a:latin typeface="Times New Roman" pitchFamily="18" charset="0"/>
              <a:cs typeface="Times New Roman" pitchFamily="18" charset="0"/>
            </a:endParaRPr>
          </a:p>
        </p:txBody>
      </p:sp>
      <p:sp>
        <p:nvSpPr>
          <p:cNvPr id="3" name="Объект 2"/>
          <p:cNvSpPr>
            <a:spLocks noGrp="1"/>
          </p:cNvSpPr>
          <p:nvPr>
            <p:ph idx="1"/>
          </p:nvPr>
        </p:nvSpPr>
        <p:spPr>
          <a:xfrm>
            <a:off x="611560" y="2204864"/>
            <a:ext cx="4824536" cy="4525963"/>
          </a:xfrm>
        </p:spPr>
        <p:txBody>
          <a:bodyPr>
            <a:normAutofit/>
          </a:bodyPr>
          <a:lstStyle/>
          <a:p>
            <a:pPr marL="0" indent="0">
              <a:buNone/>
            </a:pPr>
            <a:r>
              <a:rPr lang="ru-RU" dirty="0" smtClean="0">
                <a:solidFill>
                  <a:srgbClr val="333333"/>
                </a:solidFill>
                <a:latin typeface="Times New Roman"/>
                <a:ea typeface="Times New Roman"/>
              </a:rPr>
              <a:t> </a:t>
            </a:r>
            <a:r>
              <a:rPr lang="ru-RU" sz="1800" dirty="0" smtClean="0">
                <a:solidFill>
                  <a:schemeClr val="tx2">
                    <a:lumMod val="75000"/>
                  </a:schemeClr>
                </a:solidFill>
                <a:latin typeface="Times New Roman"/>
                <a:ea typeface="Times New Roman"/>
              </a:rPr>
              <a:t>«Для </a:t>
            </a:r>
            <a:r>
              <a:rPr lang="ru-RU" sz="1800" dirty="0">
                <a:solidFill>
                  <a:schemeClr val="tx2">
                    <a:lumMod val="75000"/>
                  </a:schemeClr>
                </a:solidFill>
                <a:latin typeface="Times New Roman"/>
                <a:ea typeface="Times New Roman"/>
              </a:rPr>
              <a:t>меня это не пустой звук, я знаю это не понаслышке, а по рассказам своих родителей, потому что отец защищал свой родной город на фронте, а мама была в блокадном городе с ребёнком, который действительно умер зимой 1942 года и похоронен на Пискарёвском мемориальном кладбище в Петербурге среди тысяч, сотен тысяч других горожан…Вот я сейчас сказал о вооружении, о боеприпасах. Сам не знал, только что, несколько дней назад, поднимая документы, обнаружил факт, который меня потряс. За годы блокады ленинградцы, находясь в таком положении, сдали для нужд фронта 144 тонны крови»</a:t>
            </a:r>
            <a:endParaRPr lang="ru-RU" sz="1800" dirty="0">
              <a:solidFill>
                <a:schemeClr val="tx2">
                  <a:lumMod val="75000"/>
                </a:schemeClr>
              </a:solidFill>
            </a:endParaRP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92080" y="3015142"/>
            <a:ext cx="3252866" cy="23177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865434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7832"/>
            <a:ext cx="8229600" cy="1143000"/>
          </a:xfrm>
        </p:spPr>
        <p:txBody>
          <a:bodyPr>
            <a:normAutofit fontScale="90000"/>
          </a:bodyPr>
          <a:lstStyle/>
          <a:p>
            <a:r>
              <a:rPr lang="ru-RU" dirty="0" smtClean="0">
                <a:solidFill>
                  <a:schemeClr val="tx2">
                    <a:lumMod val="75000"/>
                  </a:schemeClr>
                </a:solidFill>
                <a:latin typeface="Times New Roman" panose="02020603050405020304" pitchFamily="18" charset="0"/>
                <a:cs typeface="Times New Roman" panose="02020603050405020304" pitchFamily="18" charset="0"/>
              </a:rPr>
              <a:t>Как возникла идея « Блокадной книги»</a:t>
            </a:r>
            <a:r>
              <a:rPr lang="en-US" dirty="0" smtClean="0">
                <a:solidFill>
                  <a:schemeClr val="tx2">
                    <a:lumMod val="75000"/>
                  </a:schemeClr>
                </a:solidFill>
                <a:latin typeface="Times New Roman" panose="02020603050405020304" pitchFamily="18" charset="0"/>
                <a:cs typeface="Times New Roman" panose="02020603050405020304" pitchFamily="18" charset="0"/>
              </a:rPr>
              <a:t>?</a:t>
            </a: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412776"/>
            <a:ext cx="8229600" cy="4713387"/>
          </a:xfrm>
        </p:spPr>
        <p:txBody>
          <a:bodyPr>
            <a:normAutofit/>
          </a:bodyPr>
          <a:lstStyle/>
          <a:p>
            <a:pPr marL="0" indent="0">
              <a:buNone/>
            </a:pPr>
            <a:endParaRPr lang="ru-RU" dirty="0"/>
          </a:p>
          <a:p>
            <a:endParaRPr lang="ru-RU"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59632" y="2348880"/>
            <a:ext cx="6480720" cy="43385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06263435"/>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1143000"/>
          </a:xfrm>
        </p:spPr>
        <p:txBody>
          <a:bodyPr/>
          <a:lstStyle/>
          <a:p>
            <a:r>
              <a:rPr lang="ru-RU" b="1" dirty="0">
                <a:solidFill>
                  <a:schemeClr val="tx2">
                    <a:lumMod val="75000"/>
                  </a:schemeClr>
                </a:solidFill>
                <a:latin typeface="Times New Roman" pitchFamily="18" charset="0"/>
                <a:cs typeface="Times New Roman" pitchFamily="18" charset="0"/>
              </a:rPr>
              <a:t>Блокадный быт</a:t>
            </a:r>
            <a:endParaRPr lang="ru-RU" dirty="0">
              <a:solidFill>
                <a:schemeClr val="tx2">
                  <a:lumMod val="75000"/>
                </a:schemeClr>
              </a:solidFill>
            </a:endParaRPr>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36096" y="1772816"/>
            <a:ext cx="3069389"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467544" y="2060848"/>
            <a:ext cx="4896544" cy="3416320"/>
          </a:xfrm>
          <a:prstGeom prst="rect">
            <a:avLst/>
          </a:prstGeom>
        </p:spPr>
        <p:txBody>
          <a:bodyPr wrap="square">
            <a:spAutoFit/>
          </a:bodyPr>
          <a:lstStyle/>
          <a:p>
            <a:pPr marL="342900" lvl="0" indent="-342900" algn="ctr">
              <a:spcBef>
                <a:spcPct val="20000"/>
              </a:spcBef>
            </a:pPr>
            <a:r>
              <a:rPr lang="ru-RU" sz="2400" dirty="0">
                <a:solidFill>
                  <a:schemeClr val="tx2">
                    <a:lumMod val="75000"/>
                  </a:schemeClr>
                </a:solidFill>
                <a:latin typeface="Times New Roman" pitchFamily="18" charset="0"/>
                <a:cs typeface="Times New Roman" pitchFamily="18" charset="0"/>
              </a:rPr>
              <a:t>«Фашисты пытали Ленинград, ленинградцев голодом. Это был самый грозный штурм. Условия города мешали приспособиться. У блокадного Ленинграда была своя богиня сострадания и надежды, и она разговаривала с блокадниками стихами Ольги </a:t>
            </a:r>
            <a:r>
              <a:rPr lang="ru-RU" sz="2400" dirty="0" err="1">
                <a:solidFill>
                  <a:schemeClr val="tx2">
                    <a:lumMod val="75000"/>
                  </a:schemeClr>
                </a:solidFill>
                <a:latin typeface="Times New Roman" pitchFamily="18" charset="0"/>
                <a:cs typeface="Times New Roman" pitchFamily="18" charset="0"/>
              </a:rPr>
              <a:t>Берггольц</a:t>
            </a:r>
            <a:r>
              <a:rPr lang="ru-RU" sz="2400" dirty="0">
                <a:solidFill>
                  <a:schemeClr val="tx2">
                    <a:lumMod val="75000"/>
                  </a:schemeClr>
                </a:solidFill>
                <a:latin typeface="Times New Roman" pitchFamily="18" charset="0"/>
                <a:cs typeface="Times New Roman" pitchFamily="18" charset="0"/>
              </a:rPr>
              <a:t>».</a:t>
            </a:r>
          </a:p>
        </p:txBody>
      </p:sp>
    </p:spTree>
    <p:extLst>
      <p:ext uri="{BB962C8B-B14F-4D97-AF65-F5344CB8AC3E}">
        <p14:creationId xmlns:p14="http://schemas.microsoft.com/office/powerpoint/2010/main" xmlns="" val="214383566"/>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908720"/>
            <a:ext cx="8229600" cy="1143000"/>
          </a:xfrm>
        </p:spPr>
        <p:txBody>
          <a:bodyPr/>
          <a:lstStyle/>
          <a:p>
            <a:r>
              <a:rPr lang="ru-RU" dirty="0" smtClean="0">
                <a:solidFill>
                  <a:schemeClr val="tx2">
                    <a:lumMod val="75000"/>
                  </a:schemeClr>
                </a:solidFill>
                <a:latin typeface="Times New Roman" panose="02020603050405020304" pitchFamily="18" charset="0"/>
                <a:cs typeface="Times New Roman" panose="02020603050405020304" pitchFamily="18" charset="0"/>
              </a:rPr>
              <a:t>Засланный в город</a:t>
            </a: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8" y="1700808"/>
            <a:ext cx="5208745" cy="28479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347864" y="3856064"/>
            <a:ext cx="5351091" cy="300193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43993391"/>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1143000"/>
          </a:xfrm>
        </p:spPr>
        <p:txBody>
          <a:bodyPr/>
          <a:lstStyle/>
          <a:p>
            <a:r>
              <a:rPr lang="ru-RU" dirty="0" smtClean="0">
                <a:solidFill>
                  <a:schemeClr val="tx2">
                    <a:lumMod val="75000"/>
                  </a:schemeClr>
                </a:solidFill>
                <a:latin typeface="Times New Roman" panose="02020603050405020304" pitchFamily="18" charset="0"/>
                <a:cs typeface="Times New Roman" panose="02020603050405020304" pitchFamily="18" charset="0"/>
              </a:rPr>
              <a:t>На работе</a:t>
            </a: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algn="just"/>
            <a:r>
              <a:rPr lang="ru-RU" sz="2000" dirty="0">
                <a:solidFill>
                  <a:schemeClr val="tx2">
                    <a:lumMod val="75000"/>
                  </a:schemeClr>
                </a:solidFill>
                <a:latin typeface="Times New Roman" panose="02020603050405020304" pitchFamily="18" charset="0"/>
                <a:ea typeface="+mj-ea"/>
                <a:cs typeface="Times New Roman" panose="02020603050405020304" pitchFamily="18" charset="0"/>
              </a:rPr>
              <a:t>Была работа — убирать трупы, свозить к траншеям, спасать город от </a:t>
            </a:r>
            <a:r>
              <a:rPr lang="ru-RU" sz="2000" dirty="0" smtClean="0">
                <a:solidFill>
                  <a:schemeClr val="tx2">
                    <a:lumMod val="75000"/>
                  </a:schemeClr>
                </a:solidFill>
                <a:latin typeface="Times New Roman" panose="02020603050405020304" pitchFamily="18" charset="0"/>
                <a:ea typeface="+mj-ea"/>
                <a:cs typeface="Times New Roman" panose="02020603050405020304" pitchFamily="18" charset="0"/>
              </a:rPr>
              <a:t>эпидемий.</a:t>
            </a:r>
            <a:r>
              <a:rPr lang="ru-RU" sz="2000" dirty="0">
                <a:solidFill>
                  <a:schemeClr val="tx2">
                    <a:lumMod val="75000"/>
                  </a:schemeClr>
                </a:solidFill>
                <a:latin typeface="Times New Roman" panose="02020603050405020304" pitchFamily="18" charset="0"/>
                <a:cs typeface="Times New Roman" panose="02020603050405020304" pitchFamily="18" charset="0"/>
              </a:rPr>
              <a:t> </a:t>
            </a:r>
            <a:r>
              <a:rPr lang="ru-RU" sz="2000" dirty="0" smtClean="0">
                <a:solidFill>
                  <a:schemeClr val="tx2">
                    <a:lumMod val="75000"/>
                  </a:schemeClr>
                </a:solidFill>
                <a:latin typeface="Times New Roman" panose="02020603050405020304" pitchFamily="18" charset="0"/>
                <a:cs typeface="Times New Roman" panose="02020603050405020304" pitchFamily="18" charset="0"/>
              </a:rPr>
              <a:t/>
            </a:r>
            <a:br>
              <a:rPr lang="ru-RU" sz="2000" dirty="0" smtClean="0">
                <a:solidFill>
                  <a:schemeClr val="tx2">
                    <a:lumMod val="75000"/>
                  </a:schemeClr>
                </a:solidFill>
                <a:latin typeface="Times New Roman" panose="02020603050405020304" pitchFamily="18" charset="0"/>
                <a:cs typeface="Times New Roman" panose="02020603050405020304" pitchFamily="18" charset="0"/>
              </a:rPr>
            </a:br>
            <a:r>
              <a:rPr lang="ru-RU" sz="1800" dirty="0" smtClean="0">
                <a:solidFill>
                  <a:schemeClr val="tx2">
                    <a:lumMod val="75000"/>
                  </a:schemeClr>
                </a:solidFill>
                <a:latin typeface="Times New Roman" panose="02020603050405020304" pitchFamily="18" charset="0"/>
                <a:cs typeface="Times New Roman" panose="02020603050405020304" pitchFamily="18" charset="0"/>
              </a:rPr>
              <a:t>Работа </a:t>
            </a:r>
            <a:r>
              <a:rPr lang="ru-RU" sz="1800" dirty="0">
                <a:solidFill>
                  <a:schemeClr val="tx2">
                    <a:lumMod val="75000"/>
                  </a:schemeClr>
                </a:solidFill>
                <a:latin typeface="Times New Roman" panose="02020603050405020304" pitchFamily="18" charset="0"/>
                <a:cs typeface="Times New Roman" panose="02020603050405020304" pitchFamily="18" charset="0"/>
              </a:rPr>
              <a:t>повседневная, постоянная, даже «привычная» уже. И все равно страшная для человека. В блокадной памяти она «записана» наряду с другими работами и делами ленинградцев. А ведь ее, эту работу, необходимо было выполнять. Притом часто — женщинам, женскими руками</a:t>
            </a:r>
            <a:endParaRPr lang="ru-RU" sz="1800" dirty="0">
              <a:solidFill>
                <a:schemeClr val="tx2">
                  <a:lumMod val="75000"/>
                </a:schemeClr>
              </a:solidFill>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35696" y="3645024"/>
            <a:ext cx="5612662" cy="2592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61476903"/>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29600" cy="1143000"/>
          </a:xfrm>
        </p:spPr>
        <p:txBody>
          <a:bodyPr/>
          <a:lstStyle/>
          <a:p>
            <a:r>
              <a:rPr lang="ru-RU" dirty="0" smtClean="0">
                <a:solidFill>
                  <a:schemeClr val="tx2">
                    <a:lumMod val="75000"/>
                  </a:schemeClr>
                </a:solidFill>
                <a:latin typeface="Times New Roman" panose="02020603050405020304" pitchFamily="18" charset="0"/>
                <a:cs typeface="Times New Roman" panose="02020603050405020304" pitchFamily="18" charset="0"/>
              </a:rPr>
              <a:t>Наёмный убийца</a:t>
            </a: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70771" y="3861048"/>
            <a:ext cx="4529202" cy="27402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430916" y="1772816"/>
            <a:ext cx="8208912" cy="2246769"/>
          </a:xfrm>
          <a:prstGeom prst="rect">
            <a:avLst/>
          </a:prstGeom>
        </p:spPr>
        <p:txBody>
          <a:bodyPr wrap="square">
            <a:spAutoFit/>
          </a:bodyPr>
          <a:lstStyle/>
          <a:p>
            <a:pPr lvl="0" algn="just">
              <a:spcBef>
                <a:spcPts val="600"/>
              </a:spcBef>
              <a:buClr>
                <a:srgbClr val="6F6F74"/>
              </a:buClr>
            </a:pPr>
            <a:r>
              <a:rPr lang="ru-RU" sz="2000" spc="30" dirty="0">
                <a:solidFill>
                  <a:schemeClr val="tx2">
                    <a:lumMod val="75000"/>
                  </a:schemeClr>
                </a:solidFill>
                <a:latin typeface="Times New Roman" panose="02020603050405020304" pitchFamily="18" charset="0"/>
                <a:cs typeface="Times New Roman" panose="02020603050405020304" pitchFamily="18" charset="0"/>
              </a:rPr>
              <a:t>Валентина Степановна Мороз (библиотекарь): когда разбомбили </a:t>
            </a:r>
            <a:r>
              <a:rPr lang="ru-RU" sz="2000" spc="30" dirty="0" err="1">
                <a:solidFill>
                  <a:schemeClr val="tx2">
                    <a:lumMod val="75000"/>
                  </a:schemeClr>
                </a:solidFill>
                <a:latin typeface="Times New Roman" panose="02020603050405020304" pitchFamily="18" charset="0"/>
                <a:cs typeface="Times New Roman" panose="02020603050405020304" pitchFamily="18" charset="0"/>
              </a:rPr>
              <a:t>Бадаевские</a:t>
            </a:r>
            <a:r>
              <a:rPr lang="ru-RU" sz="2000" spc="30" dirty="0">
                <a:solidFill>
                  <a:schemeClr val="tx2">
                    <a:lumMod val="75000"/>
                  </a:schemeClr>
                </a:solidFill>
                <a:latin typeface="Times New Roman" panose="02020603050405020304" pitchFamily="18" charset="0"/>
                <a:cs typeface="Times New Roman" panose="02020603050405020304" pitchFamily="18" charset="0"/>
              </a:rPr>
              <a:t> склады, мы бегали туда, или, вернее, добредали. Это черная земля. То ли в самом деле она была промаслена? Сладость не чувствовалась, а что-то такое жирное, может быть, там масло и было. Впечатление, что земля эта была очень вкусной, такой жирной по-настоящему! Мы ее никак не готовили. Просто по маленькому кусочку заглатывали и кипятком </a:t>
            </a:r>
            <a:r>
              <a:rPr lang="ru-RU" sz="2000" spc="30" dirty="0" smtClean="0">
                <a:solidFill>
                  <a:schemeClr val="tx2">
                    <a:lumMod val="75000"/>
                  </a:schemeClr>
                </a:solidFill>
                <a:latin typeface="Times New Roman" panose="02020603050405020304" pitchFamily="18" charset="0"/>
                <a:cs typeface="Times New Roman" panose="02020603050405020304" pitchFamily="18" charset="0"/>
              </a:rPr>
              <a:t>запивали….</a:t>
            </a:r>
            <a:endParaRPr lang="ru-RU" sz="2000" spc="30" dirty="0">
              <a:solidFill>
                <a:schemeClr val="tx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114838298"/>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1143000"/>
          </a:xfrm>
        </p:spPr>
        <p:txBody>
          <a:bodyPr/>
          <a:lstStyle/>
          <a:p>
            <a:r>
              <a:rPr lang="ru-RU" dirty="0" smtClean="0">
                <a:solidFill>
                  <a:schemeClr val="tx2">
                    <a:lumMod val="75000"/>
                  </a:schemeClr>
                </a:solidFill>
                <a:latin typeface="Times New Roman" panose="02020603050405020304" pitchFamily="18" charset="0"/>
                <a:cs typeface="Times New Roman" panose="02020603050405020304" pitchFamily="18" charset="0"/>
              </a:rPr>
              <a:t>Отзывы о книге</a:t>
            </a:r>
            <a:endParaRPr lang="ru-RU"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95536" y="1844824"/>
            <a:ext cx="8229600" cy="4525963"/>
          </a:xfrm>
        </p:spPr>
        <p:txBody>
          <a:bodyPr>
            <a:normAutofit fontScale="62500" lnSpcReduction="20000"/>
          </a:bodyPr>
          <a:lstStyle/>
          <a:p>
            <a:pPr algn="just">
              <a:lnSpc>
                <a:spcPct val="115000"/>
              </a:lnSpc>
              <a:spcAft>
                <a:spcPts val="0"/>
              </a:spcAft>
            </a:pPr>
            <a:r>
              <a:rPr lang="ru-RU" dirty="0">
                <a:solidFill>
                  <a:schemeClr val="tx2">
                    <a:lumMod val="75000"/>
                  </a:schemeClr>
                </a:solidFill>
                <a:latin typeface="Times New Roman"/>
                <a:ea typeface="Times New Roman"/>
                <a:cs typeface="Times New Roman"/>
              </a:rPr>
              <a:t>В</a:t>
            </a:r>
            <a:r>
              <a:rPr lang="ru-RU" dirty="0" smtClean="0">
                <a:solidFill>
                  <a:schemeClr val="tx2">
                    <a:lumMod val="75000"/>
                  </a:schemeClr>
                </a:solidFill>
                <a:latin typeface="Times New Roman"/>
                <a:ea typeface="Times New Roman"/>
                <a:cs typeface="Times New Roman"/>
              </a:rPr>
              <a:t>от </a:t>
            </a:r>
            <a:r>
              <a:rPr lang="ru-RU" dirty="0">
                <a:solidFill>
                  <a:schemeClr val="tx2">
                    <a:lumMod val="75000"/>
                  </a:schemeClr>
                </a:solidFill>
                <a:latin typeface="Times New Roman"/>
                <a:ea typeface="Times New Roman"/>
                <a:cs typeface="Times New Roman"/>
              </a:rPr>
              <a:t>что пишут студенты - </a:t>
            </a:r>
            <a:r>
              <a:rPr lang="ru-RU" dirty="0" err="1">
                <a:solidFill>
                  <a:schemeClr val="tx2">
                    <a:lumMod val="75000"/>
                  </a:schemeClr>
                </a:solidFill>
                <a:latin typeface="Times New Roman"/>
                <a:ea typeface="Times New Roman"/>
                <a:cs typeface="Times New Roman"/>
              </a:rPr>
              <a:t>Абышкин</a:t>
            </a:r>
            <a:r>
              <a:rPr lang="ru-RU" dirty="0">
                <a:solidFill>
                  <a:schemeClr val="tx2">
                    <a:lumMod val="75000"/>
                  </a:schemeClr>
                </a:solidFill>
                <a:latin typeface="Times New Roman"/>
                <a:ea typeface="Times New Roman"/>
                <a:cs typeface="Times New Roman"/>
              </a:rPr>
              <a:t> Алексей: «..мне очень жаль всех погибших, но я знаю,  что они свою жизнь отдали не зря - они одержали победу. Я считаю, что  память о бессмертном подвиге должна передаваться из поколения в поколение, а героизм и стойкость будут служить примером для будущего поколения. Я горжусь, что живу в России - великой и могущественной стране»,  Холод Даниил: «… и после этой конференции я обязательно прочитаю «Блокадную книгу»,  Пастух Никита:  «Данное мероприятие произвело большое впечатление на меня. Прослушав разные главы «Блокадной книги», я узнал о страшных событиях тех лет, о том , каким мужеством, волей и героизмом обладали люди, которые пережили блокаду. Я считаю такие конференции надо проводить ежегодно, потому что они прививают нам любовь к Родине, уважение к героям тех лет. Мы должны помнить о тех ужасных событиях.  Без знания своей истории у нас не будет будущего».  </a:t>
            </a:r>
            <a:endParaRPr lang="ru-RU" sz="2400" dirty="0">
              <a:solidFill>
                <a:schemeClr val="tx2">
                  <a:lumMod val="75000"/>
                </a:schemeClr>
              </a:solidFill>
              <a:ea typeface="Calibri"/>
              <a:cs typeface="Times New Roman"/>
            </a:endParaRPr>
          </a:p>
          <a:p>
            <a:endParaRPr lang="ru-RU" dirty="0"/>
          </a:p>
        </p:txBody>
      </p:sp>
    </p:spTree>
    <p:extLst>
      <p:ext uri="{BB962C8B-B14F-4D97-AF65-F5344CB8AC3E}">
        <p14:creationId xmlns:p14="http://schemas.microsoft.com/office/powerpoint/2010/main" xmlns="" val="4176068574"/>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pPr algn="just"/>
            <a:r>
              <a:rPr lang="ru-RU" sz="2000" dirty="0">
                <a:latin typeface="Times New Roman" panose="02020603050405020304" pitchFamily="18" charset="0"/>
                <a:cs typeface="Times New Roman" panose="02020603050405020304" pitchFamily="18" charset="0"/>
              </a:rPr>
              <a:t>Читайте книги о войне! Они помогают нам узнать, «увидеть», какой была война на самом деле, окунуться в страшные реалии героического прошлого нашего народа, понять, что чувствует человек в нечеловеческих условиях и что помогает ему оставаться человеком. Они помогают нам сохранить историческую правду.</a:t>
            </a:r>
          </a:p>
          <a:p>
            <a:pPr algn="just"/>
            <a:r>
              <a:rPr lang="ru-RU" sz="2000" dirty="0">
                <a:latin typeface="Times New Roman" panose="02020603050405020304" pitchFamily="18" charset="0"/>
                <a:cs typeface="Times New Roman" panose="02020603050405020304" pitchFamily="18" charset="0"/>
              </a:rPr>
              <a:t>Давно  закончилась Великая Отечественная война, но эхо её до сих пор не затихает в человеческих душах. Да и у времени есть своя память. Мы не имеем права забывать ужасы этой войны, чтобы она не повторялась вновь. Мы не имеем права забывать тех солдат, которые погибли ради того, чтобы мы сейчас жили. Мы обязаны всё помнить!</a:t>
            </a:r>
          </a:p>
          <a:p>
            <a:endParaRPr lang="ru-RU" dirty="0"/>
          </a:p>
        </p:txBody>
      </p:sp>
    </p:spTree>
    <p:extLst>
      <p:ext uri="{BB962C8B-B14F-4D97-AF65-F5344CB8AC3E}">
        <p14:creationId xmlns:p14="http://schemas.microsoft.com/office/powerpoint/2010/main" xmlns="" val="3769225170"/>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268760"/>
            <a:ext cx="8229600" cy="1143000"/>
          </a:xfrm>
        </p:spPr>
        <p:txBody>
          <a:bodyPr>
            <a:normAutofit fontScale="90000"/>
          </a:bodyPr>
          <a:lstStyle/>
          <a:p>
            <a:r>
              <a:rPr lang="ru-RU" dirty="0" smtClean="0">
                <a:solidFill>
                  <a:schemeClr val="accent1"/>
                </a:solidFill>
              </a:rPr>
              <a:t>Информационное сопровождение</a:t>
            </a:r>
            <a:endParaRPr lang="ru-RU" dirty="0">
              <a:solidFill>
                <a:schemeClr val="accent1"/>
              </a:solidFill>
            </a:endParaRPr>
          </a:p>
        </p:txBody>
      </p:sp>
      <p:sp>
        <p:nvSpPr>
          <p:cNvPr id="3" name="Прямоугольник 2"/>
          <p:cNvSpPr/>
          <p:nvPr/>
        </p:nvSpPr>
        <p:spPr>
          <a:xfrm>
            <a:off x="899592" y="1916832"/>
            <a:ext cx="7542584" cy="4635115"/>
          </a:xfrm>
          <a:prstGeom prst="rect">
            <a:avLst/>
          </a:prstGeom>
        </p:spPr>
        <p:txBody>
          <a:bodyPr wrap="square">
            <a:spAutoFit/>
          </a:bodyPr>
          <a:lstStyle/>
          <a:p>
            <a:pPr marL="228600" algn="ctr">
              <a:lnSpc>
                <a:spcPct val="115000"/>
              </a:lnSpc>
              <a:spcAft>
                <a:spcPts val="1000"/>
              </a:spcAft>
            </a:pPr>
            <a:r>
              <a:rPr lang="ru-RU" sz="1600" b="1" i="1" dirty="0">
                <a:solidFill>
                  <a:srgbClr val="333333"/>
                </a:solidFill>
                <a:latin typeface="Times New Roman"/>
                <a:ea typeface="Times New Roman"/>
                <a:cs typeface="Times New Roman"/>
              </a:rPr>
              <a:t>Интернет – ресурсы:</a:t>
            </a:r>
            <a:endParaRPr lang="ru-RU" sz="1600" dirty="0">
              <a:ea typeface="Calibri"/>
              <a:cs typeface="Times New Roman"/>
            </a:endParaRPr>
          </a:p>
          <a:p>
            <a:pPr marL="342900" lvl="0" indent="-342900" algn="just">
              <a:spcBef>
                <a:spcPts val="450"/>
              </a:spcBef>
              <a:spcAft>
                <a:spcPts val="1500"/>
              </a:spcAft>
              <a:buFont typeface="+mj-lt"/>
              <a:buAutoNum type="arabicPeriod"/>
            </a:pPr>
            <a:r>
              <a:rPr lang="ru-RU" sz="1400" b="1" dirty="0">
                <a:solidFill>
                  <a:srgbClr val="222222"/>
                </a:solidFill>
                <a:latin typeface="Times New Roman"/>
                <a:ea typeface="Times New Roman"/>
              </a:rPr>
              <a:t>Хор Русской Армии - Помни (Блокада Ленинграда) рок-баллада </a:t>
            </a:r>
            <a:r>
              <a:rPr lang="ru-RU" sz="1400" b="1" u="sng" spc="75" dirty="0">
                <a:solidFill>
                  <a:srgbClr val="0000FF"/>
                </a:solidFill>
                <a:latin typeface="Times New Roman"/>
                <a:ea typeface="Times New Roman"/>
                <a:hlinkClick r:id="rId2" tooltip="Поделиться ссылкой"/>
              </a:rPr>
              <a:t>https://youtu.be/yV6yGrO6Tf8</a:t>
            </a:r>
            <a:endParaRPr lang="ru-RU" sz="1400" dirty="0">
              <a:latin typeface="Times New Roman"/>
              <a:ea typeface="Times New Roman"/>
            </a:endParaRPr>
          </a:p>
          <a:p>
            <a:pPr marL="342900" lvl="0" indent="-342900" algn="just">
              <a:spcBef>
                <a:spcPts val="450"/>
              </a:spcBef>
              <a:spcAft>
                <a:spcPts val="1500"/>
              </a:spcAft>
              <a:buFont typeface="+mj-lt"/>
              <a:buAutoNum type="arabicPeriod"/>
            </a:pPr>
            <a:r>
              <a:rPr lang="ru-RU" sz="1400" b="1" dirty="0">
                <a:solidFill>
                  <a:srgbClr val="222222"/>
                </a:solidFill>
                <a:latin typeface="Times New Roman"/>
                <a:ea typeface="Times New Roman"/>
              </a:rPr>
              <a:t>Музыкально-литературная композиция на основе блокадной молитвы из письма Ленинградской 13-летней школьницы Лидии </a:t>
            </a:r>
            <a:r>
              <a:rPr lang="ru-RU" sz="1400" b="1" dirty="0" err="1">
                <a:solidFill>
                  <a:srgbClr val="222222"/>
                </a:solidFill>
                <a:latin typeface="Times New Roman"/>
                <a:ea typeface="Times New Roman"/>
              </a:rPr>
              <a:t>Рыбаевой</a:t>
            </a:r>
            <a:r>
              <a:rPr lang="ru-RU" sz="1400" b="1" dirty="0">
                <a:solidFill>
                  <a:srgbClr val="222222"/>
                </a:solidFill>
                <a:latin typeface="Times New Roman"/>
                <a:ea typeface="Times New Roman"/>
              </a:rPr>
              <a:t>.</a:t>
            </a:r>
            <a:r>
              <a:rPr lang="ru-RU" sz="1400" b="1" dirty="0">
                <a:latin typeface="Times New Roman"/>
                <a:ea typeface="Times New Roman"/>
              </a:rPr>
              <a:t> </a:t>
            </a:r>
            <a:r>
              <a:rPr lang="ru-RU" sz="1400" b="1" u="sng" spc="75" dirty="0">
                <a:solidFill>
                  <a:srgbClr val="0000FF"/>
                </a:solidFill>
                <a:latin typeface="Times New Roman"/>
                <a:ea typeface="Times New Roman"/>
                <a:hlinkClick r:id="rId3" tooltip="Поделиться ссылкой"/>
              </a:rPr>
              <a:t>https://youtu.be/42uQmUoOFUw</a:t>
            </a:r>
            <a:endParaRPr lang="ru-RU" sz="1400" dirty="0">
              <a:latin typeface="Times New Roman"/>
              <a:ea typeface="Times New Roman"/>
            </a:endParaRPr>
          </a:p>
          <a:p>
            <a:pPr marL="342900" lvl="0" indent="-342900" algn="just">
              <a:lnSpc>
                <a:spcPct val="115000"/>
              </a:lnSpc>
              <a:spcAft>
                <a:spcPts val="0"/>
              </a:spcAft>
              <a:buFont typeface="+mj-lt"/>
              <a:buAutoNum type="arabicPeriod"/>
            </a:pPr>
            <a:r>
              <a:rPr lang="ru-RU" sz="1400" b="1" dirty="0">
                <a:solidFill>
                  <a:srgbClr val="000000"/>
                </a:solidFill>
                <a:latin typeface="Times New Roman"/>
                <a:ea typeface="Calibri"/>
                <a:cs typeface="Times New Roman"/>
              </a:rPr>
              <a:t>Ссылка  </a:t>
            </a:r>
            <a:r>
              <a:rPr lang="ru-RU" sz="1400" b="1" u="sng" spc="75" dirty="0">
                <a:solidFill>
                  <a:srgbClr val="0000FF"/>
                </a:solidFill>
                <a:latin typeface="Times New Roman"/>
                <a:ea typeface="Calibri"/>
                <a:cs typeface="Times New Roman"/>
                <a:hlinkClick r:id="rId4"/>
              </a:rPr>
              <a:t>https://youtu.be/JpZioLrQpC4</a:t>
            </a:r>
            <a:r>
              <a:rPr lang="ru-RU" sz="1400" b="1" dirty="0">
                <a:solidFill>
                  <a:srgbClr val="000000"/>
                </a:solidFill>
                <a:latin typeface="Times New Roman"/>
                <a:ea typeface="Times New Roman"/>
                <a:cs typeface="Times New Roman"/>
              </a:rPr>
              <a:t> Владимир Путин и Премьер-министр Израиля Биньямин Нетаньяху открыли в Иерусалиме монумент в честь героических жителей и защитников блокадного Ленинграда «Свеча памяти». 23 января 2020 года. 14:30. Иерусалим. Открытие монумента в честь жителей и защитников блокадного Ленинграда «Свеча памяти». </a:t>
            </a:r>
            <a:endParaRPr lang="ru-RU" sz="1400" dirty="0">
              <a:ea typeface="Calibri"/>
              <a:cs typeface="Times New Roman"/>
            </a:endParaRPr>
          </a:p>
          <a:p>
            <a:pPr marL="457200" algn="just">
              <a:lnSpc>
                <a:spcPct val="115000"/>
              </a:lnSpc>
              <a:spcAft>
                <a:spcPts val="0"/>
              </a:spcAft>
            </a:pPr>
            <a:r>
              <a:rPr lang="ru-RU" sz="1400" b="1" dirty="0">
                <a:solidFill>
                  <a:srgbClr val="8F8F8F"/>
                </a:solidFill>
                <a:latin typeface="Times New Roman"/>
                <a:ea typeface="Times New Roman"/>
                <a:cs typeface="Times New Roman"/>
              </a:rPr>
              <a:t> </a:t>
            </a:r>
            <a:endParaRPr lang="ru-RU" sz="1400" dirty="0">
              <a:ea typeface="Calibri"/>
              <a:cs typeface="Times New Roman"/>
            </a:endParaRPr>
          </a:p>
          <a:p>
            <a:pPr marL="342900" lvl="0" indent="-342900" algn="just">
              <a:lnSpc>
                <a:spcPct val="115000"/>
              </a:lnSpc>
              <a:spcAft>
                <a:spcPts val="1000"/>
              </a:spcAft>
              <a:buFont typeface="+mj-lt"/>
              <a:buAutoNum type="arabicPeriod"/>
            </a:pPr>
            <a:r>
              <a:rPr lang="ru-RU" sz="1400" b="1" dirty="0">
                <a:solidFill>
                  <a:srgbClr val="333333"/>
                </a:solidFill>
                <a:latin typeface="Times New Roman"/>
                <a:ea typeface="Calibri"/>
                <a:cs typeface="Times New Roman"/>
              </a:rPr>
              <a:t>Блокада Ленинграда. Речь Даниила Гранина в бундестаге потрясла немецких политиков </a:t>
            </a:r>
            <a:r>
              <a:rPr lang="ru-RU" sz="1400" b="1" u="sng" spc="75" dirty="0">
                <a:solidFill>
                  <a:srgbClr val="0000FF"/>
                </a:solidFill>
                <a:latin typeface="Times New Roman"/>
                <a:ea typeface="Calibri"/>
                <a:cs typeface="Times New Roman"/>
                <a:hlinkClick r:id="rId5"/>
              </a:rPr>
              <a:t>https://youtu.be/DAD29Qa2pdg</a:t>
            </a:r>
            <a:endParaRPr lang="ru-RU" sz="1400" dirty="0">
              <a:ea typeface="Calibri"/>
              <a:cs typeface="Times New Roman"/>
            </a:endParaRPr>
          </a:p>
          <a:p>
            <a:pPr marL="342900" lvl="0" indent="-342900" algn="just">
              <a:buFont typeface="+mj-lt"/>
              <a:buAutoNum type="arabicPeriod"/>
            </a:pPr>
            <a:r>
              <a:rPr lang="ru-RU" sz="1400" b="1" u="sng" spc="75" dirty="0">
                <a:solidFill>
                  <a:srgbClr val="0000FF"/>
                </a:solidFill>
                <a:latin typeface="Times New Roman"/>
                <a:ea typeface="Times New Roman"/>
                <a:hlinkClick r:id="rId6"/>
              </a:rPr>
              <a:t>https://youtu.be/tLj9WPUSMro</a:t>
            </a:r>
            <a:r>
              <a:rPr lang="ru-RU" sz="1400" b="1" dirty="0">
                <a:latin typeface="Times New Roman"/>
                <a:ea typeface="Times New Roman"/>
              </a:rPr>
              <a:t> </a:t>
            </a:r>
            <a:r>
              <a:rPr lang="ru-RU" sz="1400" b="1" dirty="0">
                <a:solidFill>
                  <a:srgbClr val="333333"/>
                </a:solidFill>
                <a:latin typeface="Times New Roman"/>
                <a:ea typeface="Times New Roman"/>
              </a:rPr>
              <a:t>"Голос блокадного Ленинграда". К 110-летию Ольги </a:t>
            </a:r>
            <a:r>
              <a:rPr lang="ru-RU" sz="1400" b="1" dirty="0" err="1">
                <a:solidFill>
                  <a:srgbClr val="333333"/>
                </a:solidFill>
                <a:latin typeface="Times New Roman"/>
                <a:ea typeface="Times New Roman"/>
              </a:rPr>
              <a:t>Берггольц</a:t>
            </a:r>
            <a:r>
              <a:rPr lang="ru-RU" sz="1400" b="1" dirty="0">
                <a:solidFill>
                  <a:srgbClr val="333333"/>
                </a:solidFill>
                <a:latin typeface="Times New Roman"/>
                <a:ea typeface="Times New Roman"/>
              </a:rPr>
              <a:t>.</a:t>
            </a:r>
            <a:endParaRPr lang="ru-RU" sz="1400" dirty="0">
              <a:effectLst/>
              <a:latin typeface="Times New Roman"/>
              <a:ea typeface="Times New Roman"/>
            </a:endParaRPr>
          </a:p>
        </p:txBody>
      </p:sp>
    </p:spTree>
    <p:extLst>
      <p:ext uri="{BB962C8B-B14F-4D97-AF65-F5344CB8AC3E}">
        <p14:creationId xmlns:p14="http://schemas.microsoft.com/office/powerpoint/2010/main" xmlns="" val="2025284977"/>
      </p:ext>
    </p:extLst>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943</TotalTime>
  <Words>680</Words>
  <Application>Microsoft Office PowerPoint</Application>
  <PresentationFormat>Экран (4:3)</PresentationFormat>
  <Paragraphs>44</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Office Theme</vt:lpstr>
      <vt:lpstr>Слайд 1</vt:lpstr>
      <vt:lpstr>Цели , задачи мероприятия</vt:lpstr>
      <vt:lpstr>Актуальность темы </vt:lpstr>
      <vt:lpstr>Большое внимание блокадному Ленинграду уделяет В.В. Путин. </vt:lpstr>
      <vt:lpstr>Как возникла идея « Блокадной книги»?</vt:lpstr>
      <vt:lpstr>Блокадный быт</vt:lpstr>
      <vt:lpstr>Засланный в город</vt:lpstr>
      <vt:lpstr>На работе</vt:lpstr>
      <vt:lpstr>Наёмный убийца</vt:lpstr>
      <vt:lpstr>Отзывы о книге</vt:lpstr>
      <vt:lpstr>Слайд 11</vt:lpstr>
      <vt:lpstr>Информационное сопровождение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Катенок</dc:creator>
  <cp:lastModifiedBy>Администратор</cp:lastModifiedBy>
  <cp:revision>78</cp:revision>
  <dcterms:created xsi:type="dcterms:W3CDTF">2013-10-28T09:12:00Z</dcterms:created>
  <dcterms:modified xsi:type="dcterms:W3CDTF">2025-11-06T19:11:05Z</dcterms:modified>
</cp:coreProperties>
</file>