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handoutMasterIdLst>
    <p:handoutMasterId r:id="rId18"/>
  </p:handoutMasterIdLst>
  <p:sldIdLst>
    <p:sldId id="256" r:id="rId2"/>
    <p:sldId id="265" r:id="rId3"/>
    <p:sldId id="280" r:id="rId4"/>
    <p:sldId id="281" r:id="rId5"/>
    <p:sldId id="282" r:id="rId6"/>
    <p:sldId id="283" r:id="rId7"/>
    <p:sldId id="285" r:id="rId8"/>
    <p:sldId id="284" r:id="rId9"/>
    <p:sldId id="266" r:id="rId10"/>
    <p:sldId id="286" r:id="rId11"/>
    <p:sldId id="261" r:id="rId12"/>
    <p:sldId id="288" r:id="rId13"/>
    <p:sldId id="289" r:id="rId14"/>
    <p:sldId id="287" r:id="rId15"/>
    <p:sldId id="26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DA37D80-6434-44D0-A028-1B22A696006F}" styleName="Светлый стиль 3 —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5" autoAdjust="0"/>
    <p:restoredTop sz="84902" autoAdjust="0"/>
  </p:normalViewPr>
  <p:slideViewPr>
    <p:cSldViewPr>
      <p:cViewPr varScale="1">
        <p:scale>
          <a:sx n="74" d="100"/>
          <a:sy n="74" d="100"/>
        </p:scale>
        <p:origin x="-582" y="-9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49" d="100"/>
          <a:sy n="49" d="100"/>
        </p:scale>
        <p:origin x="1842" y="60"/>
      </p:cViewPr>
      <p:guideLst/>
    </p:cSldViewPr>
  </p:notesViewPr>
  <p:gridSpacing cx="45000" cy="45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="" xmlns:a16="http://schemas.microsoft.com/office/drawing/2014/main" id="{64841CAF-A07E-41D8-BD8F-52F73295D5F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0188BD95-FBAB-4D16-BD86-CE51C950709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A3847C-6236-49F0-8959-82DC0EBC11ED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F7E1B677-B06C-4E64-BFEC-82AE7D552DC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9768CD68-BDDA-40E2-B24A-A8ACE53D9EB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08E3F0-51D1-4467-BF31-1BD72ECE435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1802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FC6C28-3F44-4867-B409-045F3774E9A9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195C8B-1019-410C-AD90-166C0B0F76B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8400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95C8B-1019-410C-AD90-166C0B0F76B5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603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195C8B-1019-410C-AD90-166C0B0F76B5}" type="slidenum">
              <a:rPr lang="ru-RU" smtClean="0">
                <a:solidFill>
                  <a:prstClr val="black"/>
                </a:solidFill>
              </a:rPr>
              <a:pPr/>
              <a:t>13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5603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4EEB5F3-46D5-4827-9176-87B3ED408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E9C46714-EA01-4BA8-B3F4-1804E1ADDE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FFA0AC6-9EBA-40E1-BBC8-87B9F008BC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2BDAAFA1-B9E1-4CF6-9E6D-876137767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A2847870-C82B-4F62-91CF-02C2A8DE68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9009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BCF96D8-8510-4EF3-B422-332DC57E5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B3007763-0BB5-4DD5-BC47-1C50AB65A6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1048DF2C-669A-4DCA-8793-1F7410D7F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5933E309-0F6F-484F-98FA-46AB4551E6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806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4EEB5F3-46D5-4827-9176-87B3ED4087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000" y="4464000"/>
            <a:ext cx="9144000" cy="1305000"/>
          </a:xfrm>
        </p:spPr>
        <p:txBody>
          <a:bodyPr anchor="b"/>
          <a:lstStyle>
            <a:lvl1pPr algn="ctr">
              <a:defRPr sz="6000" b="1">
                <a:solidFill>
                  <a:schemeClr val="accent2"/>
                </a:solidFill>
                <a:effectLst/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904648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BD4EC29-EC9D-4966-9B2F-5A81BAAA14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1325563"/>
          </a:xfrm>
        </p:spPr>
        <p:txBody>
          <a:bodyPr>
            <a:normAutofit/>
          </a:bodyPr>
          <a:lstStyle>
            <a:lvl1pPr>
              <a:defRPr sz="6000" b="1">
                <a:solidFill>
                  <a:schemeClr val="bg2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C2AF823D-AA6C-41CE-8369-D43088671A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61000" y="2034000"/>
            <a:ext cx="10515600" cy="4097963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ru-RU" dirty="0"/>
              <a:t>Образец текста</a:t>
            </a:r>
          </a:p>
          <a:p>
            <a:pPr lvl="1"/>
            <a:r>
              <a:rPr lang="ru-RU" dirty="0"/>
              <a:t>Второй уровень</a:t>
            </a:r>
          </a:p>
          <a:p>
            <a:pPr lvl="2"/>
            <a:r>
              <a:rPr lang="ru-RU" dirty="0"/>
              <a:t>Третий уровень</a:t>
            </a:r>
          </a:p>
          <a:p>
            <a:pPr lvl="3"/>
            <a:r>
              <a:rPr lang="ru-RU" dirty="0"/>
              <a:t>Четвертый уровень</a:t>
            </a:r>
          </a:p>
          <a:p>
            <a:pPr lvl="4"/>
            <a:r>
              <a:rPr lang="ru-RU" dirty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733795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="" xmlns:a16="http://schemas.microsoft.com/office/drawing/2014/main" id="{9687A894-023D-4237-87D6-74D11C8743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1325563"/>
          </a:xfrm>
        </p:spPr>
        <p:txBody>
          <a:bodyPr>
            <a:normAutofit/>
          </a:bodyPr>
          <a:lstStyle>
            <a:lvl1pPr>
              <a:defRPr sz="6000" b="1">
                <a:solidFill>
                  <a:schemeClr val="bg1"/>
                </a:solidFill>
              </a:defRPr>
            </a:lvl1pPr>
          </a:lstStyle>
          <a:p>
            <a:r>
              <a:rPr lang="ru-RU" dirty="0"/>
              <a:t>Образец 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317031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278A106-66FA-4DD6-BAB3-B8D8393A6A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1C6B7C11-BF9E-408C-887F-6B9BC18637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0579E133-BC16-4FB3-9BC0-B6A568D981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95CB5E0-055B-4886-BB25-0C7618D30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5410B8AC-7215-4E96-8E27-FC440628EC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95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B456F72-33A8-4910-A853-F0EF915F06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3EF7DE8-23CA-4D99-8CC9-4903DDD552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8C177F8-D6AF-47A0-B490-1B3CDFEE6E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2B72E65B-AF1C-4F65-9941-D855AC96A7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108AAEDA-38B0-46A7-BB17-DB378E2D8E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07335DD-857A-49BC-BF94-7878B3D9B9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4990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27FFB23-FD3E-408F-A23F-485521549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557B89F-6135-4F2B-893F-E89610007D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F995CA68-6719-40C1-95A2-F647EA7FA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2A4B353A-0A39-4E56-A1C1-2DDA22C594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B2A394CB-908A-4E67-874E-EA58FD2B228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DA4D78FF-9BDC-47EE-AD08-F85FEF056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8B64B697-85E0-44B7-99FA-9C7AC6859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32D574AC-5168-4E22-8835-2D38CC2BB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2350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DE9317D4-8ACB-498D-8524-4257775409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358D9979-8217-47E8-9E8D-B2D0F8032B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987BFD1B-2793-4D83-B874-8CE6EE8A1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5293DF3D-5BBD-49D4-B217-881FB13897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233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4F60D616-074D-47B4-B726-E9928A98B0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89EA2C6B-320E-404F-B8A0-821D109328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ABFE942B-7393-4B73-A8D9-DB6C12184C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342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87CEB6D-ED6D-4526-81A8-6B48D45004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752732C-DB42-4FF4-B63F-BDB95C239D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1D427B4B-0BA1-4E32-AC35-3A7656175DD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C8EFE849-CF36-4DF7-B3AA-B5613D2784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0B612AF-149D-40FD-81B8-0BEF0CA21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2186FBBA-6EDD-41C1-83F2-A92D6A1E12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524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4E0E3E9-2EA0-4F93-ACF3-69B3BFD810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28FF30DC-8368-4617-B796-6D8CD1AA93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990E88DC-1E9E-475D-B470-7C75BF6F8AD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B7651535-13B0-4736-B6E0-8114A25C32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A85029B0-26CA-4FD7-8F74-A591073467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5CFDCF4F-29F3-434F-93BF-7145496CA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650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5119624-59D1-41E3-AEA2-748028B578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B761F556-4960-4FFB-84B0-6DD9DECFF6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F3852AA-44AB-40DE-ABB5-D989F49F6D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FF99121-21B5-44CE-A3CC-FB750D0013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BA2C88A-CBD1-4F5D-AFDA-B87C66F4D2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9633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29D2C97F-DA00-4FE0-831A-7C4145CC871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69E203A0-4947-4CC0-B314-D5F901EC7B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B39999C7-CA6F-4918-9A59-E4F9979B2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17F7D328-60F9-4536-BF6F-A153291207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C5CB392-EC5F-4163-9BD2-AD0959FD7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844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7ACF60-303D-438B-ADDF-FD8A00C5B5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9D57D61A-5D1E-48D1-8F9F-72DCC61312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6FE97FC-8D71-4940-B6BB-6862C765941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9DCA0-1BB0-4A78-B9FD-CBA4791AF177}" type="datetimeFigureOut">
              <a:rPr lang="ru-RU" smtClean="0"/>
              <a:t>чт 21.01.21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05017A4A-6BE4-47CB-9CD4-A285E2D43DB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99B2747D-D825-4A66-8A60-C4EE4BC7466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941388-63F8-4FEC-99A6-4E4A5CF5E88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251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50" r:id="rId4"/>
    <p:sldLayoutId id="2147483662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de-ussr.ru/issl-sev-polus/iss19/delong1.html" TargetMode="External"/><Relationship Id="rId2" Type="http://schemas.openxmlformats.org/officeDocument/2006/relationships/hyperlink" Target="http://www.russian-travels.ru/?p=5" TargetMode="Externa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obuchonok.ru/" TargetMode="Externa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49DE0BE0-A2C4-4428-86D8-D9DE377D540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6000" y="369000"/>
            <a:ext cx="7650000" cy="621000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40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ТЕМА 15. «Планирование». План реализации проекта</a:t>
            </a:r>
            <a:r>
              <a:rPr lang="ru-RU" sz="4000" dirty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ru-RU" sz="4000" dirty="0">
                <a:solidFill>
                  <a:schemeClr val="tx1"/>
                </a:solidFill>
                <a:ea typeface="Calibri"/>
                <a:cs typeface="Times New Roman"/>
              </a:rPr>
            </a:br>
            <a:r>
              <a:rPr lang="ru-RU" sz="24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400" dirty="0">
                <a:latin typeface="Times New Roman"/>
                <a:ea typeface="Calibri"/>
                <a:cs typeface="Times New Roman"/>
              </a:rPr>
              <a:t> 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2400" dirty="0">
                <a:latin typeface="Calibri"/>
                <a:ea typeface="Calibri"/>
                <a:cs typeface="Times New Roman"/>
              </a:rPr>
              <a:t/>
            </a:r>
            <a:br>
              <a:rPr lang="ru-RU" sz="2400" dirty="0">
                <a:latin typeface="Calibri"/>
                <a:ea typeface="Calibri"/>
                <a:cs typeface="Times New Roman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117844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3D8FF0-30C2-49C2-B43E-5FA1B956C926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 1. ПЛАНИРОВАНИЕ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8A402B-EC8F-4913-9E37-C2F778C4F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00" y="1089000"/>
            <a:ext cx="11505600" cy="526500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11200" b="1" u="sng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Планирование</a:t>
            </a:r>
            <a:r>
              <a:rPr lang="ru-RU" sz="112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12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наряду с </a:t>
            </a:r>
            <a:r>
              <a:rPr lang="ru-RU" sz="11200" i="1" u="sng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прогнозированием и проектированием </a:t>
            </a:r>
            <a:r>
              <a:rPr lang="ru-RU" sz="112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относится к способам работы с будущим, с тем, что пока существует только в нашем воображении</a:t>
            </a:r>
            <a:r>
              <a:rPr lang="ru-RU" sz="112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96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Прогнозирование  - </a:t>
            </a:r>
            <a:r>
              <a:rPr lang="ru-RU" sz="96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предвидение того, что может произойти в будущем. Прогнозирование осуществляется с помощью ряда методов: экстраполяция (перенос существующих тенденций), экспертных заключений, а также моделирования. </a:t>
            </a:r>
            <a:endParaRPr lang="ru-RU" sz="9600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Проектирование</a:t>
            </a:r>
            <a:r>
              <a:rPr lang="ru-RU" sz="96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96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– направлено на осуществление целевого преобразования действительности на основе имеющихся ценностей и норм</a:t>
            </a:r>
            <a:r>
              <a:rPr lang="ru-RU" sz="9600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12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Планирование- </a:t>
            </a:r>
            <a:r>
              <a:rPr lang="ru-RU" sz="112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это </a:t>
            </a:r>
            <a:r>
              <a:rPr lang="ru-RU" sz="11200" u="sng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обоснованное распределение во времени ресурсов для получения намеченного результата в будущем.</a:t>
            </a:r>
            <a:endParaRPr lang="ru-RU" sz="11200" u="sng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12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96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60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6200" dirty="0">
              <a:solidFill>
                <a:schemeClr val="tx1"/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8999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3D8FF0-30C2-49C2-B43E-5FA1B956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35074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 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8A402B-EC8F-4913-9E37-C2F778C4F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00" y="99000"/>
            <a:ext cx="11505600" cy="66150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b="1" i="1" u="sng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9600" b="1" u="sng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Планирование </a:t>
            </a:r>
            <a:r>
              <a:rPr lang="ru-RU" sz="9600" b="1" u="sng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– чрезвычайно важная составляющая проектной деятельности. От нее зависит успех или неудача проекта любого масштаба.</a:t>
            </a:r>
            <a:endParaRPr lang="ru-RU" sz="9600" b="1" u="sng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96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Проанализируем  текст « Экспедиция Нансена на Северный полюс». В конце </a:t>
            </a:r>
            <a:r>
              <a:rPr lang="en-US" sz="96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XIX </a:t>
            </a:r>
            <a:r>
              <a:rPr lang="ru-RU" sz="96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века норвежский полярный исследователь Фритьоф Нансен (1861-1930) через Северный Ледовитый океан с целью достижения Северного полюса и исследования местности.</a:t>
            </a:r>
            <a:endParaRPr lang="ru-RU" sz="8800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9600" b="1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Историческая  </a:t>
            </a:r>
            <a:r>
              <a:rPr lang="ru-RU" sz="9600" b="1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справка</a:t>
            </a:r>
            <a:endParaRPr lang="ru-RU" sz="88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В 1884 г. норвежский астроном и метеоролог, 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профессор </a:t>
            </a: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Университета Фредерика Хенрик </a:t>
            </a:r>
            <a:r>
              <a:rPr lang="ru-RU" sz="9600" dirty="0" err="1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Мон</a:t>
            </a: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опубликовал статью о находке у берегов Гренландии 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 предметов, </a:t>
            </a: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принадлежащих экипажу «Жанетты»- судна под командованием лейтенанта американского флота Джорджа Де Лонга, затонувшего в 1881 году к северо-востоку от Новосибирских островов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. Объяснение: существование </a:t>
            </a: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в 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Полярном </a:t>
            </a: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бассейне 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течен</a:t>
            </a:r>
            <a:r>
              <a:rPr lang="ru-RU" sz="8800" dirty="0" smtClean="0">
                <a:solidFill>
                  <a:schemeClr val="accent5">
                    <a:lumMod val="50000"/>
                  </a:schemeClr>
                </a:solidFill>
                <a:ea typeface="Calibri"/>
                <a:cs typeface="Times New Roman"/>
              </a:rPr>
              <a:t>ия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, </a:t>
            </a: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которое идет отсюда к Гренландии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. Этим </a:t>
            </a: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заинтересовался 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норвежский исследователь </a:t>
            </a: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Ф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. Нансен</a:t>
            </a: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: </a:t>
            </a:r>
            <a:r>
              <a:rPr lang="ru-RU" sz="9600" u="sng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можно добраться до центральной части Арктики</a:t>
            </a:r>
            <a:r>
              <a:rPr lang="ru-RU" sz="9600" dirty="0" smtClean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!</a:t>
            </a:r>
            <a:endParaRPr lang="ru-RU" sz="88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96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Резюме: Перед нами наглядное </a:t>
            </a:r>
            <a:r>
              <a:rPr lang="ru-RU" sz="96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подтверждение тезиса об источниках информации и важности ее объективности, </a:t>
            </a:r>
            <a:r>
              <a:rPr lang="ru-RU" sz="9600" b="1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идея </a:t>
            </a:r>
            <a:r>
              <a:rPr lang="ru-RU" sz="9600" b="1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проекта возникла </a:t>
            </a:r>
            <a:r>
              <a:rPr lang="ru-RU" sz="96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на </a:t>
            </a:r>
            <a:r>
              <a:rPr lang="ru-RU" sz="96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основе фактов, наблюдений, полученных Ф. Нансеном из разных независимых источников.</a:t>
            </a:r>
            <a:endParaRPr lang="ru-RU" sz="88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88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9600" i="1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60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62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0676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3D8FF0-30C2-49C2-B43E-5FA1B956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35074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 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8A402B-EC8F-4913-9E37-C2F778C4F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00" y="99000"/>
            <a:ext cx="11505600" cy="66150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9600" b="1" i="1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96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9600" b="1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Историческая справка (продолжение)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8800" dirty="0" smtClean="0">
                <a:latin typeface="Times New Roman"/>
                <a:ea typeface="Calibri"/>
                <a:cs typeface="Times New Roman"/>
              </a:rPr>
              <a:t>Так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возник план новой смелой 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экспедиции: «Вмерзнуть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на судне во льды и предоставить себя полярному течению! Если попытаться работать заодно с силами природы, а не против них, то мы найдем вернейший и легчайший способ достичь полюса»- такова мысль Нансена.</a:t>
            </a:r>
            <a:endParaRPr lang="ru-RU" sz="80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Резюме: Мы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видим, как был найден способ достижения цели проекта-исследование недоступных ранее территорий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 Задача маскировалась другой  –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достичь Северного полюса.</a:t>
            </a:r>
            <a:endParaRPr lang="ru-RU" sz="80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</a:pPr>
            <a:r>
              <a:rPr lang="ru-RU" sz="8800" dirty="0">
                <a:latin typeface="Times New Roman"/>
                <a:ea typeface="Calibri"/>
                <a:cs typeface="Times New Roman"/>
              </a:rPr>
              <a:t> </a:t>
            </a:r>
            <a:r>
              <a:rPr lang="ru-RU" sz="9600" b="1" dirty="0">
                <a:solidFill>
                  <a:srgbClr val="0378A6">
                    <a:lumMod val="75000"/>
                  </a:srgbClr>
                </a:solidFill>
                <a:latin typeface="Times New Roman"/>
                <a:ea typeface="Calibri"/>
                <a:cs typeface="Times New Roman"/>
              </a:rPr>
              <a:t>Историческая справка (продолжение)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8800" dirty="0" smtClean="0">
                <a:latin typeface="Times New Roman"/>
                <a:ea typeface="Calibri"/>
                <a:cs typeface="Times New Roman"/>
              </a:rPr>
              <a:t>«Мы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отправляемся не для того, чтобы отыскать математическую точку, северный конец земной оси; 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достижение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этой точки само по себе малоценно, но чтобы </a:t>
            </a:r>
            <a:r>
              <a:rPr lang="ru-RU" sz="8800" u="sng" dirty="0">
                <a:latin typeface="Times New Roman"/>
                <a:ea typeface="Calibri"/>
                <a:cs typeface="Times New Roman"/>
              </a:rPr>
              <a:t>произвести наблюдения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 в обширной неисследованной части земного шара, окружающей полюс», -писал Нансен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Резюме: Далее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логически возник вопрос </a:t>
            </a:r>
            <a:r>
              <a:rPr lang="ru-RU" sz="8800" i="1" u="sng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 ресурса </a:t>
            </a:r>
            <a:r>
              <a:rPr lang="ru-RU" sz="8800" i="1" u="sng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х для </a:t>
            </a:r>
            <a:r>
              <a:rPr lang="ru-RU" sz="8800" i="1" u="sng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реализации проекта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и об источниках этих ресурсов. Нансен задействовал все возможности информационного, организационного и 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пропагандистского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ресурсов.</a:t>
            </a:r>
            <a:endParaRPr lang="ru-RU" sz="80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88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88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9600" i="1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60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62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8494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3D8FF0-30C2-49C2-B43E-5FA1B956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35074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 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8A402B-EC8F-4913-9E37-C2F778C4F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00" y="99000"/>
            <a:ext cx="11505600" cy="66150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9600" b="1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Историческая справка (продолжение)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8800" dirty="0" smtClean="0">
                <a:latin typeface="Times New Roman"/>
                <a:ea typeface="Calibri"/>
                <a:cs typeface="Times New Roman"/>
              </a:rPr>
              <a:t>В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1890 году в Норвегии план Нансена был встречен с энтузиазмом, в других странах – «чистое безумие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». Исключение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– Россия, 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выслала все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имеющиеся карты северных морей, данные о населенных пунктах, сведения о температуре воды в Беринговом проливе и прилегающей части Ледовитого океана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. Известный полярный исследователь Э.В. </a:t>
            </a:r>
            <a:r>
              <a:rPr lang="ru-RU" sz="8800" dirty="0" err="1" smtClean="0">
                <a:latin typeface="Times New Roman"/>
                <a:ea typeface="Calibri"/>
                <a:cs typeface="Times New Roman"/>
              </a:rPr>
              <a:t>Толль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 совершил труднейший поход на Новосибирские острова для устройства там складов на случай аварии судна Нансена « </a:t>
            </a:r>
            <a:r>
              <a:rPr lang="ru-RU" sz="8800" dirty="0" err="1" smtClean="0">
                <a:latin typeface="Times New Roman"/>
                <a:ea typeface="Calibri"/>
                <a:cs typeface="Times New Roman"/>
              </a:rPr>
              <a:t>Фрам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».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Резюме</a:t>
            </a:r>
            <a:endParaRPr lang="ru-RU" sz="80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Т.О. Нансен –опытный 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полярник, получил не только информационную, но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и практическую поддержку с учетом зачастую трагического северного 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опыта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предшественников. Так , большая часть «Жанетты» погибла, не зная направления к местным поселениям из-за отсутствия карт и достаточного 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количества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собак. 20 сентября 1881 г. незадолго до смерти Де Лонг написал в 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дневнике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 найденном рядом с его 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телом, «Открыли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последнюю банку консервов (45 фунтов). Ее должно хватить на 4 дня, после чего мы съедим нашу собаку, а потом?...»</a:t>
            </a:r>
            <a:endParaRPr lang="ru-RU" sz="80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Нансен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 будучи 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практиком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 трезво оценивал 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потребность в ресурсах в </a:t>
            </a:r>
            <a:r>
              <a:rPr lang="ru-RU" sz="88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денежном </a:t>
            </a:r>
            <a:r>
              <a:rPr lang="ru-RU" sz="8800" i="1" dirty="0" err="1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эквивалнте</a:t>
            </a:r>
            <a:r>
              <a:rPr lang="ru-RU" sz="88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</a:t>
            </a:r>
            <a:endParaRPr lang="ru-RU" sz="80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8000" i="1" dirty="0" smtClean="0">
                <a:solidFill>
                  <a:schemeClr val="tx1"/>
                </a:solidFill>
                <a:ea typeface="Calibri"/>
                <a:cs typeface="Times New Roman"/>
              </a:rPr>
              <a:t>Были задействованы и пропагандистско-патриотические мотивы</a:t>
            </a:r>
            <a:endParaRPr lang="ru-RU" sz="80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88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Calibri"/>
                <a:cs typeface="Times New Roman"/>
              </a:rPr>
              <a:t> </a:t>
            </a:r>
            <a:endParaRPr lang="ru-RU" sz="88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9600" i="1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60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62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91542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3D8FF0-30C2-49C2-B43E-5FA1B956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35074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 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8A402B-EC8F-4913-9E37-C2F778C4F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00" y="99000"/>
            <a:ext cx="11505600" cy="66150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b="1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Историческая справка (продолжение)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8800" dirty="0" smtClean="0">
                <a:latin typeface="Times New Roman"/>
                <a:ea typeface="Calibri"/>
                <a:cs typeface="Times New Roman"/>
              </a:rPr>
              <a:t>Для осуществления проекта </a:t>
            </a:r>
            <a:r>
              <a:rPr lang="ru-RU" sz="8800" u="sng" dirty="0" smtClean="0">
                <a:latin typeface="Times New Roman"/>
                <a:ea typeface="Calibri"/>
                <a:cs typeface="Times New Roman"/>
              </a:rPr>
              <a:t>требовалось </a:t>
            </a:r>
            <a:r>
              <a:rPr lang="ru-RU" sz="8800" u="sng" dirty="0">
                <a:latin typeface="Times New Roman"/>
                <a:ea typeface="Calibri"/>
                <a:cs typeface="Times New Roman"/>
              </a:rPr>
              <a:t>особенное судно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(обычный корабль не выдержал бы давление льда). Борта корабля должны были иметь округлую форму, чтобы давление льдов выжимало корпус на поверхность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. Строительство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Нансен поручил </a:t>
            </a:r>
            <a:r>
              <a:rPr lang="ru-RU" sz="8800" u="sng" dirty="0">
                <a:latin typeface="Times New Roman"/>
                <a:ea typeface="Calibri"/>
                <a:cs typeface="Times New Roman"/>
              </a:rPr>
              <a:t>лучшему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норвежскому судостроителю Колину </a:t>
            </a:r>
            <a:r>
              <a:rPr lang="ru-RU" sz="8800" dirty="0" err="1">
                <a:latin typeface="Times New Roman"/>
                <a:ea typeface="Calibri"/>
                <a:cs typeface="Times New Roman"/>
              </a:rPr>
              <a:t>Арчеру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. Закуплены лучшие материалы у проверенных 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поставщиков.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8800" dirty="0" smtClean="0">
                <a:latin typeface="Times New Roman"/>
                <a:ea typeface="Calibri"/>
                <a:cs typeface="Times New Roman"/>
              </a:rPr>
              <a:t>Назвали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корабль «</a:t>
            </a:r>
            <a:r>
              <a:rPr lang="ru-RU" sz="8800" dirty="0" err="1">
                <a:latin typeface="Times New Roman"/>
                <a:ea typeface="Calibri"/>
                <a:cs typeface="Times New Roman"/>
              </a:rPr>
              <a:t>Фрам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» - «вперед» по –</a:t>
            </a:r>
            <a:r>
              <a:rPr lang="ru-RU" sz="8800" dirty="0" err="1">
                <a:latin typeface="Times New Roman"/>
                <a:ea typeface="Calibri"/>
                <a:cs typeface="Times New Roman"/>
              </a:rPr>
              <a:t>норвежски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. На случай эвакуации Нансен приобрели 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ездовых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собак, не только для упряжки, но и резервный провиант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.</a:t>
            </a:r>
            <a:endParaRPr lang="ru-RU" sz="8000" dirty="0" smtClean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8800" dirty="0" smtClean="0">
                <a:latin typeface="Times New Roman"/>
                <a:ea typeface="Calibri"/>
                <a:cs typeface="Times New Roman"/>
              </a:rPr>
              <a:t>«</a:t>
            </a:r>
            <a:r>
              <a:rPr lang="ru-RU" sz="8800" dirty="0" err="1">
                <a:latin typeface="Times New Roman"/>
                <a:ea typeface="Calibri"/>
                <a:cs typeface="Times New Roman"/>
              </a:rPr>
              <a:t>Фрам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» отплыл 24 июня 1893 г. Судно 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шло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вдоль Норвегии, загружая припасы. Нансен дал серию публичных выступлений с целью покрытия недостач экспедиции. Потом 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Баренцево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море и 29 июля вошел в Югорский Шар, куда посланец 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Э.В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. </a:t>
            </a:r>
            <a:r>
              <a:rPr lang="ru-RU" sz="8800" dirty="0" err="1" smtClean="0">
                <a:latin typeface="Times New Roman"/>
                <a:ea typeface="Calibri"/>
                <a:cs typeface="Times New Roman"/>
              </a:rPr>
              <a:t>Толля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 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доставил 34 остяцкие лайки. Не приятно было, что для развода собак была только одна самка </a:t>
            </a:r>
            <a:r>
              <a:rPr lang="ru-RU" sz="8800" dirty="0" err="1">
                <a:latin typeface="Times New Roman"/>
                <a:ea typeface="Calibri"/>
                <a:cs typeface="Times New Roman"/>
              </a:rPr>
              <a:t>Квик</a:t>
            </a:r>
            <a:r>
              <a:rPr lang="ru-RU" sz="8800" dirty="0">
                <a:latin typeface="Times New Roman"/>
                <a:ea typeface="Calibri"/>
                <a:cs typeface="Times New Roman"/>
              </a:rPr>
              <a:t> – собака </a:t>
            </a:r>
            <a:r>
              <a:rPr lang="ru-RU" sz="8800" dirty="0" smtClean="0">
                <a:latin typeface="Times New Roman"/>
                <a:ea typeface="Calibri"/>
                <a:cs typeface="Times New Roman"/>
              </a:rPr>
              <a:t>Нансена.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Резюме. Маленькое сожаление про собак показывает, что Нансен </a:t>
            </a:r>
            <a:r>
              <a:rPr lang="ru-RU" sz="96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планировал проект на длительный срок: убыль собак должна была </a:t>
            </a:r>
            <a:r>
              <a:rPr lang="ru-RU" sz="9600" i="1" dirty="0" smtClean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компенсироваться за счет рождаемости.</a:t>
            </a:r>
            <a:endParaRPr lang="ru-RU" sz="9600" i="1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9600" i="1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60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62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02339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3D8FF0-30C2-49C2-B43E-5FA1B956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35074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 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8A402B-EC8F-4913-9E37-C2F778C4F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00" y="99000"/>
            <a:ext cx="11505600" cy="66150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b="1" dirty="0" smtClean="0">
                <a:solidFill>
                  <a:schemeClr val="accent2">
                    <a:lumMod val="75000"/>
                  </a:schemeClr>
                </a:solidFill>
                <a:latin typeface="Times New Roman"/>
                <a:ea typeface="Calibri"/>
                <a:cs typeface="Times New Roman"/>
              </a:rPr>
              <a:t>Историческая справка (продолжение)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dirty="0" smtClean="0">
                <a:latin typeface="Times New Roman"/>
                <a:ea typeface="Calibri"/>
                <a:cs typeface="Times New Roman"/>
              </a:rPr>
              <a:t>Судно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дрейфовало 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медленно, 1,6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мили в сутки. Нансен опасался, что на пересечение Полярного бассейна понадобится 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пять-шесть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лет. Во время дрейфа каждые десять дней бурили лед, промеры морских глубин – каждые 60 миль. Великое  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открытие : на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месте предполагаемого мелководного Полярного бассейна или суши оказался океан глубиной до 3850 м. </a:t>
            </a:r>
            <a:endParaRPr lang="ru-RU" sz="9600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dirty="0" smtClean="0">
                <a:latin typeface="Times New Roman"/>
                <a:ea typeface="Calibri"/>
                <a:cs typeface="Times New Roman"/>
              </a:rPr>
              <a:t>К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концу 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1894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г. Нансен убедился, что судно не достигнет полюса, и решил в 1895 г. отправиться в санный поход на собачьих упряжках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. Достигнув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параллели 86 градусов 14 сек и поставив этим рекорд, повернули обратно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. Через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три месяца Нансену и </a:t>
            </a:r>
            <a:r>
              <a:rPr lang="ru-RU" sz="9600" dirty="0" err="1">
                <a:latin typeface="Times New Roman"/>
                <a:ea typeface="Calibri"/>
                <a:cs typeface="Times New Roman"/>
              </a:rPr>
              <a:t>Йохансену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 удалось добраться до Земли Франца-Иосифа, где они зимовали в построенной каменной хижине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. Эта зимовка является ярким примером мужества, умения приспособиться к суровым условиям Арктики , стать победителем в реализации любого экстремального проекта.</a:t>
            </a: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dirty="0" smtClean="0">
                <a:latin typeface="Times New Roman"/>
                <a:ea typeface="Calibri"/>
                <a:cs typeface="Times New Roman"/>
              </a:rPr>
              <a:t>Летом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1896 г. Нансен неожиданно встретился с английской 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экспедицией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Джексона, на судне которой вернулся 13 августа в  </a:t>
            </a:r>
            <a:r>
              <a:rPr lang="ru-RU" sz="9600" dirty="0" err="1">
                <a:latin typeface="Times New Roman"/>
                <a:ea typeface="Calibri"/>
                <a:cs typeface="Times New Roman"/>
              </a:rPr>
              <a:t>Вёрде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, пробыв в Арктике 3 года</a:t>
            </a:r>
            <a:r>
              <a:rPr lang="ru-RU" sz="9600" dirty="0" smtClean="0">
                <a:latin typeface="Times New Roman"/>
                <a:ea typeface="Calibri"/>
                <a:cs typeface="Times New Roman"/>
              </a:rPr>
              <a:t>. Ровно 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через неделю в Норвегию вернулся и «</a:t>
            </a:r>
            <a:r>
              <a:rPr lang="ru-RU" sz="9600" dirty="0" err="1">
                <a:latin typeface="Times New Roman"/>
                <a:ea typeface="Calibri"/>
                <a:cs typeface="Times New Roman"/>
              </a:rPr>
              <a:t>Фрам</a:t>
            </a:r>
            <a:r>
              <a:rPr lang="ru-RU" sz="9600" dirty="0">
                <a:latin typeface="Times New Roman"/>
                <a:ea typeface="Calibri"/>
                <a:cs typeface="Times New Roman"/>
              </a:rPr>
              <a:t>».</a:t>
            </a:r>
            <a:endParaRPr lang="ru-RU" sz="8800" dirty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9600" i="1" dirty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sz="9600" i="1" dirty="0">
                <a:solidFill>
                  <a:schemeClr val="tx1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 </a:t>
            </a: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9600" i="1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mar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60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62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7464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3D8FF0-30C2-49C2-B43E-5FA1B956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35074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 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8A402B-EC8F-4913-9E37-C2F778C4F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00" y="99000"/>
            <a:ext cx="11505600" cy="66150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 lvl="0">
              <a:lnSpc>
                <a:spcPct val="115000"/>
              </a:lnSpc>
            </a:pPr>
            <a:endParaRPr lang="ru-RU" sz="9600" b="1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96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Резюме</a:t>
            </a:r>
          </a:p>
          <a:p>
            <a:pPr marL="0" lvl="0" indent="0">
              <a:lnSpc>
                <a:spcPct val="115000"/>
              </a:lnSpc>
              <a:buNone/>
            </a:pPr>
            <a:r>
              <a:rPr lang="ru-RU" sz="96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Важность </a:t>
            </a:r>
            <a:r>
              <a:rPr lang="ru-RU" sz="96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планирования ясна </a:t>
            </a:r>
            <a:r>
              <a:rPr lang="ru-RU" sz="9600" i="1" u="sng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при </a:t>
            </a:r>
            <a:r>
              <a:rPr lang="ru-RU" sz="9600" i="1" u="sng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сравнении </a:t>
            </a:r>
            <a:r>
              <a:rPr lang="ru-RU" sz="9600" i="1" u="sng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и реализации двух экспедиций –англичанина Скотта и его конкурента норвежца Амундсена </a:t>
            </a:r>
            <a:r>
              <a:rPr lang="ru-RU" sz="96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к другому полюсу Земли – южному</a:t>
            </a:r>
            <a:r>
              <a:rPr lang="ru-RU" sz="96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 Причиной </a:t>
            </a:r>
            <a:r>
              <a:rPr lang="ru-RU" sz="96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трагедии англичан –грубые просчеты в планировании. На тот момент никто не знал ни о </a:t>
            </a:r>
            <a:r>
              <a:rPr lang="ru-RU" sz="96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рельефе </a:t>
            </a:r>
            <a:r>
              <a:rPr lang="ru-RU" sz="96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вблизи южной точки Земли, ни о царящих сверхнизких температурах.</a:t>
            </a:r>
            <a:endParaRPr lang="ru-RU" sz="96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96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Отсутствие необходимой для </a:t>
            </a:r>
            <a:r>
              <a:rPr lang="ru-RU" sz="96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принятия </a:t>
            </a:r>
            <a:r>
              <a:rPr lang="ru-RU" sz="9600" i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правильного решения информации по не зависящим от воли и сознания людей причинам не может быть основанием для вывода о недостатках планирования</a:t>
            </a:r>
            <a:r>
              <a:rPr lang="ru-RU" sz="96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 </a:t>
            </a:r>
          </a:p>
          <a:p>
            <a:pPr lvl="0">
              <a:lnSpc>
                <a:spcPct val="115000"/>
              </a:lnSpc>
            </a:pPr>
            <a:r>
              <a:rPr lang="ru-RU" sz="96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План- </a:t>
            </a:r>
            <a:r>
              <a:rPr lang="ru-RU" sz="96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это результат соотнесения задач и возможностей для их решения в условиях, когда основные параметры могут быть достаточно </a:t>
            </a:r>
            <a:r>
              <a:rPr lang="ru-RU" sz="96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четко определены, в том числе количественно.</a:t>
            </a:r>
            <a:endParaRPr lang="ru-RU" sz="9600" b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lvl="0">
              <a:lnSpc>
                <a:spcPct val="115000"/>
              </a:lnSpc>
            </a:pPr>
            <a:r>
              <a:rPr lang="ru-RU" sz="9600" b="1" dirty="0">
                <a:solidFill>
                  <a:schemeClr val="tx1"/>
                </a:solidFill>
                <a:latin typeface="Times New Roman"/>
                <a:ea typeface="Calibri"/>
              </a:rPr>
              <a:t>План предназначен для того, чтобы снизить уровень неопределенности. </a:t>
            </a:r>
            <a:endParaRPr lang="ru-RU" sz="9600" b="1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11200" i="1" dirty="0">
              <a:solidFill>
                <a:srgbClr val="5B9BD5">
                  <a:lumMod val="50000"/>
                </a:srgbClr>
              </a:solidFill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11200" dirty="0">
              <a:solidFill>
                <a:srgbClr val="5B9BD5">
                  <a:lumMod val="50000"/>
                </a:srgb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88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62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11048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CE4A6286-6A7E-499F-B178-8E6794579099}"/>
              </a:ext>
            </a:extLst>
          </p:cNvPr>
          <p:cNvSpPr>
            <a:spLocks noGrp="1"/>
          </p:cNvSpPr>
          <p:nvPr>
            <p:ph type="title"/>
          </p:nvPr>
        </p:nvSpPr>
        <p:spPr/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sz="3200" dirty="0" smtClean="0">
                <a:solidFill>
                  <a:prstClr val="black"/>
                </a:solidFill>
                <a:latin typeface="Georgia"/>
                <a:ea typeface="Times New Roman"/>
                <a:cs typeface="Times New Roman"/>
              </a:rPr>
              <a:t/>
            </a:r>
            <a:br>
              <a:rPr lang="ru-RU" sz="3200" dirty="0" smtClean="0">
                <a:solidFill>
                  <a:prstClr val="black"/>
                </a:solidFill>
                <a:latin typeface="Georgia"/>
                <a:ea typeface="Times New Roman"/>
                <a:cs typeface="Times New Roman"/>
              </a:rPr>
            </a:br>
            <a:r>
              <a:rPr lang="ru-RU" sz="4000" u="sng" dirty="0" smtClean="0">
                <a:solidFill>
                  <a:prstClr val="black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ПЛАН ПОЗВОЛЯЕТ :</a:t>
            </a:r>
            <a:r>
              <a:rPr lang="ru-RU" sz="3100" b="0" dirty="0">
                <a:solidFill>
                  <a:prstClr val="black"/>
                </a:solidFill>
                <a:latin typeface="Calibri Light" pitchFamily="34" charset="0"/>
                <a:ea typeface="Calibri"/>
                <a:cs typeface="Times New Roman"/>
              </a:rPr>
              <a:t/>
            </a:r>
            <a:br>
              <a:rPr lang="ru-RU" sz="3100" b="0" dirty="0">
                <a:solidFill>
                  <a:prstClr val="black"/>
                </a:solidFill>
                <a:latin typeface="Calibri Light" pitchFamily="34" charset="0"/>
                <a:ea typeface="Calibri"/>
                <a:cs typeface="Times New Roman"/>
              </a:rPr>
            </a:br>
            <a:endParaRPr lang="ru-RU" sz="3100" b="0" dirty="0">
              <a:latin typeface="Calibri Light" pitchFamily="34" charset="0"/>
            </a:endParaRPr>
          </a:p>
        </p:txBody>
      </p:sp>
      <p:graphicFrame>
        <p:nvGraphicFramePr>
          <p:cNvPr id="6" name="Таблица 10">
            <a:extLst>
              <a:ext uri="{FF2B5EF4-FFF2-40B4-BE49-F238E27FC236}">
                <a16:creationId xmlns="" xmlns:a16="http://schemas.microsoft.com/office/drawing/2014/main" id="{1625649D-205B-4ACB-99B3-39C5D587CC0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810763951"/>
              </p:ext>
            </p:extLst>
          </p:nvPr>
        </p:nvGraphicFramePr>
        <p:xfrm>
          <a:off x="336000" y="1359000"/>
          <a:ext cx="11630023" cy="5071872"/>
        </p:xfrm>
        <a:graphic>
          <a:graphicData uri="http://schemas.openxmlformats.org/drawingml/2006/table">
            <a:tbl>
              <a:tblPr firstRow="1" bandRow="1">
                <a:tableStyleId>{5DA37D80-6434-44D0-A028-1B22A696006F}</a:tableStyleId>
              </a:tblPr>
              <a:tblGrid>
                <a:gridCol w="2333227">
                  <a:extLst>
                    <a:ext uri="{9D8B030D-6E8A-4147-A177-3AD203B41FA5}">
                      <a16:colId xmlns="" xmlns:a16="http://schemas.microsoft.com/office/drawing/2014/main" val="1060721299"/>
                    </a:ext>
                  </a:extLst>
                </a:gridCol>
                <a:gridCol w="2436773">
                  <a:extLst>
                    <a:ext uri="{9D8B030D-6E8A-4147-A177-3AD203B41FA5}">
                      <a16:colId xmlns="" xmlns:a16="http://schemas.microsoft.com/office/drawing/2014/main" val="3730294796"/>
                    </a:ext>
                  </a:extLst>
                </a:gridCol>
                <a:gridCol w="2157457"/>
                <a:gridCol w="2369339">
                  <a:extLst>
                    <a:ext uri="{9D8B030D-6E8A-4147-A177-3AD203B41FA5}">
                      <a16:colId xmlns="" xmlns:a16="http://schemas.microsoft.com/office/drawing/2014/main" val="2835790685"/>
                    </a:ext>
                  </a:extLst>
                </a:gridCol>
                <a:gridCol w="2333227">
                  <a:extLst>
                    <a:ext uri="{9D8B030D-6E8A-4147-A177-3AD203B41FA5}">
                      <a16:colId xmlns="" xmlns:a16="http://schemas.microsoft.com/office/drawing/2014/main" val="3241802405"/>
                    </a:ext>
                  </a:extLst>
                </a:gridCol>
              </a:tblGrid>
              <a:tr h="494423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2"/>
                          </a:solidFill>
                        </a:rPr>
                        <a:t> </a:t>
                      </a:r>
                    </a:p>
                    <a:p>
                      <a:r>
                        <a:rPr lang="ru-RU" sz="1800" b="1" u="sng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ВЫДЕЛИТЬ</a:t>
                      </a:r>
                      <a:r>
                        <a:rPr lang="ru-RU" sz="1800" b="1" u="sng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:</a:t>
                      </a:r>
                      <a:endParaRPr lang="ru-RU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u="sng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sng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ОПРЕДЕЛИТЬ:</a:t>
                      </a:r>
                      <a:endParaRPr lang="ru-RU" u="sng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u="sng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sng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ОПРЕДЕЛИТЬ:</a:t>
                      </a:r>
                      <a:endParaRPr lang="ru-RU" u="sng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b="1" u="sng" dirty="0" smtClean="0">
                        <a:solidFill>
                          <a:srgbClr val="000000"/>
                        </a:solidFill>
                        <a:effectLst/>
                        <a:latin typeface="Times New Roman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sng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ОБЕСПЕЧИТЬ:</a:t>
                      </a:r>
                      <a:endParaRPr lang="ru-RU" u="sng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sng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u="sng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</a:rPr>
                        <a:t>ОРГАНИЗОВАТЬ:</a:t>
                      </a:r>
                      <a:endParaRPr lang="ru-RU" u="sng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574826020"/>
                  </a:ext>
                </a:extLst>
              </a:tr>
              <a:tr h="286941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главные и второстепенные задачи, их ранжировать.  </a:t>
                      </a:r>
                      <a:endParaRPr lang="ru-RU" sz="2000" u="none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</a:rPr>
                        <a:t>необходимые ресурсы и источники получения. В этом пункте целесообразно оценить по возможности все необходимые ресурсы в денежном эквиваленте.  </a:t>
                      </a:r>
                      <a:endParaRPr lang="ru-RU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ru-RU" sz="20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0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время на каждое действие и последовательность самих действий во времени.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(Нет смысла планировать работы по посадке сирени на Сиреневом бульваре в зимний период или до того, как будут убраны препятствия на отведенной территории)</a:t>
                      </a:r>
                      <a:endParaRPr lang="ru-RU" sz="14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ru-RU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solidFill>
                            <a:srgbClr val="000000"/>
                          </a:solidFill>
                          <a:effectLst/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ru-RU" sz="18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согласованность совместных действий</a:t>
                      </a:r>
                      <a:r>
                        <a:rPr lang="ru-RU" sz="1800" baseline="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6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uLnTx/>
                          <a:uFillTx/>
                        </a:rPr>
                        <a:t> </a:t>
                      </a:r>
                      <a:r>
                        <a:rPr lang="ru-RU" sz="1800" dirty="0" smtClean="0">
                          <a:effectLst/>
                          <a:latin typeface="Times New Roman"/>
                          <a:ea typeface="Calibri"/>
                        </a:rPr>
                        <a:t>контроль исполнения</a:t>
                      </a:r>
                      <a:endParaRPr lang="ru-RU" dirty="0">
                        <a:solidFill>
                          <a:schemeClr val="tx2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692974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5865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A3D8FF0-30C2-49C2-B43E-5FA1B956C9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350745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bg1"/>
                </a:solidFill>
              </a:rPr>
              <a:t>  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E78A402B-EC8F-4913-9E37-C2F778C4FF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00" y="99000"/>
            <a:ext cx="11505600" cy="6615000"/>
          </a:xfr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>
            <a:normAutofit fontScale="25000" lnSpcReduction="20000"/>
          </a:bodyPr>
          <a:lstStyle/>
          <a:p>
            <a:pPr lvl="0">
              <a:lnSpc>
                <a:spcPct val="115000"/>
              </a:lnSpc>
            </a:pPr>
            <a:endParaRPr lang="ru-RU" sz="9600" b="1" dirty="0" smtClean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r>
              <a:rPr lang="ru-RU" sz="96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1200" b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Резюме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1200" i="1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1200" b="1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План, по сути, -это алгоритм</a:t>
            </a:r>
            <a:r>
              <a:rPr lang="ru-RU" sz="11200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, в соответствии с ним определяется последовательность действий (работ), выполнение которых к определенному сроку приведет к достижению требуемого результата. Составление плана предполагает </a:t>
            </a:r>
            <a:r>
              <a:rPr lang="ru-RU" sz="11200" u="sng" dirty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получение ответа на вопросы: кто, что, где, когда должен выполнить и что в результате каждого действия будет получено</a:t>
            </a:r>
            <a:r>
              <a:rPr lang="ru-RU" sz="11200" u="sng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9600" u="sng" dirty="0" smtClean="0">
                <a:solidFill>
                  <a:schemeClr val="tx1"/>
                </a:solidFill>
                <a:latin typeface="Times New Roman"/>
                <a:ea typeface="Calibri"/>
                <a:cs typeface="Times New Roman"/>
              </a:rPr>
              <a:t>САМЫЙ ПРОСТОЙ ВИД ПЛАНА </a:t>
            </a:r>
            <a:endParaRPr lang="ru-RU" sz="9600" u="sng" dirty="0">
              <a:solidFill>
                <a:schemeClr val="tx1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8800" u="sng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lvl="0" indent="0">
              <a:lnSpc>
                <a:spcPct val="115000"/>
              </a:lnSpc>
              <a:buNone/>
            </a:pPr>
            <a:endParaRPr lang="ru-RU" sz="9600" b="1" dirty="0" smtClean="0">
              <a:solidFill>
                <a:schemeClr val="tx1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11200" i="1" dirty="0">
              <a:solidFill>
                <a:schemeClr val="tx1"/>
              </a:solidFill>
              <a:ea typeface="Calibri"/>
              <a:cs typeface="Times New Roman"/>
            </a:endParaRPr>
          </a:p>
          <a:p>
            <a:pPr marL="0" lvl="0" indent="0" algn="just">
              <a:lnSpc>
                <a:spcPct val="115000"/>
              </a:lnSpc>
              <a:spcAft>
                <a:spcPts val="1000"/>
              </a:spcAft>
              <a:buNone/>
            </a:pPr>
            <a:endParaRPr lang="ru-RU" sz="11200" dirty="0">
              <a:solidFill>
                <a:srgbClr val="5B9BD5">
                  <a:lumMod val="50000"/>
                </a:srgbClr>
              </a:solidFill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endParaRPr lang="ru-RU" sz="8800" dirty="0"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endParaRPr lang="ru-RU" sz="6200" dirty="0">
              <a:solidFill>
                <a:schemeClr val="accent5">
                  <a:lumMod val="50000"/>
                </a:schemeClr>
              </a:solidFill>
              <a:ea typeface="Calibri"/>
              <a:cs typeface="Times New Roman"/>
            </a:endParaRPr>
          </a:p>
          <a:p>
            <a:endParaRPr lang="ru-RU" dirty="0" smtClean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dirty="0" smtClean="0"/>
              <a:t> </a:t>
            </a:r>
            <a:endParaRPr lang="en-US" dirty="0"/>
          </a:p>
          <a:p>
            <a:endParaRPr lang="en-US" dirty="0"/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8929012"/>
              </p:ext>
            </p:extLst>
          </p:nvPr>
        </p:nvGraphicFramePr>
        <p:xfrm>
          <a:off x="921000" y="4149000"/>
          <a:ext cx="10800000" cy="2532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0000"/>
                <a:gridCol w="2160000"/>
                <a:gridCol w="2160000"/>
                <a:gridCol w="2160000"/>
                <a:gridCol w="2160000"/>
              </a:tblGrid>
              <a:tr h="1002960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Вид работы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Сроки начала и окончания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Требуемые ресурсы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Исполнители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Планируемый результат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53000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4153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858823AD-D428-460A-994F-C3E28E4A2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1475745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ДОМАШНЕЕ ЗАДАНИЕ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2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аполните таблицу в тетради, которая будет своеобразным планом подготовки проекта </a:t>
            </a:r>
            <a:endParaRPr lang="ru-RU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D7062D2-87BA-47CB-AA8D-848BE686EE02}"/>
              </a:ext>
            </a:extLst>
          </p:cNvPr>
          <p:cNvSpPr txBox="1"/>
          <p:nvPr/>
        </p:nvSpPr>
        <p:spPr>
          <a:xfrm>
            <a:off x="838330" y="1538999"/>
            <a:ext cx="10890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>
              <a:buFontTx/>
              <a:buAutoNum type="arabicPeriod"/>
            </a:pPr>
            <a:endParaRPr lang="ru-RU" sz="2800" dirty="0">
              <a:solidFill>
                <a:srgbClr val="297FD5"/>
              </a:solidFill>
            </a:endParaRPr>
          </a:p>
          <a:p>
            <a:pPr marL="457200" lvl="0" indent="-457200">
              <a:buFontTx/>
              <a:buAutoNum type="arabicPeriod"/>
            </a:pPr>
            <a:endParaRPr lang="ru-RU" sz="2800" dirty="0" smtClean="0">
              <a:solidFill>
                <a:srgbClr val="297FD5"/>
              </a:solidFill>
            </a:endParaRPr>
          </a:p>
          <a:p>
            <a:pPr marL="457200" lvl="0" indent="-457200">
              <a:buFontTx/>
              <a:buAutoNum type="arabicPeriod"/>
            </a:pPr>
            <a:endParaRPr lang="ru-RU" sz="2800" dirty="0">
              <a:solidFill>
                <a:srgbClr val="297FD5"/>
              </a:solidFill>
            </a:endParaRPr>
          </a:p>
          <a:p>
            <a:pPr marL="457200" lvl="0" indent="-457200">
              <a:buFontTx/>
              <a:buAutoNum type="arabicPeriod"/>
            </a:pPr>
            <a:endParaRPr lang="ru-RU" sz="2800" dirty="0" smtClean="0">
              <a:solidFill>
                <a:srgbClr val="297FD5"/>
              </a:solidFill>
            </a:endParaRPr>
          </a:p>
          <a:p>
            <a:pPr marL="457200" lvl="0" indent="-457200">
              <a:buFontTx/>
              <a:buAutoNum type="arabicPeriod"/>
            </a:pPr>
            <a:endParaRPr lang="ru-RU" sz="2800" dirty="0">
              <a:solidFill>
                <a:srgbClr val="297FD5"/>
              </a:solidFill>
            </a:endParaRPr>
          </a:p>
          <a:p>
            <a:pPr marL="457200" lvl="0" indent="-457200">
              <a:buFontTx/>
              <a:buAutoNum type="arabicPeriod"/>
            </a:pPr>
            <a:endParaRPr lang="ru-RU" sz="2800" dirty="0" smtClean="0">
              <a:solidFill>
                <a:srgbClr val="297FD5"/>
              </a:solidFill>
            </a:endParaRPr>
          </a:p>
          <a:p>
            <a:pPr marL="457200" lvl="0" indent="-457200">
              <a:buFontTx/>
              <a:buAutoNum type="arabicPeriod"/>
            </a:pPr>
            <a:endParaRPr lang="ru-RU" sz="2800" dirty="0">
              <a:solidFill>
                <a:srgbClr val="297FD5"/>
              </a:solidFill>
            </a:endParaRPr>
          </a:p>
          <a:p>
            <a:pPr marL="457200" lvl="0" indent="-457200">
              <a:buFontTx/>
              <a:buAutoNum type="arabicPeriod"/>
            </a:pPr>
            <a:endParaRPr lang="ru-RU" sz="2800" dirty="0" smtClean="0">
              <a:solidFill>
                <a:srgbClr val="297FD5"/>
              </a:solidFill>
            </a:endParaRPr>
          </a:p>
          <a:p>
            <a:pPr marL="457200" lvl="0" indent="-457200">
              <a:buFontTx/>
              <a:buAutoNum type="arabicPeriod"/>
            </a:pPr>
            <a:endParaRPr lang="ru-RU" sz="2800" dirty="0">
              <a:solidFill>
                <a:srgbClr val="297FD5"/>
              </a:solidFill>
            </a:endParaRPr>
          </a:p>
          <a:p>
            <a:pPr marL="457200" lvl="0" indent="-457200">
              <a:buFontTx/>
              <a:buAutoNum type="arabicPeriod"/>
            </a:pPr>
            <a:endParaRPr lang="ru-RU" sz="2800" dirty="0">
              <a:solidFill>
                <a:srgbClr val="297FD5"/>
              </a:solidFill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148697"/>
              </p:ext>
            </p:extLst>
          </p:nvPr>
        </p:nvGraphicFramePr>
        <p:xfrm>
          <a:off x="470999" y="1404001"/>
          <a:ext cx="11115001" cy="516868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70001"/>
                <a:gridCol w="1710000"/>
                <a:gridCol w="1935000"/>
                <a:gridCol w="2086690"/>
                <a:gridCol w="1513310"/>
              </a:tblGrid>
              <a:tr h="635762"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Требующая решения задача</a:t>
                      </a:r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РЕСУРСЫ</a:t>
                      </a:r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Возможные источники ресурсов</a:t>
                      </a:r>
                      <a:endParaRPr lang="ru-RU" dirty="0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ru-RU" dirty="0" smtClean="0"/>
                        <a:t>Способ действия</a:t>
                      </a:r>
                      <a:endParaRPr lang="ru-RU" dirty="0"/>
                    </a:p>
                  </a:txBody>
                  <a:tcPr/>
                </a:tc>
              </a:tr>
              <a:tr h="48923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имеющиеся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требуемые</a:t>
                      </a:r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Выбор способа и маршрута достижения полюса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Решение проектно-конструкторской задачи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финансирование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Выбор способов жизнеобеспечения в пути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Выбор поставщиков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Матчасть</a:t>
                      </a:r>
                      <a:r>
                        <a:rPr lang="ru-RU" baseline="0" dirty="0" smtClean="0"/>
                        <a:t> (сооружение судна)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Подготовка возможных вариантов достижения цели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 smtClean="0"/>
                        <a:t>Подбор команды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6648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/>
              <a:t>Команда</a:t>
            </a:r>
            <a:br>
              <a:rPr lang="ru-RU" sz="3200" dirty="0" smtClean="0"/>
            </a:br>
            <a:r>
              <a:rPr lang="ru-RU" sz="3200" dirty="0" smtClean="0"/>
              <a:t>«</a:t>
            </a:r>
            <a:r>
              <a:rPr lang="ru-RU" sz="3200" dirty="0" err="1" smtClean="0"/>
              <a:t>Фрама</a:t>
            </a:r>
            <a:r>
              <a:rPr lang="ru-RU" sz="3200" dirty="0" smtClean="0"/>
              <a:t>»</a:t>
            </a:r>
            <a:endParaRPr lang="ru-RU" sz="3200" dirty="0"/>
          </a:p>
        </p:txBody>
      </p:sp>
      <p:pic>
        <p:nvPicPr>
          <p:cNvPr id="1026" name="Picture 2" descr="https://upload.wikimedia.org/wikipedia/commons/thumb/3/32/No-nb_bldsa_k3c002.jpg/800px-No-nb_bldsa_k3c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1000" y="0"/>
            <a:ext cx="7200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530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4085745"/>
          </a:xfrm>
        </p:spPr>
        <p:txBody>
          <a:bodyPr>
            <a:normAutofit/>
          </a:bodyPr>
          <a:lstStyle/>
          <a:p>
            <a:r>
              <a:rPr lang="ru-RU" sz="1600" b="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Норвежская карта </a:t>
            </a: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экспедиции</a:t>
            </a:r>
            <a:b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с обозначением </a:t>
            </a: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маршрутов</a:t>
            </a:r>
            <a:b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свободного плавания и </a:t>
            </a: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дрейфа</a:t>
            </a:r>
            <a:b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600" b="0" dirty="0" err="1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Фрама</a:t>
            </a:r>
            <a:r>
              <a:rPr lang="ru-RU" sz="1600" b="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», похода Нансена </a:t>
            </a: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и</a:t>
            </a:r>
            <a:b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dirty="0" err="1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Йохансена</a:t>
            </a:r>
            <a:r>
              <a:rPr lang="ru-RU" sz="1600" b="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Обозначен </a:t>
            </a:r>
            <a:r>
              <a:rPr lang="ru-RU" sz="1600" b="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также </a:t>
            </a: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предполагаемый</a:t>
            </a:r>
            <a:b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600" b="0" dirty="0" smtClean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b="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дрейф останков «Жаннетты</a:t>
            </a:r>
            <a:r>
              <a:rPr lang="ru-RU" sz="1800" b="0" dirty="0">
                <a:solidFill>
                  <a:srgbClr val="202122"/>
                </a:solidFill>
                <a:latin typeface="Times New Roman" pitchFamily="18" charset="0"/>
                <a:cs typeface="Times New Roman" pitchFamily="18" charset="0"/>
              </a:rPr>
              <a:t>»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https://upload.wikimedia.org/wikipedia/commons/0/02/Kart_over_Fridtjof_Nansen%27s_Polarexpedition_1893-1896_-_no-nb_krt_00913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3725" y="144000"/>
            <a:ext cx="5924550" cy="6247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6438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="" xmlns:a16="http://schemas.microsoft.com/office/drawing/2014/main" id="{858823AD-D428-460A-994F-C3E28E4A24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1000" y="63255"/>
            <a:ext cx="10342800" cy="1115745"/>
          </a:xfrm>
        </p:spPr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ДОМАШНЕЕ ЗАДАНИЕ (продолжение)</a:t>
            </a:r>
            <a:br>
              <a:rPr lang="ru-RU" sz="2800" dirty="0" smtClean="0">
                <a:latin typeface="Times New Roman" pitchFamily="18" charset="0"/>
                <a:cs typeface="Times New Roman" pitchFamily="18" charset="0"/>
              </a:rPr>
            </a:br>
            <a:endParaRPr lang="ru-RU" sz="2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BD7062D2-87BA-47CB-AA8D-848BE686EE02}"/>
              </a:ext>
            </a:extLst>
          </p:cNvPr>
          <p:cNvSpPr txBox="1"/>
          <p:nvPr/>
        </p:nvSpPr>
        <p:spPr>
          <a:xfrm>
            <a:off x="493330" y="1404001"/>
            <a:ext cx="11257330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Используя некоторые указания в тексте т дополнительную литературу , отследите маршрут путешествия Нансена по карте. </a:t>
            </a:r>
          </a:p>
          <a:p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ЗАКОНСПЕКТИРОВАТЬ САМОЕ ВАЖНОЕ ИЗ ПРЕЗЕНТАЦИИ.</a:t>
            </a:r>
          </a:p>
          <a:p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Ресурсы:1.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экспедиция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Нансена на Северный полюс 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http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://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www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russian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-travels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.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ru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/?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p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=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5</a:t>
            </a:r>
            <a:endParaRPr lang="en-US" sz="2800" i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.Экспедиция 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Джоржа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Де Лонга (1879-1881)/Детская энциклопедия (1-е издание).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электронная версия(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://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de-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ussr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ru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en-US" sz="2800" i="1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issl-sev-polus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iss19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/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delong1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.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  <a:hlinkClick r:id="rId3"/>
              </a:rPr>
              <a:t>html</a:t>
            </a:r>
            <a:r>
              <a:rPr lang="en-US" sz="2800" i="1" dirty="0" smtClean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https://ru.wikipedia.org/wiki/</a:t>
            </a:r>
            <a:r>
              <a:rPr lang="ru-RU" sz="2800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Норвежская_полярная_экспедиция</a:t>
            </a:r>
            <a:r>
              <a:rPr lang="ru-RU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_(1893—1896)</a:t>
            </a:r>
            <a:endParaRPr lang="ru-RU" sz="2800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812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606B2DD-7698-452C-A4F3-817C304DB9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РЕСУРСЫ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210F9C4B-F110-4FBD-829C-88884EBF90B1}"/>
              </a:ext>
            </a:extLst>
          </p:cNvPr>
          <p:cNvSpPr>
            <a:spLocks noGrp="1"/>
          </p:cNvSpPr>
          <p:nvPr>
            <p:ph idx="4294967295"/>
          </p:nvPr>
        </p:nvSpPr>
        <p:spPr>
          <a:xfrm>
            <a:off x="1676400" y="2033588"/>
            <a:ext cx="10515600" cy="4098925"/>
          </a:xfrm>
        </p:spPr>
        <p:txBody>
          <a:bodyPr/>
          <a:lstStyle/>
          <a:p>
            <a:pPr algn="just">
              <a:lnSpc>
                <a:spcPct val="115000"/>
              </a:lnSpc>
              <a:spcBef>
                <a:spcPts val="1125"/>
              </a:spcBef>
              <a:spcAft>
                <a:spcPts val="1125"/>
              </a:spcAft>
            </a:pPr>
            <a:r>
              <a:rPr lang="ru-RU" i="1" dirty="0">
                <a:solidFill>
                  <a:srgbClr val="1F497D"/>
                </a:solidFill>
                <a:latin typeface="Times New Roman"/>
                <a:ea typeface="Times New Roman"/>
                <a:cs typeface="Times New Roman"/>
              </a:rPr>
              <a:t>https://mosmetod.ru/centr/proekty/kurchatovskij-proekt/kursy-povysheniya-kvalifikatsii-kurchatovskij-proekt-ot-znanij-k-praktike-chast-vtoraya/ii-zanyatie-3/kursy-3-rec-issled-i-project.html</a:t>
            </a:r>
            <a:endParaRPr lang="ru-RU" sz="2400" dirty="0">
              <a:ea typeface="Calibri"/>
              <a:cs typeface="Times New Roman"/>
            </a:endParaRPr>
          </a:p>
          <a:p>
            <a:pPr lvl="0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https://obuchonok.ru/</a:t>
            </a: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>
              <a:buNone/>
            </a:pP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i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Частично использованы материалы</a:t>
            </a:r>
          </a:p>
          <a:p>
            <a:pPr lvl="0"/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учебное пособие для общеобразовательных организаций «Индивидуальный проект. 10-11 классы» под ред. М.В. </a:t>
            </a:r>
            <a:r>
              <a:rPr lang="ru-RU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Половкова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А.В. Носов, 3-е издание.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1261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2">
      <a:dk1>
        <a:sysClr val="windowText" lastClr="000000"/>
      </a:dk1>
      <a:lt1>
        <a:sysClr val="window" lastClr="FFFFFF"/>
      </a:lt1>
      <a:dk2>
        <a:srgbClr val="025373"/>
      </a:dk2>
      <a:lt2>
        <a:srgbClr val="E7E6E6"/>
      </a:lt2>
      <a:accent1>
        <a:srgbClr val="025373"/>
      </a:accent1>
      <a:accent2>
        <a:srgbClr val="0378A6"/>
      </a:accent2>
      <a:accent3>
        <a:srgbClr val="F2CB05"/>
      </a:accent3>
      <a:accent4>
        <a:srgbClr val="D6D6D6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705</TotalTime>
  <Words>1352</Words>
  <Application>Microsoft Office PowerPoint</Application>
  <PresentationFormat>Произвольный</PresentationFormat>
  <Paragraphs>224</Paragraphs>
  <Slides>15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ТЕМА 15. «Планирование». План реализации проекта     </vt:lpstr>
      <vt:lpstr> 1. ПЛАНИРОВАНИЕ</vt:lpstr>
      <vt:lpstr>  </vt:lpstr>
      <vt:lpstr>  </vt:lpstr>
      <vt:lpstr>  </vt:lpstr>
      <vt:lpstr>  </vt:lpstr>
      <vt:lpstr>  </vt:lpstr>
      <vt:lpstr>  </vt:lpstr>
      <vt:lpstr>  ПЛАН ПОЗВОЛЯЕТ : </vt:lpstr>
      <vt:lpstr>  </vt:lpstr>
      <vt:lpstr>ДОМАШНЕЕ ЗАДАНИЕ 1. Заполните таблицу в тетради, которая будет своеобразным планом подготовки проекта </vt:lpstr>
      <vt:lpstr>Команда «Фрама»</vt:lpstr>
      <vt:lpstr>Норвежская карта экспедиции  с обозначением маршрутов  свободного плавания и дрейфа  «Фрама», похода Нансена и  Йохансена.  Обозначен также предполагаемый  дрейф останков «Жаннетты»</vt:lpstr>
      <vt:lpstr>ДОМАШНЕЕ ЗАДАНИЕ (продолжение) </vt:lpstr>
      <vt:lpstr>РЕСУРСЫ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Юрий Козырев</dc:creator>
  <cp:lastModifiedBy>999</cp:lastModifiedBy>
  <cp:revision>56</cp:revision>
  <dcterms:created xsi:type="dcterms:W3CDTF">2020-07-05T17:04:43Z</dcterms:created>
  <dcterms:modified xsi:type="dcterms:W3CDTF">2021-01-21T04:48:00Z</dcterms:modified>
</cp:coreProperties>
</file>