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1" r:id="rId4"/>
    <p:sldId id="265" r:id="rId5"/>
    <p:sldId id="266" r:id="rId6"/>
    <p:sldId id="264" r:id="rId7"/>
    <p:sldId id="263" r:id="rId8"/>
    <p:sldId id="267" r:id="rId9"/>
    <p:sldId id="268" r:id="rId10"/>
    <p:sldId id="272" r:id="rId11"/>
    <p:sldId id="274" r:id="rId12"/>
    <p:sldId id="275" r:id="rId13"/>
    <p:sldId id="276"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F8F9C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D55FAEAB-0EF1-43CF-BB5E-78B48F503322}" type="datetimeFigureOut">
              <a:rPr lang="ru-RU" smtClean="0"/>
              <a:pPr/>
              <a:t>17.01.2021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CC6FBF2-7628-4F58-B709-30ECDBC53ECE}" type="slidenum">
              <a:rPr lang="ru-RU" smtClean="0"/>
              <a:pPr/>
              <a:t>‹#›</a:t>
            </a:fld>
            <a:endParaRPr lang="ru-RU"/>
          </a:p>
        </p:txBody>
      </p:sp>
    </p:spTree>
    <p:extLst>
      <p:ext uri="{BB962C8B-B14F-4D97-AF65-F5344CB8AC3E}">
        <p14:creationId xmlns:p14="http://schemas.microsoft.com/office/powerpoint/2010/main" xmlns="" val="10592738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55FAEAB-0EF1-43CF-BB5E-78B48F503322}" type="datetimeFigureOut">
              <a:rPr lang="ru-RU" smtClean="0"/>
              <a:pPr/>
              <a:t>17.01.2021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CC6FBF2-7628-4F58-B709-30ECDBC53ECE}" type="slidenum">
              <a:rPr lang="ru-RU" smtClean="0"/>
              <a:pPr/>
              <a:t>‹#›</a:t>
            </a:fld>
            <a:endParaRPr lang="ru-RU"/>
          </a:p>
        </p:txBody>
      </p:sp>
    </p:spTree>
    <p:extLst>
      <p:ext uri="{BB962C8B-B14F-4D97-AF65-F5344CB8AC3E}">
        <p14:creationId xmlns:p14="http://schemas.microsoft.com/office/powerpoint/2010/main" xmlns="" val="1426855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D55FAEAB-0EF1-43CF-BB5E-78B48F503322}" type="datetimeFigureOut">
              <a:rPr lang="ru-RU" smtClean="0"/>
              <a:pPr/>
              <a:t>17.01.2021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CC6FBF2-7628-4F58-B709-30ECDBC53ECE}" type="slidenum">
              <a:rPr lang="ru-RU" smtClean="0"/>
              <a:pPr/>
              <a:t>‹#›</a:t>
            </a:fld>
            <a:endParaRPr lang="ru-RU"/>
          </a:p>
        </p:txBody>
      </p:sp>
    </p:spTree>
    <p:extLst>
      <p:ext uri="{BB962C8B-B14F-4D97-AF65-F5344CB8AC3E}">
        <p14:creationId xmlns:p14="http://schemas.microsoft.com/office/powerpoint/2010/main" xmlns="" val="1810381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D55FAEAB-0EF1-43CF-BB5E-78B48F503322}" type="datetimeFigureOut">
              <a:rPr lang="ru-RU" smtClean="0"/>
              <a:pPr/>
              <a:t>17.01.2021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CC6FBF2-7628-4F58-B709-30ECDBC53ECE}" type="slidenum">
              <a:rPr lang="ru-RU" smtClean="0"/>
              <a:pPr/>
              <a:t>‹#›</a:t>
            </a:fld>
            <a:endParaRPr lang="ru-RU"/>
          </a:p>
        </p:txBody>
      </p:sp>
    </p:spTree>
    <p:extLst>
      <p:ext uri="{BB962C8B-B14F-4D97-AF65-F5344CB8AC3E}">
        <p14:creationId xmlns:p14="http://schemas.microsoft.com/office/powerpoint/2010/main" xmlns="" val="29943694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D55FAEAB-0EF1-43CF-BB5E-78B48F503322}" type="datetimeFigureOut">
              <a:rPr lang="ru-RU" smtClean="0"/>
              <a:pPr/>
              <a:t>17.01.2021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CC6FBF2-7628-4F58-B709-30ECDBC53ECE}" type="slidenum">
              <a:rPr lang="ru-RU" smtClean="0"/>
              <a:pPr/>
              <a:t>‹#›</a:t>
            </a:fld>
            <a:endParaRPr lang="ru-RU"/>
          </a:p>
        </p:txBody>
      </p:sp>
    </p:spTree>
    <p:extLst>
      <p:ext uri="{BB962C8B-B14F-4D97-AF65-F5344CB8AC3E}">
        <p14:creationId xmlns:p14="http://schemas.microsoft.com/office/powerpoint/2010/main" xmlns="" val="37773488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D55FAEAB-0EF1-43CF-BB5E-78B48F503322}" type="datetimeFigureOut">
              <a:rPr lang="ru-RU" smtClean="0"/>
              <a:pPr/>
              <a:t>17.01.2021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CC6FBF2-7628-4F58-B709-30ECDBC53ECE}" type="slidenum">
              <a:rPr lang="ru-RU" smtClean="0"/>
              <a:pPr/>
              <a:t>‹#›</a:t>
            </a:fld>
            <a:endParaRPr lang="ru-RU"/>
          </a:p>
        </p:txBody>
      </p:sp>
    </p:spTree>
    <p:extLst>
      <p:ext uri="{BB962C8B-B14F-4D97-AF65-F5344CB8AC3E}">
        <p14:creationId xmlns:p14="http://schemas.microsoft.com/office/powerpoint/2010/main" xmlns="" val="14721778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D55FAEAB-0EF1-43CF-BB5E-78B48F503322}" type="datetimeFigureOut">
              <a:rPr lang="ru-RU" smtClean="0"/>
              <a:pPr/>
              <a:t>17.01.2021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CC6FBF2-7628-4F58-B709-30ECDBC53ECE}" type="slidenum">
              <a:rPr lang="ru-RU" smtClean="0"/>
              <a:pPr/>
              <a:t>‹#›</a:t>
            </a:fld>
            <a:endParaRPr lang="ru-RU"/>
          </a:p>
        </p:txBody>
      </p:sp>
    </p:spTree>
    <p:extLst>
      <p:ext uri="{BB962C8B-B14F-4D97-AF65-F5344CB8AC3E}">
        <p14:creationId xmlns:p14="http://schemas.microsoft.com/office/powerpoint/2010/main" xmlns="" val="42753069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D55FAEAB-0EF1-43CF-BB5E-78B48F503322}" type="datetimeFigureOut">
              <a:rPr lang="ru-RU" smtClean="0"/>
              <a:pPr/>
              <a:t>17.01.2021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CC6FBF2-7628-4F58-B709-30ECDBC53ECE}" type="slidenum">
              <a:rPr lang="ru-RU" smtClean="0"/>
              <a:pPr/>
              <a:t>‹#›</a:t>
            </a:fld>
            <a:endParaRPr lang="ru-RU"/>
          </a:p>
        </p:txBody>
      </p:sp>
    </p:spTree>
    <p:extLst>
      <p:ext uri="{BB962C8B-B14F-4D97-AF65-F5344CB8AC3E}">
        <p14:creationId xmlns:p14="http://schemas.microsoft.com/office/powerpoint/2010/main" xmlns="" val="92586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D55FAEAB-0EF1-43CF-BB5E-78B48F503322}" type="datetimeFigureOut">
              <a:rPr lang="ru-RU" smtClean="0"/>
              <a:pPr/>
              <a:t>17.01.2021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CC6FBF2-7628-4F58-B709-30ECDBC53ECE}" type="slidenum">
              <a:rPr lang="ru-RU" smtClean="0"/>
              <a:pPr/>
              <a:t>‹#›</a:t>
            </a:fld>
            <a:endParaRPr lang="ru-RU"/>
          </a:p>
        </p:txBody>
      </p:sp>
    </p:spTree>
    <p:extLst>
      <p:ext uri="{BB962C8B-B14F-4D97-AF65-F5344CB8AC3E}">
        <p14:creationId xmlns:p14="http://schemas.microsoft.com/office/powerpoint/2010/main" xmlns="" val="11212727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55FAEAB-0EF1-43CF-BB5E-78B48F503322}" type="datetimeFigureOut">
              <a:rPr lang="ru-RU" smtClean="0"/>
              <a:pPr/>
              <a:t>17.01.2021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CC6FBF2-7628-4F58-B709-30ECDBC53ECE}" type="slidenum">
              <a:rPr lang="ru-RU" smtClean="0"/>
              <a:pPr/>
              <a:t>‹#›</a:t>
            </a:fld>
            <a:endParaRPr lang="ru-RU"/>
          </a:p>
        </p:txBody>
      </p:sp>
    </p:spTree>
    <p:extLst>
      <p:ext uri="{BB962C8B-B14F-4D97-AF65-F5344CB8AC3E}">
        <p14:creationId xmlns:p14="http://schemas.microsoft.com/office/powerpoint/2010/main" xmlns="" val="1522264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55FAEAB-0EF1-43CF-BB5E-78B48F503322}" type="datetimeFigureOut">
              <a:rPr lang="ru-RU" smtClean="0"/>
              <a:pPr/>
              <a:t>17.01.2021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CC6FBF2-7628-4F58-B709-30ECDBC53ECE}" type="slidenum">
              <a:rPr lang="ru-RU" smtClean="0"/>
              <a:pPr/>
              <a:t>‹#›</a:t>
            </a:fld>
            <a:endParaRPr lang="ru-RU"/>
          </a:p>
        </p:txBody>
      </p:sp>
    </p:spTree>
    <p:extLst>
      <p:ext uri="{BB962C8B-B14F-4D97-AF65-F5344CB8AC3E}">
        <p14:creationId xmlns:p14="http://schemas.microsoft.com/office/powerpoint/2010/main" xmlns="" val="6470973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5FAEAB-0EF1-43CF-BB5E-78B48F503322}" type="datetimeFigureOut">
              <a:rPr lang="ru-RU" smtClean="0"/>
              <a:pPr/>
              <a:t>17.01.2021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C6FBF2-7628-4F58-B709-30ECDBC53ECE}" type="slidenum">
              <a:rPr lang="ru-RU" smtClean="0"/>
              <a:pPr/>
              <a:t>‹#›</a:t>
            </a:fld>
            <a:endParaRPr lang="ru-RU"/>
          </a:p>
        </p:txBody>
      </p:sp>
    </p:spTree>
    <p:extLst>
      <p:ext uri="{BB962C8B-B14F-4D97-AF65-F5344CB8AC3E}">
        <p14:creationId xmlns:p14="http://schemas.microsoft.com/office/powerpoint/2010/main" xmlns="" val="41661131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huthuatphanmem.vn/uploads/2018/06/18/hinh-nen-slide-dep-9_035347811.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14468"/>
            <a:ext cx="9144000" cy="7086939"/>
          </a:xfrm>
          <a:prstGeom prst="rect">
            <a:avLst/>
          </a:prstGeom>
          <a:noFill/>
          <a:extLst>
            <a:ext uri="{909E8E84-426E-40DD-AFC4-6F175D3DCCD1}">
              <a14:hiddenFill xmlns:a14="http://schemas.microsoft.com/office/drawing/2010/main" xmlns="">
                <a:solidFill>
                  <a:srgbClr val="FFFFFF"/>
                </a:solidFill>
              </a14:hiddenFill>
            </a:ext>
          </a:extLst>
        </p:spPr>
      </p:pic>
      <p:sp>
        <p:nvSpPr>
          <p:cNvPr id="4" name="Прямоугольник 3"/>
          <p:cNvSpPr/>
          <p:nvPr/>
        </p:nvSpPr>
        <p:spPr>
          <a:xfrm>
            <a:off x="1115616" y="428604"/>
            <a:ext cx="6480720" cy="3785652"/>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4800" b="1" i="1" u="none" strike="noStrike" kern="0" cap="none" spc="0" normalizeH="0" baseline="0" noProof="0" dirty="0" smtClean="0">
              <a:ln>
                <a:noFill/>
              </a:ln>
              <a:solidFill>
                <a:prstClr val="black"/>
              </a:solidFill>
              <a:effectLst/>
              <a:uLnTx/>
              <a:uFillTx/>
              <a:latin typeface="Times New Roman" pitchFamily="18" charset="0"/>
              <a:cs typeface="Times New Roman" pitchFamily="18"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ru-RU" sz="4800" b="1" i="1"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Формирование финансовой грамотности у детей </a:t>
            </a:r>
            <a:r>
              <a:rPr kumimoji="0" lang="ru-RU" sz="4800" b="1" i="1"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старшего</a:t>
            </a:r>
            <a:r>
              <a:rPr kumimoji="0" lang="ru-RU" sz="4800" b="1" i="1" u="none" strike="noStrike" kern="0" cap="none" spc="0" normalizeH="0" noProof="0" dirty="0" smtClean="0">
                <a:ln>
                  <a:noFill/>
                </a:ln>
                <a:solidFill>
                  <a:prstClr val="black"/>
                </a:solidFill>
                <a:effectLst/>
                <a:uLnTx/>
                <a:uFillTx/>
                <a:latin typeface="Times New Roman" pitchFamily="18" charset="0"/>
                <a:cs typeface="Times New Roman" pitchFamily="18" charset="0"/>
              </a:rPr>
              <a:t> </a:t>
            </a:r>
            <a:r>
              <a:rPr kumimoji="0" lang="ru-RU" sz="4800" b="1" i="1"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возраста</a:t>
            </a:r>
            <a:endParaRPr kumimoji="0" lang="ru-RU" sz="1800" b="0" i="0" u="none" strike="noStrike" kern="0" cap="none" spc="0" normalizeH="0" baseline="0" noProof="0" dirty="0" smtClean="0">
              <a:ln>
                <a:noFill/>
              </a:ln>
              <a:solidFill>
                <a:sysClr val="windowText" lastClr="000000"/>
              </a:solidFill>
              <a:effectLst/>
              <a:uLnTx/>
              <a:uFillTx/>
            </a:endParaRPr>
          </a:p>
        </p:txBody>
      </p:sp>
      <p:sp>
        <p:nvSpPr>
          <p:cNvPr id="5" name="Прямоугольник 4"/>
          <p:cNvSpPr/>
          <p:nvPr/>
        </p:nvSpPr>
        <p:spPr>
          <a:xfrm>
            <a:off x="6228184" y="2428868"/>
            <a:ext cx="2592286" cy="4524315"/>
          </a:xfrm>
          <a:prstGeom prst="rect">
            <a:avLst/>
          </a:prstGeom>
        </p:spPr>
        <p:txBody>
          <a:bodyPr wrap="square">
            <a:spAutoFit/>
          </a:bodyPr>
          <a:lstStyle/>
          <a:p>
            <a:pPr>
              <a:spcAft>
                <a:spcPts val="0"/>
              </a:spcAft>
            </a:pPr>
            <a:endParaRPr lang="ru-RU" dirty="0" smtClean="0">
              <a:effectLst/>
              <a:latin typeface="Times New Roman"/>
              <a:ea typeface="Times New Roman"/>
            </a:endParaRPr>
          </a:p>
          <a:p>
            <a:pPr>
              <a:spcAft>
                <a:spcPts val="0"/>
              </a:spcAft>
            </a:pPr>
            <a:endParaRPr lang="ru-RU" dirty="0">
              <a:latin typeface="Times New Roman"/>
              <a:ea typeface="Times New Roman"/>
            </a:endParaRPr>
          </a:p>
          <a:p>
            <a:pPr>
              <a:spcAft>
                <a:spcPts val="0"/>
              </a:spcAft>
            </a:pPr>
            <a:endParaRPr lang="ru-RU" dirty="0" smtClean="0">
              <a:effectLst/>
              <a:latin typeface="Times New Roman"/>
              <a:ea typeface="Times New Roman"/>
            </a:endParaRPr>
          </a:p>
          <a:p>
            <a:pPr>
              <a:spcAft>
                <a:spcPts val="0"/>
              </a:spcAft>
            </a:pPr>
            <a:endParaRPr lang="ru-RU" dirty="0">
              <a:latin typeface="Times New Roman"/>
              <a:ea typeface="Times New Roman"/>
            </a:endParaRPr>
          </a:p>
          <a:p>
            <a:pPr>
              <a:spcAft>
                <a:spcPts val="0"/>
              </a:spcAft>
            </a:pPr>
            <a:endParaRPr lang="ru-RU" dirty="0" smtClean="0">
              <a:effectLst/>
              <a:latin typeface="Times New Roman"/>
              <a:ea typeface="Times New Roman"/>
            </a:endParaRPr>
          </a:p>
          <a:p>
            <a:pPr>
              <a:spcAft>
                <a:spcPts val="0"/>
              </a:spcAft>
            </a:pPr>
            <a:endParaRPr lang="ru-RU" dirty="0">
              <a:latin typeface="Times New Roman"/>
              <a:ea typeface="Times New Roman"/>
            </a:endParaRPr>
          </a:p>
          <a:p>
            <a:pPr>
              <a:spcAft>
                <a:spcPts val="0"/>
              </a:spcAft>
            </a:pPr>
            <a:endParaRPr lang="ru-RU" dirty="0" smtClean="0">
              <a:effectLst/>
              <a:latin typeface="Times New Roman"/>
              <a:ea typeface="Times New Roman"/>
            </a:endParaRPr>
          </a:p>
          <a:p>
            <a:pPr>
              <a:spcAft>
                <a:spcPts val="0"/>
              </a:spcAft>
            </a:pPr>
            <a:endParaRPr lang="ru-RU" dirty="0">
              <a:latin typeface="Times New Roman"/>
              <a:ea typeface="Times New Roman"/>
            </a:endParaRPr>
          </a:p>
          <a:p>
            <a:pPr>
              <a:spcAft>
                <a:spcPts val="0"/>
              </a:spcAft>
            </a:pPr>
            <a:endParaRPr lang="ru-RU" dirty="0" smtClean="0">
              <a:effectLst/>
              <a:latin typeface="Times New Roman"/>
              <a:ea typeface="Times New Roman"/>
            </a:endParaRPr>
          </a:p>
          <a:p>
            <a:pPr>
              <a:spcAft>
                <a:spcPts val="0"/>
              </a:spcAft>
            </a:pPr>
            <a:endParaRPr lang="ru-RU" dirty="0">
              <a:latin typeface="Times New Roman"/>
              <a:ea typeface="Times New Roman"/>
            </a:endParaRPr>
          </a:p>
          <a:p>
            <a:pPr>
              <a:spcAft>
                <a:spcPts val="0"/>
              </a:spcAft>
            </a:pPr>
            <a:r>
              <a:rPr lang="ru-RU" b="1" dirty="0" smtClean="0">
                <a:effectLst/>
                <a:latin typeface="Times New Roman"/>
                <a:ea typeface="Times New Roman"/>
              </a:rPr>
              <a:t>Подготовили:</a:t>
            </a:r>
          </a:p>
          <a:p>
            <a:pPr>
              <a:spcAft>
                <a:spcPts val="0"/>
              </a:spcAft>
            </a:pPr>
            <a:r>
              <a:rPr lang="ru-RU" b="1" dirty="0" smtClean="0">
                <a:latin typeface="Times New Roman"/>
                <a:ea typeface="Times New Roman"/>
              </a:rPr>
              <a:t>Гром Г.В</a:t>
            </a:r>
            <a:r>
              <a:rPr lang="ru-RU" b="1" dirty="0" smtClean="0">
                <a:effectLst/>
                <a:latin typeface="Times New Roman"/>
                <a:ea typeface="Times New Roman"/>
              </a:rPr>
              <a:t>, </a:t>
            </a:r>
            <a:r>
              <a:rPr lang="ru-RU" b="1" dirty="0" err="1" smtClean="0">
                <a:effectLst/>
                <a:latin typeface="Times New Roman"/>
                <a:ea typeface="Times New Roman"/>
              </a:rPr>
              <a:t>Ледкова</a:t>
            </a:r>
            <a:r>
              <a:rPr lang="ru-RU" b="1" dirty="0" smtClean="0">
                <a:effectLst/>
                <a:latin typeface="Times New Roman"/>
                <a:ea typeface="Times New Roman"/>
              </a:rPr>
              <a:t> Т.С.</a:t>
            </a:r>
          </a:p>
          <a:p>
            <a:pPr>
              <a:spcAft>
                <a:spcPts val="0"/>
              </a:spcAft>
            </a:pPr>
            <a:r>
              <a:rPr lang="ru-RU" b="1" dirty="0" smtClean="0">
                <a:effectLst/>
                <a:latin typeface="Times New Roman"/>
                <a:ea typeface="Times New Roman"/>
              </a:rPr>
              <a:t>Воспитатели</a:t>
            </a:r>
            <a:br>
              <a:rPr lang="ru-RU" b="1" dirty="0" smtClean="0">
                <a:effectLst/>
                <a:latin typeface="Times New Roman"/>
                <a:ea typeface="Times New Roman"/>
              </a:rPr>
            </a:br>
            <a:r>
              <a:rPr lang="ru-RU" b="1" dirty="0" smtClean="0"/>
              <a:t>ГБДОУ НАО «ЦРР детский сад п.Искателей»</a:t>
            </a:r>
            <a:endParaRPr lang="ru-RU" b="1" dirty="0">
              <a:effectLst/>
              <a:latin typeface="Times New Roman"/>
              <a:ea typeface="Times New Roman"/>
            </a:endParaRPr>
          </a:p>
        </p:txBody>
      </p:sp>
    </p:spTree>
    <p:extLst>
      <p:ext uri="{BB962C8B-B14F-4D97-AF65-F5344CB8AC3E}">
        <p14:creationId xmlns:p14="http://schemas.microsoft.com/office/powerpoint/2010/main" xmlns="" val="42291180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huthuatphanmem.vn/uploads/2018/06/18/hinh-nen-slide-dep-9_035347811.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14468"/>
            <a:ext cx="9144000" cy="7086939"/>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Заголовок 1"/>
          <p:cNvSpPr>
            <a:spLocks noGrp="1"/>
          </p:cNvSpPr>
          <p:nvPr>
            <p:ph type="ctrTitle"/>
          </p:nvPr>
        </p:nvSpPr>
        <p:spPr>
          <a:xfrm>
            <a:off x="4572000" y="332657"/>
            <a:ext cx="4248472" cy="2232247"/>
          </a:xfrm>
        </p:spPr>
        <p:txBody>
          <a:bodyPr>
            <a:normAutofit fontScale="90000"/>
          </a:bodyPr>
          <a:lstStyle/>
          <a:p>
            <a:r>
              <a:rPr lang="ru-RU" sz="2700" dirty="0" smtClean="0"/>
              <a:t>«Деньги-это средство воспитания, и с ними необходимо знакомить уже в</a:t>
            </a:r>
            <a:br>
              <a:rPr lang="ru-RU" sz="2700" dirty="0" smtClean="0"/>
            </a:br>
            <a:r>
              <a:rPr lang="ru-RU" sz="2700" dirty="0" smtClean="0"/>
              <a:t>дошкольном возрасте» </a:t>
            </a:r>
            <a:r>
              <a:rPr lang="ru-RU" dirty="0" smtClean="0"/>
              <a:t/>
            </a:r>
            <a:br>
              <a:rPr lang="ru-RU" dirty="0" smtClean="0"/>
            </a:br>
            <a:r>
              <a:rPr lang="ru-RU" dirty="0" smtClean="0"/>
              <a:t>              </a:t>
            </a:r>
            <a:r>
              <a:rPr lang="ru-RU" sz="2700" dirty="0" smtClean="0"/>
              <a:t>А.С.Макаренко</a:t>
            </a:r>
            <a:endParaRPr lang="ru-RU" sz="2700" dirty="0"/>
          </a:p>
        </p:txBody>
      </p:sp>
      <p:sp>
        <p:nvSpPr>
          <p:cNvPr id="3" name="Подзаголовок 2"/>
          <p:cNvSpPr>
            <a:spLocks noGrp="1"/>
          </p:cNvSpPr>
          <p:nvPr>
            <p:ph type="subTitle" idx="1"/>
          </p:nvPr>
        </p:nvSpPr>
        <p:spPr>
          <a:xfrm>
            <a:off x="539552" y="2996952"/>
            <a:ext cx="7992888" cy="3672408"/>
          </a:xfrm>
        </p:spPr>
        <p:txBody>
          <a:bodyPr/>
          <a:lstStyle/>
          <a:p>
            <a:r>
              <a:rPr lang="ru-RU" b="1" dirty="0" smtClean="0">
                <a:solidFill>
                  <a:srgbClr val="FF0000"/>
                </a:solidFill>
                <a:latin typeface="Times New Roman" pitchFamily="18" charset="0"/>
                <a:cs typeface="Times New Roman" pitchFamily="18" charset="0"/>
              </a:rPr>
              <a:t>Финансовая </a:t>
            </a:r>
            <a:r>
              <a:rPr lang="ru-RU" b="1" dirty="0" smtClean="0">
                <a:solidFill>
                  <a:srgbClr val="FF0000"/>
                </a:solidFill>
                <a:latin typeface="Times New Roman" pitchFamily="18" charset="0"/>
                <a:cs typeface="Times New Roman" pitchFamily="18" charset="0"/>
              </a:rPr>
              <a:t>грамотность-</a:t>
            </a:r>
            <a:r>
              <a:rPr lang="ru-RU" b="1" dirty="0" smtClean="0"/>
              <a:t> </a:t>
            </a:r>
            <a:r>
              <a:rPr lang="ru-RU" dirty="0" smtClean="0">
                <a:solidFill>
                  <a:srgbClr val="FF0000"/>
                </a:solidFill>
              </a:rPr>
              <a:t>это </a:t>
            </a:r>
            <a:r>
              <a:rPr lang="ru-RU" dirty="0" smtClean="0">
                <a:solidFill>
                  <a:srgbClr val="FF0000"/>
                </a:solidFill>
              </a:rPr>
              <a:t>умение использовать знания и навыки, для принятия правильных решений, связанных с деньгами и тратами</a:t>
            </a:r>
            <a:r>
              <a:rPr lang="ru-RU" dirty="0" smtClean="0">
                <a:solidFill>
                  <a:srgbClr val="FF0000"/>
                </a:solidFill>
              </a:rPr>
              <a:t>.</a:t>
            </a:r>
            <a:endParaRPr lang="ru-RU" dirty="0" smtClean="0">
              <a:solidFill>
                <a:srgbClr val="FF0000"/>
              </a:solidFill>
              <a:latin typeface="Times New Roman" pitchFamily="18" charset="0"/>
              <a:cs typeface="Times New Roman" pitchFamily="18" charset="0"/>
            </a:endParaRPr>
          </a:p>
          <a:p>
            <a:endParaRPr lang="ru-RU" dirty="0"/>
          </a:p>
        </p:txBody>
      </p:sp>
    </p:spTree>
    <p:extLst>
      <p:ext uri="{BB962C8B-B14F-4D97-AF65-F5344CB8AC3E}">
        <p14:creationId xmlns:p14="http://schemas.microsoft.com/office/powerpoint/2010/main" xmlns="" val="873223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huthuatphanmem.vn/uploads/2018/06/18/hinh-nen-slide-dep-9_035347811.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14468"/>
            <a:ext cx="9144000" cy="7086939"/>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Заголовок 1"/>
          <p:cNvSpPr>
            <a:spLocks noGrp="1"/>
          </p:cNvSpPr>
          <p:nvPr>
            <p:ph type="ctrTitle"/>
          </p:nvPr>
        </p:nvSpPr>
        <p:spPr>
          <a:xfrm>
            <a:off x="685800" y="908721"/>
            <a:ext cx="7772400" cy="4464496"/>
          </a:xfrm>
        </p:spPr>
        <p:txBody>
          <a:bodyPr>
            <a:noAutofit/>
          </a:bodyPr>
          <a:lstStyle/>
          <a:p>
            <a:r>
              <a:rPr lang="ru-RU" sz="3200" b="1" i="1" dirty="0">
                <a:solidFill>
                  <a:prstClr val="black"/>
                </a:solidFill>
                <a:latin typeface="Times New Roman" pitchFamily="18" charset="0"/>
                <a:cs typeface="Times New Roman" pitchFamily="18" charset="0"/>
              </a:rPr>
              <a:t>Актуальность</a:t>
            </a:r>
            <a:r>
              <a:rPr lang="ru-RU" sz="3200" b="1" dirty="0">
                <a:solidFill>
                  <a:prstClr val="black"/>
                </a:solidFill>
                <a:latin typeface="Times New Roman" pitchFamily="18" charset="0"/>
                <a:cs typeface="Times New Roman" pitchFamily="18" charset="0"/>
              </a:rPr>
              <a:t/>
            </a:r>
            <a:br>
              <a:rPr lang="ru-RU" sz="3200" b="1" dirty="0">
                <a:solidFill>
                  <a:prstClr val="black"/>
                </a:solidFill>
                <a:latin typeface="Times New Roman" pitchFamily="18" charset="0"/>
                <a:cs typeface="Times New Roman" pitchFamily="18" charset="0"/>
              </a:rPr>
            </a:br>
            <a:r>
              <a:rPr lang="ru-RU" sz="3200" b="1" dirty="0">
                <a:solidFill>
                  <a:prstClr val="black"/>
                </a:solidFill>
                <a:latin typeface="Times New Roman" pitchFamily="18" charset="0"/>
                <a:cs typeface="Times New Roman" pitchFamily="18" charset="0"/>
              </a:rPr>
              <a:t>Современная жизнь диктует свои стандарты: в условиях рыночной экономики человеку в любом возрасте, чтобы быть успешным, необходимо быть финансово грамотным. Поэтому обучение основам экономических знаний необходимо начинать уже в детском саду, ведь представления о деньгах и их применении начинают формироваться в дошкольном возрасте.</a:t>
            </a:r>
            <a:br>
              <a:rPr lang="ru-RU" sz="3200" b="1" dirty="0">
                <a:solidFill>
                  <a:prstClr val="black"/>
                </a:solidFill>
                <a:latin typeface="Times New Roman" pitchFamily="18" charset="0"/>
                <a:cs typeface="Times New Roman" pitchFamily="18" charset="0"/>
              </a:rPr>
            </a:br>
            <a:endParaRPr lang="ru-RU" sz="3200" b="1" dirty="0"/>
          </a:p>
        </p:txBody>
      </p:sp>
      <p:sp>
        <p:nvSpPr>
          <p:cNvPr id="3" name="Подзаголовок 2"/>
          <p:cNvSpPr>
            <a:spLocks noGrp="1"/>
          </p:cNvSpPr>
          <p:nvPr>
            <p:ph type="subTitle" idx="1"/>
          </p:nvPr>
        </p:nvSpPr>
        <p:spPr/>
        <p:txBody>
          <a:bodyPr/>
          <a:lstStyle/>
          <a:p>
            <a:endParaRPr lang="ru-RU"/>
          </a:p>
        </p:txBody>
      </p:sp>
    </p:spTree>
    <p:extLst>
      <p:ext uri="{BB962C8B-B14F-4D97-AF65-F5344CB8AC3E}">
        <p14:creationId xmlns:p14="http://schemas.microsoft.com/office/powerpoint/2010/main" xmlns="" val="1563867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huthuatphanmem.vn/uploads/2018/06/18/hinh-nen-slide-dep-9_035347811.jpg"/>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8628" t="3215" r="-1" b="15476"/>
          <a:stretch/>
        </p:blipFill>
        <p:spPr bwMode="auto">
          <a:xfrm>
            <a:off x="-2379" y="1"/>
            <a:ext cx="9180436"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Заголовок 1"/>
          <p:cNvSpPr>
            <a:spLocks noGrp="1"/>
          </p:cNvSpPr>
          <p:nvPr>
            <p:ph type="title"/>
          </p:nvPr>
        </p:nvSpPr>
        <p:spPr>
          <a:xfrm>
            <a:off x="457200" y="548680"/>
            <a:ext cx="8229600" cy="5544616"/>
          </a:xfrm>
          <a:solidFill>
            <a:schemeClr val="bg2">
              <a:lumMod val="90000"/>
            </a:schemeClr>
          </a:solidFill>
        </p:spPr>
        <p:txBody>
          <a:bodyPr>
            <a:normAutofit/>
          </a:bodyPr>
          <a:lstStyle/>
          <a:p>
            <a:r>
              <a:rPr lang="ru-RU" sz="2500" i="1" dirty="0">
                <a:solidFill>
                  <a:prstClr val="black"/>
                </a:solidFill>
                <a:latin typeface="Times New Roman" pitchFamily="18" charset="0"/>
                <a:cs typeface="Times New Roman" pitchFamily="18" charset="0"/>
              </a:rPr>
              <a:t>Федеральный государственный образовательный стандарт</a:t>
            </a:r>
            <a:r>
              <a:rPr lang="ru-RU" sz="2500" dirty="0">
                <a:solidFill>
                  <a:prstClr val="black"/>
                </a:solidFill>
                <a:latin typeface="Times New Roman" pitchFamily="18" charset="0"/>
                <a:cs typeface="Times New Roman" pitchFamily="18" charset="0"/>
              </a:rPr>
              <a:t> дошкольного образования ставит задачу формирования общей культуры личности детей.</a:t>
            </a:r>
            <a:br>
              <a:rPr lang="ru-RU" sz="2500" dirty="0">
                <a:solidFill>
                  <a:prstClr val="black"/>
                </a:solidFill>
                <a:latin typeface="Times New Roman" pitchFamily="18" charset="0"/>
                <a:cs typeface="Times New Roman" pitchFamily="18" charset="0"/>
              </a:rPr>
            </a:br>
            <a:r>
              <a:rPr lang="ru-RU" sz="2500" dirty="0">
                <a:solidFill>
                  <a:prstClr val="black"/>
                </a:solidFill>
                <a:latin typeface="Times New Roman" pitchFamily="18" charset="0"/>
                <a:cs typeface="Times New Roman" pitchFamily="18" charset="0"/>
              </a:rPr>
              <a:t>Экономическая культура личности дошкольника характеризуется наличием первичных представлений об экономических категориях, интеллектуальных и нравственных качествах (бережливость, смекалка, трудолюбие, умение планировать дела, осуждение жадности и расточительности). Без сформированных первичных экономических представлений невозможно формирование финансовой грамотности.</a:t>
            </a:r>
            <a:br>
              <a:rPr lang="ru-RU" sz="2500" dirty="0">
                <a:solidFill>
                  <a:prstClr val="black"/>
                </a:solidFill>
                <a:latin typeface="Times New Roman" pitchFamily="18" charset="0"/>
                <a:cs typeface="Times New Roman" pitchFamily="18" charset="0"/>
              </a:rPr>
            </a:br>
            <a:endParaRPr lang="ru-RU" dirty="0"/>
          </a:p>
        </p:txBody>
      </p:sp>
    </p:spTree>
    <p:extLst>
      <p:ext uri="{BB962C8B-B14F-4D97-AF65-F5344CB8AC3E}">
        <p14:creationId xmlns:p14="http://schemas.microsoft.com/office/powerpoint/2010/main" xmlns="" val="3828742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huthuatphanmem.vn/uploads/2018/06/18/hinh-nen-slide-dep-9_035347811.jpg"/>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8628" t="3215" r="-1" b="15476"/>
          <a:stretch/>
        </p:blipFill>
        <p:spPr bwMode="auto">
          <a:xfrm>
            <a:off x="-2379" y="1"/>
            <a:ext cx="9180436"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Заголовок 1"/>
          <p:cNvSpPr>
            <a:spLocks noGrp="1"/>
          </p:cNvSpPr>
          <p:nvPr>
            <p:ph type="title"/>
          </p:nvPr>
        </p:nvSpPr>
        <p:spPr>
          <a:xfrm>
            <a:off x="457200" y="274638"/>
            <a:ext cx="8229600" cy="5746650"/>
          </a:xfrm>
          <a:solidFill>
            <a:schemeClr val="tx2">
              <a:lumMod val="20000"/>
              <a:lumOff val="80000"/>
            </a:schemeClr>
          </a:solidFill>
        </p:spPr>
        <p:txBody>
          <a:bodyPr>
            <a:normAutofit/>
          </a:bodyPr>
          <a:lstStyle/>
          <a:p>
            <a:r>
              <a:rPr lang="ru-RU" sz="3200" dirty="0">
                <a:solidFill>
                  <a:prstClr val="black"/>
                </a:solidFill>
                <a:latin typeface="Times New Roman" pitchFamily="18" charset="0"/>
                <a:cs typeface="Times New Roman" pitchFamily="18" charset="0"/>
              </a:rPr>
              <a:t>В дошкольной педагогике проблема экономического воспитания и обучения рассматривалась как составная часть трудового воспитания. Об этом свидетельствуют работы таких исследователей как Р. С. Буре, Л. С. </a:t>
            </a:r>
            <a:r>
              <a:rPr lang="ru-RU" sz="3200" dirty="0" err="1">
                <a:solidFill>
                  <a:prstClr val="black"/>
                </a:solidFill>
                <a:latin typeface="Times New Roman" pitchFamily="18" charset="0"/>
                <a:cs typeface="Times New Roman" pitchFamily="18" charset="0"/>
              </a:rPr>
              <a:t>Дзинтерс</a:t>
            </a:r>
            <a:r>
              <a:rPr lang="ru-RU" sz="3200" dirty="0">
                <a:solidFill>
                  <a:prstClr val="black"/>
                </a:solidFill>
                <a:latin typeface="Times New Roman" pitchFamily="18" charset="0"/>
                <a:cs typeface="Times New Roman" pitchFamily="18" charset="0"/>
              </a:rPr>
              <a:t>, И. В. </a:t>
            </a:r>
            <a:r>
              <a:rPr lang="ru-RU" sz="3200" dirty="0" err="1">
                <a:solidFill>
                  <a:prstClr val="black"/>
                </a:solidFill>
                <a:latin typeface="Times New Roman" pitchFamily="18" charset="0"/>
                <a:cs typeface="Times New Roman" pitchFamily="18" charset="0"/>
              </a:rPr>
              <a:t>Житко</a:t>
            </a:r>
            <a:r>
              <a:rPr lang="ru-RU" sz="3200" dirty="0">
                <a:solidFill>
                  <a:prstClr val="black"/>
                </a:solidFill>
                <a:latin typeface="Times New Roman" pitchFamily="18" charset="0"/>
                <a:cs typeface="Times New Roman" pitchFamily="18" charset="0"/>
              </a:rPr>
              <a:t>, Л. М. </a:t>
            </a:r>
            <a:r>
              <a:rPr lang="ru-RU" sz="3200" dirty="0" err="1">
                <a:solidFill>
                  <a:prstClr val="black"/>
                </a:solidFill>
                <a:latin typeface="Times New Roman" pitchFamily="18" charset="0"/>
                <a:cs typeface="Times New Roman" pitchFamily="18" charset="0"/>
              </a:rPr>
              <a:t>Казарян</a:t>
            </a:r>
            <a:r>
              <a:rPr lang="ru-RU" sz="3200" dirty="0">
                <a:solidFill>
                  <a:prstClr val="black"/>
                </a:solidFill>
                <a:latin typeface="Times New Roman" pitchFamily="18" charset="0"/>
                <a:cs typeface="Times New Roman" pitchFamily="18" charset="0"/>
              </a:rPr>
              <a:t>, Л. В. </a:t>
            </a:r>
            <a:r>
              <a:rPr lang="ru-RU" sz="3200" dirty="0" err="1">
                <a:solidFill>
                  <a:prstClr val="black"/>
                </a:solidFill>
                <a:latin typeface="Times New Roman" pitchFamily="18" charset="0"/>
                <a:cs typeface="Times New Roman" pitchFamily="18" charset="0"/>
              </a:rPr>
              <a:t>Крайновой</a:t>
            </a:r>
            <a:r>
              <a:rPr lang="ru-RU" sz="3200" dirty="0">
                <a:solidFill>
                  <a:prstClr val="black"/>
                </a:solidFill>
                <a:latin typeface="Times New Roman" pitchFamily="18" charset="0"/>
                <a:cs typeface="Times New Roman" pitchFamily="18" charset="0"/>
              </a:rPr>
              <a:t>, Л. Я. </a:t>
            </a:r>
            <a:r>
              <a:rPr lang="ru-RU" sz="3200" dirty="0" err="1">
                <a:solidFill>
                  <a:prstClr val="black"/>
                </a:solidFill>
                <a:latin typeface="Times New Roman" pitchFamily="18" charset="0"/>
                <a:cs typeface="Times New Roman" pitchFamily="18" charset="0"/>
              </a:rPr>
              <a:t>Мусатовой</a:t>
            </a:r>
            <a:r>
              <a:rPr lang="ru-RU" sz="3200" dirty="0">
                <a:solidFill>
                  <a:prstClr val="black"/>
                </a:solidFill>
                <a:latin typeface="Times New Roman" pitchFamily="18" charset="0"/>
                <a:cs typeface="Times New Roman" pitchFamily="18" charset="0"/>
              </a:rPr>
              <a:t>, В. Г. Нечаевой и др.</a:t>
            </a:r>
            <a:endParaRPr lang="ru-RU" sz="3200" dirty="0"/>
          </a:p>
        </p:txBody>
      </p:sp>
    </p:spTree>
    <p:extLst>
      <p:ext uri="{BB962C8B-B14F-4D97-AF65-F5344CB8AC3E}">
        <p14:creationId xmlns:p14="http://schemas.microsoft.com/office/powerpoint/2010/main" xmlns="" val="3828742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huthuatphanmem.vn/uploads/2018/06/18/hinh-nen-slide-dep-9_035347811.jpg"/>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8628" t="3215" r="-1" b="15476"/>
          <a:stretch/>
        </p:blipFill>
        <p:spPr bwMode="auto">
          <a:xfrm>
            <a:off x="-2379" y="1"/>
            <a:ext cx="9180436"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Заголовок 1"/>
          <p:cNvSpPr>
            <a:spLocks noGrp="1"/>
          </p:cNvSpPr>
          <p:nvPr>
            <p:ph type="title"/>
          </p:nvPr>
        </p:nvSpPr>
        <p:spPr>
          <a:xfrm>
            <a:off x="457200" y="274638"/>
            <a:ext cx="8229600" cy="5890666"/>
          </a:xfrm>
          <a:solidFill>
            <a:schemeClr val="accent2">
              <a:lumMod val="20000"/>
              <a:lumOff val="80000"/>
            </a:schemeClr>
          </a:solidFill>
        </p:spPr>
        <p:txBody>
          <a:bodyPr>
            <a:normAutofit fontScale="90000"/>
          </a:bodyPr>
          <a:lstStyle/>
          <a:p>
            <a:r>
              <a:rPr lang="ru-RU" sz="3600" b="1" i="1" dirty="0">
                <a:solidFill>
                  <a:srgbClr val="FF0000"/>
                </a:solidFill>
                <a:latin typeface="Times New Roman" pitchFamily="18" charset="0"/>
                <a:cs typeface="Times New Roman" pitchFamily="18" charset="0"/>
              </a:rPr>
              <a:t>Цель:</a:t>
            </a:r>
            <a:r>
              <a:rPr lang="ru-RU" sz="1800" b="1" i="1" dirty="0">
                <a:solidFill>
                  <a:prstClr val="black"/>
                </a:solidFill>
                <a:latin typeface="Times New Roman" pitchFamily="18" charset="0"/>
                <a:cs typeface="Times New Roman" pitchFamily="18" charset="0"/>
              </a:rPr>
              <a:t/>
            </a:r>
            <a:br>
              <a:rPr lang="ru-RU" sz="1800" b="1" i="1" dirty="0">
                <a:solidFill>
                  <a:prstClr val="black"/>
                </a:solidFill>
                <a:latin typeface="Times New Roman" pitchFamily="18" charset="0"/>
                <a:cs typeface="Times New Roman" pitchFamily="18" charset="0"/>
              </a:rPr>
            </a:br>
            <a:r>
              <a:rPr lang="ru-RU" sz="2000" b="1" dirty="0">
                <a:solidFill>
                  <a:srgbClr val="002060"/>
                </a:solidFill>
                <a:latin typeface="Times New Roman" pitchFamily="18" charset="0"/>
                <a:cs typeface="Times New Roman" pitchFamily="18" charset="0"/>
              </a:rPr>
              <a:t>Помочь детям войти в социально-экономическую жизнь, способствовать формированию основ финансовой грамотности у детей дошкольного возраста.</a:t>
            </a:r>
            <a:br>
              <a:rPr lang="ru-RU" sz="2000" b="1" dirty="0">
                <a:solidFill>
                  <a:srgbClr val="002060"/>
                </a:solidFill>
                <a:latin typeface="Times New Roman" pitchFamily="18" charset="0"/>
                <a:cs typeface="Times New Roman" pitchFamily="18" charset="0"/>
              </a:rPr>
            </a:br>
            <a:r>
              <a:rPr lang="ru-RU" sz="2000" b="1" i="1" dirty="0">
                <a:solidFill>
                  <a:srgbClr val="002060"/>
                </a:solidFill>
                <a:latin typeface="Times New Roman" pitchFamily="18" charset="0"/>
                <a:cs typeface="Times New Roman" pitchFamily="18" charset="0"/>
              </a:rPr>
              <a:t>Задачи:</a:t>
            </a:r>
            <a:r>
              <a:rPr lang="ru-RU" sz="2000" b="1" dirty="0">
                <a:solidFill>
                  <a:srgbClr val="002060"/>
                </a:solidFill>
                <a:latin typeface="Times New Roman" pitchFamily="18" charset="0"/>
                <a:cs typeface="Times New Roman" pitchFamily="18" charset="0"/>
              </a:rPr>
              <a:t/>
            </a:r>
            <a:br>
              <a:rPr lang="ru-RU" sz="2000" b="1" dirty="0">
                <a:solidFill>
                  <a:srgbClr val="002060"/>
                </a:solidFill>
                <a:latin typeface="Times New Roman" pitchFamily="18" charset="0"/>
                <a:cs typeface="Times New Roman" pitchFamily="18" charset="0"/>
              </a:rPr>
            </a:br>
            <a:r>
              <a:rPr lang="ru-RU" sz="2000" b="1" dirty="0">
                <a:solidFill>
                  <a:srgbClr val="002060"/>
                </a:solidFill>
                <a:latin typeface="Times New Roman" pitchFamily="18" charset="0"/>
                <a:cs typeface="Times New Roman" pitchFamily="18" charset="0"/>
              </a:rPr>
              <a:t>1. Создать условия для формирования элементарных экономических знаний у детей.</a:t>
            </a:r>
            <a:br>
              <a:rPr lang="ru-RU" sz="2000" b="1" dirty="0">
                <a:solidFill>
                  <a:srgbClr val="002060"/>
                </a:solidFill>
                <a:latin typeface="Times New Roman" pitchFamily="18" charset="0"/>
                <a:cs typeface="Times New Roman" pitchFamily="18" charset="0"/>
              </a:rPr>
            </a:br>
            <a:r>
              <a:rPr lang="ru-RU" sz="2000" b="1" dirty="0">
                <a:solidFill>
                  <a:srgbClr val="002060"/>
                </a:solidFill>
                <a:latin typeface="Times New Roman" pitchFamily="18" charset="0"/>
                <a:cs typeface="Times New Roman" pitchFamily="18" charset="0"/>
              </a:rPr>
              <a:t>2. Научить понимать и ценить окружающий предметный мир (как результат труда людей, видеть красоту человеческого творения и относиться к нему с уважением.</a:t>
            </a:r>
            <a:br>
              <a:rPr lang="ru-RU" sz="2000" b="1" dirty="0">
                <a:solidFill>
                  <a:srgbClr val="002060"/>
                </a:solidFill>
                <a:latin typeface="Times New Roman" pitchFamily="18" charset="0"/>
                <a:cs typeface="Times New Roman" pitchFamily="18" charset="0"/>
              </a:rPr>
            </a:br>
            <a:r>
              <a:rPr lang="ru-RU" sz="2000" b="1" dirty="0">
                <a:solidFill>
                  <a:srgbClr val="002060"/>
                </a:solidFill>
                <a:latin typeface="Times New Roman" pitchFamily="18" charset="0"/>
                <a:cs typeface="Times New Roman" pitchFamily="18" charset="0"/>
              </a:rPr>
              <a:t>3. Развить эмоциональную сферу детей, умение понимать свое эмоциональное состояние, регулировать собственное поведение, формировать положительную самооценку, способность распознать чувства других людей.</a:t>
            </a:r>
            <a:br>
              <a:rPr lang="ru-RU" sz="2000" b="1" dirty="0">
                <a:solidFill>
                  <a:srgbClr val="002060"/>
                </a:solidFill>
                <a:latin typeface="Times New Roman" pitchFamily="18" charset="0"/>
                <a:cs typeface="Times New Roman" pitchFamily="18" charset="0"/>
              </a:rPr>
            </a:br>
            <a:r>
              <a:rPr lang="ru-RU" sz="2000" b="1" dirty="0">
                <a:solidFill>
                  <a:srgbClr val="002060"/>
                </a:solidFill>
                <a:latin typeface="Times New Roman" pitchFamily="18" charset="0"/>
                <a:cs typeface="Times New Roman" pitchFamily="18" charset="0"/>
              </a:rPr>
              <a:t>4. Развить у детей навыки и привычки речевого этикета, культурного поведения в быту (вести себя правильно в реальных жизненных ситуациях с разумными потребностями).</a:t>
            </a:r>
            <a:br>
              <a:rPr lang="ru-RU" sz="2000" b="1" dirty="0">
                <a:solidFill>
                  <a:srgbClr val="002060"/>
                </a:solidFill>
                <a:latin typeface="Times New Roman" pitchFamily="18" charset="0"/>
                <a:cs typeface="Times New Roman" pitchFamily="18" charset="0"/>
              </a:rPr>
            </a:br>
            <a:r>
              <a:rPr lang="ru-RU" sz="2000" b="1" dirty="0">
                <a:solidFill>
                  <a:srgbClr val="002060"/>
                </a:solidFill>
                <a:latin typeface="Times New Roman" pitchFamily="18" charset="0"/>
                <a:cs typeface="Times New Roman" pitchFamily="18" charset="0"/>
              </a:rPr>
              <a:t>5. Формировать правильное отношение к деньгам как предмету жизненной необходимости.</a:t>
            </a:r>
            <a:br>
              <a:rPr lang="ru-RU" sz="2000" b="1" dirty="0">
                <a:solidFill>
                  <a:srgbClr val="002060"/>
                </a:solidFill>
                <a:latin typeface="Times New Roman" pitchFamily="18" charset="0"/>
                <a:cs typeface="Times New Roman" pitchFamily="18" charset="0"/>
              </a:rPr>
            </a:br>
            <a:endParaRPr lang="ru-RU" sz="2000" b="1" dirty="0">
              <a:solidFill>
                <a:srgbClr val="002060"/>
              </a:solidFill>
            </a:endParaRPr>
          </a:p>
        </p:txBody>
      </p:sp>
    </p:spTree>
    <p:extLst>
      <p:ext uri="{BB962C8B-B14F-4D97-AF65-F5344CB8AC3E}">
        <p14:creationId xmlns:p14="http://schemas.microsoft.com/office/powerpoint/2010/main" xmlns="" val="37022889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huthuatphanmem.vn/uploads/2018/06/18/hinh-nen-slide-dep-9_035347811.jpg"/>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8628" t="3215" r="-1" b="15476"/>
          <a:stretch/>
        </p:blipFill>
        <p:spPr bwMode="auto">
          <a:xfrm>
            <a:off x="-2379" y="-30778"/>
            <a:ext cx="9180436"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Заголовок 1"/>
          <p:cNvSpPr>
            <a:spLocks noGrp="1"/>
          </p:cNvSpPr>
          <p:nvPr>
            <p:ph type="title"/>
          </p:nvPr>
        </p:nvSpPr>
        <p:spPr>
          <a:xfrm>
            <a:off x="457200" y="476672"/>
            <a:ext cx="8229600" cy="1368152"/>
          </a:xfrm>
          <a:solidFill>
            <a:schemeClr val="accent3">
              <a:lumMod val="40000"/>
              <a:lumOff val="60000"/>
            </a:schemeClr>
          </a:solidFill>
        </p:spPr>
        <p:txBody>
          <a:bodyPr/>
          <a:lstStyle/>
          <a:p>
            <a:r>
              <a:rPr lang="ru-RU" sz="2800" b="1" i="1" dirty="0">
                <a:solidFill>
                  <a:srgbClr val="FF0000"/>
                </a:solidFill>
                <a:latin typeface="Times New Roman" pitchFamily="18" charset="0"/>
                <a:cs typeface="Times New Roman" pitchFamily="18" charset="0"/>
              </a:rPr>
              <a:t>Методы и приемы работы с детьми по финансовой грамотности</a:t>
            </a:r>
            <a:endParaRPr lang="ru-RU" dirty="0">
              <a:solidFill>
                <a:srgbClr val="FF0000"/>
              </a:solidFill>
            </a:endParaRPr>
          </a:p>
        </p:txBody>
      </p:sp>
      <p:sp>
        <p:nvSpPr>
          <p:cNvPr id="4" name="Прямоугольник 3"/>
          <p:cNvSpPr/>
          <p:nvPr/>
        </p:nvSpPr>
        <p:spPr>
          <a:xfrm>
            <a:off x="395536" y="2090172"/>
            <a:ext cx="7992888" cy="2616101"/>
          </a:xfrm>
          <a:prstGeom prst="rect">
            <a:avLst/>
          </a:prstGeom>
          <a:solidFill>
            <a:schemeClr val="bg2">
              <a:lumMod val="90000"/>
            </a:schemeClr>
          </a:solidFill>
        </p:spPr>
        <p:txBody>
          <a:bodyPr wrap="square">
            <a:spAutoFit/>
          </a:bodyPr>
          <a:lstStyle/>
          <a:p>
            <a:pPr marL="342900" lvl="0" indent="-342900">
              <a:spcAft>
                <a:spcPts val="0"/>
              </a:spcAft>
              <a:buFont typeface="Symbol"/>
              <a:buChar char=""/>
            </a:pPr>
            <a:endParaRPr lang="ru-RU" sz="2800" b="1" dirty="0" smtClean="0">
              <a:solidFill>
                <a:srgbClr val="000000"/>
              </a:solidFill>
              <a:latin typeface="Times New Roman"/>
              <a:ea typeface="Arial"/>
            </a:endParaRPr>
          </a:p>
          <a:p>
            <a:pPr marL="342900" lvl="0" indent="-342900">
              <a:spcAft>
                <a:spcPts val="0"/>
              </a:spcAft>
              <a:buFont typeface="Symbol"/>
              <a:buChar char=""/>
            </a:pPr>
            <a:r>
              <a:rPr lang="ru-RU" sz="2800" b="1" dirty="0" smtClean="0">
                <a:solidFill>
                  <a:srgbClr val="000000"/>
                </a:solidFill>
                <a:latin typeface="Times New Roman"/>
                <a:ea typeface="Arial"/>
              </a:rPr>
              <a:t>интеллектуальные </a:t>
            </a:r>
            <a:r>
              <a:rPr lang="ru-RU" sz="2800" b="1" dirty="0">
                <a:solidFill>
                  <a:srgbClr val="000000"/>
                </a:solidFill>
                <a:latin typeface="Times New Roman"/>
                <a:ea typeface="Arial"/>
              </a:rPr>
              <a:t>игры и развлечения ;</a:t>
            </a:r>
            <a:endParaRPr lang="ru-RU" sz="2800" dirty="0" smtClean="0">
              <a:effectLst/>
              <a:latin typeface="Times New Roman"/>
              <a:ea typeface="Times New Roman"/>
            </a:endParaRPr>
          </a:p>
          <a:p>
            <a:pPr marL="342900" lvl="0" indent="-342900">
              <a:spcAft>
                <a:spcPts val="0"/>
              </a:spcAft>
              <a:buFont typeface="Symbol"/>
              <a:buChar char=""/>
            </a:pPr>
            <a:r>
              <a:rPr lang="ru-RU" sz="2800" b="1" dirty="0" smtClean="0">
                <a:solidFill>
                  <a:srgbClr val="000000"/>
                </a:solidFill>
                <a:latin typeface="Times New Roman"/>
                <a:ea typeface="Arial"/>
              </a:rPr>
              <a:t>тематические </a:t>
            </a:r>
            <a:r>
              <a:rPr lang="ru-RU" sz="2800" b="1" dirty="0">
                <a:solidFill>
                  <a:srgbClr val="000000"/>
                </a:solidFill>
                <a:latin typeface="Times New Roman"/>
                <a:ea typeface="Arial"/>
              </a:rPr>
              <a:t>занятия;</a:t>
            </a:r>
            <a:endParaRPr lang="ru-RU" sz="2800" dirty="0" smtClean="0">
              <a:effectLst/>
              <a:latin typeface="Times New Roman"/>
              <a:ea typeface="Times New Roman"/>
            </a:endParaRPr>
          </a:p>
          <a:p>
            <a:pPr marL="342900" lvl="0" indent="-342900">
              <a:spcAft>
                <a:spcPts val="0"/>
              </a:spcAft>
              <a:buFont typeface="Symbol"/>
              <a:buChar char=""/>
            </a:pPr>
            <a:r>
              <a:rPr lang="ru-RU" sz="2800" b="1" dirty="0">
                <a:solidFill>
                  <a:srgbClr val="000000"/>
                </a:solidFill>
                <a:latin typeface="Times New Roman"/>
                <a:ea typeface="Arial"/>
              </a:rPr>
              <a:t>беседы;</a:t>
            </a:r>
            <a:endParaRPr lang="ru-RU" sz="2800" dirty="0" smtClean="0">
              <a:effectLst/>
              <a:latin typeface="Times New Roman"/>
              <a:ea typeface="Times New Roman"/>
            </a:endParaRPr>
          </a:p>
          <a:p>
            <a:pPr marL="342900" lvl="0" indent="-342900">
              <a:spcAft>
                <a:spcPts val="0"/>
              </a:spcAft>
              <a:buFont typeface="Symbol"/>
              <a:buChar char=""/>
            </a:pPr>
            <a:r>
              <a:rPr lang="ru-RU" sz="2800" b="1" dirty="0">
                <a:solidFill>
                  <a:srgbClr val="000000"/>
                </a:solidFill>
                <a:latin typeface="Times New Roman"/>
                <a:ea typeface="Arial"/>
              </a:rPr>
              <a:t>чтение стихов, сказок, пословиц, поговорок.</a:t>
            </a:r>
            <a:endParaRPr lang="ru-RU" sz="2800" dirty="0" smtClean="0">
              <a:effectLst/>
              <a:latin typeface="Times New Roman"/>
              <a:ea typeface="Times New Roman"/>
            </a:endParaRPr>
          </a:p>
          <a:p>
            <a:pPr>
              <a:spcAft>
                <a:spcPts val="0"/>
              </a:spcAft>
            </a:pPr>
            <a:r>
              <a:rPr lang="ru-RU" sz="1200" dirty="0" smtClean="0">
                <a:effectLst/>
                <a:latin typeface="Times New Roman"/>
                <a:ea typeface="Times New Roman"/>
              </a:rPr>
              <a:t> </a:t>
            </a:r>
          </a:p>
          <a:p>
            <a:pPr>
              <a:spcAft>
                <a:spcPts val="0"/>
              </a:spcAft>
            </a:pPr>
            <a:r>
              <a:rPr lang="ru-RU" sz="1200" dirty="0" smtClean="0">
                <a:effectLst/>
                <a:latin typeface="Times New Roman"/>
                <a:ea typeface="Times New Roman"/>
              </a:rPr>
              <a:t> </a:t>
            </a:r>
            <a:endParaRPr lang="ru-RU" sz="1200" dirty="0">
              <a:effectLst/>
              <a:latin typeface="Times New Roman"/>
              <a:ea typeface="Times New Roman"/>
            </a:endParaRPr>
          </a:p>
        </p:txBody>
      </p:sp>
    </p:spTree>
    <p:extLst>
      <p:ext uri="{BB962C8B-B14F-4D97-AF65-F5344CB8AC3E}">
        <p14:creationId xmlns:p14="http://schemas.microsoft.com/office/powerpoint/2010/main" xmlns="" val="37022889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huthuatphanmem.vn/uploads/2018/06/18/hinh-nen-slide-dep-9_035347811.jpg"/>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8628" t="3215" r="-1" b="15476"/>
          <a:stretch/>
        </p:blipFill>
        <p:spPr bwMode="auto">
          <a:xfrm>
            <a:off x="-36436" y="0"/>
            <a:ext cx="9180436"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3" name="Прямоугольник 2"/>
          <p:cNvSpPr/>
          <p:nvPr/>
        </p:nvSpPr>
        <p:spPr>
          <a:xfrm>
            <a:off x="539552" y="1166843"/>
            <a:ext cx="7776864" cy="584775"/>
          </a:xfrm>
          <a:prstGeom prst="rect">
            <a:avLst/>
          </a:prstGeom>
        </p:spPr>
        <p:txBody>
          <a:bodyPr wrap="square">
            <a:spAutoFit/>
          </a:bodyPr>
          <a:lstStyle/>
          <a:p>
            <a:pPr lvl="0"/>
            <a:endParaRPr lang="ru-RU" sz="1600" b="1" i="1" dirty="0" smtClean="0">
              <a:solidFill>
                <a:prstClr val="black"/>
              </a:solidFill>
              <a:latin typeface="Times New Roman" pitchFamily="18" charset="0"/>
              <a:cs typeface="Times New Roman" pitchFamily="18" charset="0"/>
            </a:endParaRPr>
          </a:p>
          <a:p>
            <a:pPr lvl="0"/>
            <a:endParaRPr lang="ru-RU" sz="1600" b="1" i="1" dirty="0">
              <a:solidFill>
                <a:prstClr val="black"/>
              </a:solidFill>
              <a:latin typeface="Times New Roman" pitchFamily="18" charset="0"/>
              <a:cs typeface="Times New Roman" pitchFamily="18" charset="0"/>
            </a:endParaRPr>
          </a:p>
        </p:txBody>
      </p:sp>
      <p:sp>
        <p:nvSpPr>
          <p:cNvPr id="4" name="Прямоугольник 3"/>
          <p:cNvSpPr/>
          <p:nvPr/>
        </p:nvSpPr>
        <p:spPr>
          <a:xfrm>
            <a:off x="2286000" y="1951673"/>
            <a:ext cx="4572000" cy="800219"/>
          </a:xfrm>
          <a:prstGeom prst="rect">
            <a:avLst/>
          </a:prstGeom>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ru-RU" sz="2800" b="1" i="1" u="none" strike="noStrike" kern="0" cap="none" spc="0" normalizeH="0" baseline="0" noProof="0" dirty="0" smtClean="0">
                <a:ln>
                  <a:noFill/>
                </a:ln>
                <a:solidFill>
                  <a:prstClr val="black"/>
                </a:solidFill>
                <a:effectLst/>
                <a:uLnTx/>
                <a:uFillTx/>
                <a:cs typeface="Arial"/>
              </a:rPr>
              <a:t/>
            </a:r>
            <a:br>
              <a:rPr kumimoji="0" lang="ru-RU" sz="2800" b="1" i="1" u="none" strike="noStrike" kern="0" cap="none" spc="0" normalizeH="0" baseline="0" noProof="0" dirty="0" smtClean="0">
                <a:ln>
                  <a:noFill/>
                </a:ln>
                <a:solidFill>
                  <a:prstClr val="black"/>
                </a:solidFill>
                <a:effectLst/>
                <a:uLnTx/>
                <a:uFillTx/>
                <a:cs typeface="Arial"/>
              </a:rPr>
            </a:br>
            <a:endParaRPr kumimoji="0" lang="ru-RU" sz="1800" b="0" i="0" u="none" strike="noStrike" kern="0" cap="none" spc="0" normalizeH="0" baseline="0" noProof="0" dirty="0" smtClean="0">
              <a:ln>
                <a:noFill/>
              </a:ln>
              <a:solidFill>
                <a:sysClr val="windowText" lastClr="000000"/>
              </a:solidFill>
              <a:effectLst/>
              <a:uLnTx/>
              <a:uFillTx/>
            </a:endParaRPr>
          </a:p>
        </p:txBody>
      </p:sp>
      <p:sp>
        <p:nvSpPr>
          <p:cNvPr id="5" name="Заголовок 4"/>
          <p:cNvSpPr>
            <a:spLocks noGrp="1"/>
          </p:cNvSpPr>
          <p:nvPr>
            <p:ph type="title"/>
          </p:nvPr>
        </p:nvSpPr>
        <p:spPr/>
        <p:txBody>
          <a:bodyPr>
            <a:normAutofit fontScale="90000"/>
          </a:bodyPr>
          <a:lstStyle/>
          <a:p>
            <a:pPr lvl="0">
              <a:spcBef>
                <a:spcPts val="0"/>
              </a:spcBef>
            </a:pPr>
            <a:r>
              <a:rPr lang="ru-RU" sz="2800" b="1" i="1" dirty="0" smtClean="0">
                <a:solidFill>
                  <a:prstClr val="black"/>
                </a:solidFill>
                <a:latin typeface="Times New Roman" pitchFamily="18" charset="0"/>
                <a:cs typeface="Times New Roman" pitchFamily="18" charset="0"/>
              </a:rPr>
              <a:t>   </a:t>
            </a:r>
            <a:r>
              <a:rPr lang="ru-RU" sz="2800" b="1" i="1" dirty="0">
                <a:solidFill>
                  <a:prstClr val="black"/>
                </a:solidFill>
                <a:latin typeface="Times New Roman" pitchFamily="18" charset="0"/>
                <a:cs typeface="Times New Roman" pitchFamily="18" charset="0"/>
              </a:rPr>
              <a:t/>
            </a:r>
            <a:br>
              <a:rPr lang="ru-RU" sz="2800" b="1" i="1" dirty="0">
                <a:solidFill>
                  <a:prstClr val="black"/>
                </a:solidFill>
                <a:latin typeface="Times New Roman" pitchFamily="18" charset="0"/>
                <a:cs typeface="Times New Roman" pitchFamily="18" charset="0"/>
              </a:rPr>
            </a:br>
            <a:r>
              <a:rPr lang="ru-RU" sz="2800" b="1" i="1" dirty="0">
                <a:solidFill>
                  <a:prstClr val="black"/>
                </a:solidFill>
                <a:latin typeface="Times New Roman" pitchFamily="18" charset="0"/>
                <a:cs typeface="Times New Roman" pitchFamily="18" charset="0"/>
              </a:rPr>
              <a:t>Работу с дошкольниками по формированию финансовой грамотности </a:t>
            </a:r>
            <a:r>
              <a:rPr lang="ru-RU" sz="2800" b="1" i="1" dirty="0" smtClean="0">
                <a:solidFill>
                  <a:prstClr val="black"/>
                </a:solidFill>
                <a:latin typeface="Times New Roman" pitchFamily="18" charset="0"/>
                <a:cs typeface="Times New Roman" pitchFamily="18" charset="0"/>
              </a:rPr>
              <a:t>мы </a:t>
            </a:r>
            <a:r>
              <a:rPr lang="ru-RU" sz="2800" b="1" i="1" dirty="0" smtClean="0">
                <a:solidFill>
                  <a:prstClr val="black"/>
                </a:solidFill>
                <a:latin typeface="Times New Roman" pitchFamily="18" charset="0"/>
                <a:cs typeface="Times New Roman" pitchFamily="18" charset="0"/>
              </a:rPr>
              <a:t>разделили </a:t>
            </a:r>
            <a:r>
              <a:rPr lang="ru-RU" sz="2800" b="1" i="1" dirty="0">
                <a:solidFill>
                  <a:prstClr val="black"/>
                </a:solidFill>
                <a:latin typeface="Times New Roman" pitchFamily="18" charset="0"/>
                <a:cs typeface="Times New Roman" pitchFamily="18" charset="0"/>
              </a:rPr>
              <a:t>на </a:t>
            </a:r>
            <a:r>
              <a:rPr lang="ru-RU" sz="2800" b="1" i="1" dirty="0" smtClean="0">
                <a:solidFill>
                  <a:prstClr val="black"/>
                </a:solidFill>
                <a:latin typeface="Times New Roman" pitchFamily="18" charset="0"/>
                <a:cs typeface="Times New Roman" pitchFamily="18" charset="0"/>
              </a:rPr>
              <a:t>четыре</a:t>
            </a:r>
            <a:r>
              <a:rPr lang="ru-RU" sz="2800" b="1" i="1" dirty="0" smtClean="0">
                <a:solidFill>
                  <a:prstClr val="black"/>
                </a:solidFill>
                <a:latin typeface="Times New Roman" pitchFamily="18" charset="0"/>
                <a:cs typeface="Times New Roman" pitchFamily="18" charset="0"/>
              </a:rPr>
              <a:t> </a:t>
            </a:r>
            <a:r>
              <a:rPr lang="ru-RU" sz="2800" b="1" i="1" dirty="0">
                <a:solidFill>
                  <a:prstClr val="black"/>
                </a:solidFill>
                <a:latin typeface="Times New Roman" pitchFamily="18" charset="0"/>
                <a:cs typeface="Times New Roman" pitchFamily="18" charset="0"/>
              </a:rPr>
              <a:t>экономических </a:t>
            </a:r>
            <a:r>
              <a:rPr lang="ru-RU" sz="2800" b="1" i="1" dirty="0" smtClean="0">
                <a:solidFill>
                  <a:prstClr val="black"/>
                </a:solidFill>
                <a:latin typeface="Times New Roman" pitchFamily="18" charset="0"/>
                <a:cs typeface="Times New Roman" pitchFamily="18" charset="0"/>
              </a:rPr>
              <a:t>блока:</a:t>
            </a:r>
            <a:r>
              <a:rPr lang="ru-RU" sz="2800" b="1" i="1" dirty="0">
                <a:solidFill>
                  <a:prstClr val="black"/>
                </a:solidFill>
                <a:cs typeface="Arial"/>
              </a:rPr>
              <a:t/>
            </a:r>
            <a:br>
              <a:rPr lang="ru-RU" sz="2800" b="1" i="1" dirty="0">
                <a:solidFill>
                  <a:prstClr val="black"/>
                </a:solidFill>
                <a:cs typeface="Arial"/>
              </a:rPr>
            </a:br>
            <a:r>
              <a:rPr lang="ru-RU" sz="2800" b="1" i="1" dirty="0" smtClean="0">
                <a:solidFill>
                  <a:prstClr val="black"/>
                </a:solidFill>
                <a:latin typeface="Times New Roman" pitchFamily="18" charset="0"/>
                <a:cs typeface="Times New Roman" pitchFamily="18" charset="0"/>
              </a:rPr>
              <a:t/>
            </a:r>
            <a:br>
              <a:rPr lang="ru-RU" sz="2800" b="1" i="1" dirty="0" smtClean="0">
                <a:solidFill>
                  <a:prstClr val="black"/>
                </a:solidFill>
                <a:latin typeface="Times New Roman" pitchFamily="18" charset="0"/>
                <a:cs typeface="Times New Roman" pitchFamily="18" charset="0"/>
              </a:rPr>
            </a:br>
            <a:endParaRPr lang="ru-RU" sz="2700" dirty="0"/>
          </a:p>
        </p:txBody>
      </p:sp>
      <p:sp>
        <p:nvSpPr>
          <p:cNvPr id="8" name="Объект 7"/>
          <p:cNvSpPr>
            <a:spLocks noGrp="1"/>
          </p:cNvSpPr>
          <p:nvPr>
            <p:ph idx="1"/>
          </p:nvPr>
        </p:nvSpPr>
        <p:spPr>
          <a:solidFill>
            <a:schemeClr val="accent4">
              <a:lumMod val="20000"/>
              <a:lumOff val="80000"/>
            </a:schemeClr>
          </a:solidFill>
        </p:spPr>
        <p:txBody>
          <a:bodyPr>
            <a:normAutofit lnSpcReduction="10000"/>
          </a:bodyPr>
          <a:lstStyle/>
          <a:p>
            <a:pPr marL="0" lvl="0" indent="0">
              <a:spcBef>
                <a:spcPts val="0"/>
              </a:spcBef>
              <a:buNone/>
            </a:pPr>
            <a:r>
              <a:rPr lang="ru-RU" sz="2000" b="1" i="1" dirty="0">
                <a:solidFill>
                  <a:srgbClr val="FF0000"/>
                </a:solidFill>
                <a:latin typeface="Times New Roman" pitchFamily="18" charset="0"/>
                <a:cs typeface="Times New Roman" pitchFamily="18" charset="0"/>
              </a:rPr>
              <a:t>1 </a:t>
            </a:r>
            <a:r>
              <a:rPr lang="ru-RU" sz="2000" b="1" i="1" dirty="0" smtClean="0">
                <a:solidFill>
                  <a:srgbClr val="FF0000"/>
                </a:solidFill>
                <a:latin typeface="Times New Roman" pitchFamily="18" charset="0"/>
                <a:cs typeface="Times New Roman" pitchFamily="18" charset="0"/>
              </a:rPr>
              <a:t>блок: Труд-продукт</a:t>
            </a:r>
            <a:r>
              <a:rPr lang="ru-RU" sz="2000" dirty="0" smtClean="0">
                <a:solidFill>
                  <a:prstClr val="black"/>
                </a:solidFill>
                <a:latin typeface="Times New Roman" pitchFamily="18" charset="0"/>
                <a:cs typeface="Times New Roman" pitchFamily="18" charset="0"/>
              </a:rPr>
              <a:t>. Дети узнают о том, что люди трудятся, чтобы прокормить себя и свою семью, чтобы сделать запасы на будущее, приносить пользу другим. В процессе труда люди создают, производят различные предметы, продукты труда. Производство невозможно без средств производства, с помощью которых осуществляется процесс производства продуктов труда. Для того чтобы что-то изготовить, необходимо знать способ изготовления, который называют технологией.</a:t>
            </a:r>
            <a:br>
              <a:rPr lang="ru-RU" sz="2000" dirty="0" smtClean="0">
                <a:solidFill>
                  <a:prstClr val="black"/>
                </a:solidFill>
                <a:latin typeface="Times New Roman" pitchFamily="18" charset="0"/>
                <a:cs typeface="Times New Roman" pitchFamily="18" charset="0"/>
              </a:rPr>
            </a:br>
            <a:endParaRPr lang="ru-RU" sz="2000" dirty="0">
              <a:solidFill>
                <a:prstClr val="black"/>
              </a:solidFill>
              <a:latin typeface="Times New Roman" pitchFamily="18" charset="0"/>
              <a:cs typeface="Times New Roman" pitchFamily="18" charset="0"/>
            </a:endParaRPr>
          </a:p>
          <a:p>
            <a:pPr marL="0" lvl="0" indent="0">
              <a:spcBef>
                <a:spcPts val="0"/>
              </a:spcBef>
              <a:buNone/>
            </a:pPr>
            <a:endParaRPr lang="ru-RU" sz="2000" b="1" i="1" dirty="0" smtClean="0">
              <a:solidFill>
                <a:prstClr val="black"/>
              </a:solidFill>
              <a:latin typeface="Times New Roman" pitchFamily="18" charset="0"/>
              <a:cs typeface="Times New Roman" pitchFamily="18" charset="0"/>
            </a:endParaRPr>
          </a:p>
          <a:p>
            <a:pPr marL="0" indent="0">
              <a:spcBef>
                <a:spcPts val="0"/>
              </a:spcBef>
              <a:buNone/>
            </a:pPr>
            <a:r>
              <a:rPr lang="ru-RU" sz="2000" b="1" i="1" dirty="0" smtClean="0">
                <a:solidFill>
                  <a:srgbClr val="FF0000"/>
                </a:solidFill>
                <a:latin typeface="Times New Roman" pitchFamily="18" charset="0"/>
                <a:cs typeface="Times New Roman" pitchFamily="18" charset="0"/>
              </a:rPr>
              <a:t>2 </a:t>
            </a:r>
            <a:r>
              <a:rPr lang="ru-RU" sz="2000" b="1" i="1" dirty="0" smtClean="0">
                <a:solidFill>
                  <a:srgbClr val="FF0000"/>
                </a:solidFill>
                <a:latin typeface="Times New Roman" pitchFamily="18" charset="0"/>
                <a:cs typeface="Times New Roman" pitchFamily="18" charset="0"/>
              </a:rPr>
              <a:t>блок: Деньги, цена и стоимость</a:t>
            </a:r>
            <a:r>
              <a:rPr lang="ru-RU" sz="2000" dirty="0" smtClean="0">
                <a:solidFill>
                  <a:prstClr val="black"/>
                </a:solidFill>
                <a:latin typeface="Times New Roman" pitchFamily="18" charset="0"/>
                <a:cs typeface="Times New Roman" pitchFamily="18" charset="0"/>
              </a:rPr>
              <a:t>. </a:t>
            </a:r>
            <a:r>
              <a:rPr lang="ru-RU" sz="2000" dirty="0" smtClean="0">
                <a:latin typeface="Times New Roman" pitchFamily="18" charset="0"/>
                <a:cs typeface="Times New Roman" pitchFamily="18" charset="0"/>
              </a:rPr>
              <a:t>Дети знакомятся с понятием «деньги» как общим эквивалентом, а также с тем, что они являются тоже товаром, но необычным, т. к. количество его всегда оказывается равноценным другому товару, который может быть на них обменен. Кроме того, деньги это средство платежа при купле-продаже. Необходимо подвести детей к тому, что любой товар имеет свою цену. Одни товары – дорогие, другие стоят меньше (дешевле).</a:t>
            </a:r>
          </a:p>
          <a:p>
            <a:pPr marL="0" lvl="0" indent="0">
              <a:spcBef>
                <a:spcPts val="0"/>
              </a:spcBef>
              <a:buNone/>
            </a:pPr>
            <a:endParaRPr lang="ru-RU" sz="2000" dirty="0">
              <a:solidFill>
                <a:prstClr val="black"/>
              </a:solidFill>
              <a:latin typeface="Times New Roman" pitchFamily="18" charset="0"/>
              <a:cs typeface="Times New Roman" pitchFamily="18" charset="0"/>
            </a:endParaRPr>
          </a:p>
          <a:p>
            <a:pPr marL="0" indent="0">
              <a:buNone/>
            </a:pPr>
            <a:endParaRPr lang="ru-RU" dirty="0"/>
          </a:p>
        </p:txBody>
      </p:sp>
      <p:sp>
        <p:nvSpPr>
          <p:cNvPr id="6" name="Прямоугольник 5"/>
          <p:cNvSpPr/>
          <p:nvPr/>
        </p:nvSpPr>
        <p:spPr>
          <a:xfrm>
            <a:off x="971600" y="1951673"/>
            <a:ext cx="5886400" cy="800219"/>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ru-RU" sz="2800" b="1" i="1"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a:t>
            </a:r>
            <a:r>
              <a:rPr kumimoji="0" lang="ru-RU" sz="2800" b="1" i="1" u="none" strike="noStrike" kern="0" cap="none" spc="0" normalizeH="0" baseline="0" noProof="0" dirty="0" smtClean="0">
                <a:ln>
                  <a:noFill/>
                </a:ln>
                <a:solidFill>
                  <a:prstClr val="black"/>
                </a:solidFill>
                <a:effectLst/>
                <a:uLnTx/>
                <a:uFillTx/>
                <a:cs typeface="Arial"/>
              </a:rPr>
              <a:t/>
            </a:r>
            <a:br>
              <a:rPr kumimoji="0" lang="ru-RU" sz="2800" b="1" i="1" u="none" strike="noStrike" kern="0" cap="none" spc="0" normalizeH="0" baseline="0" noProof="0" dirty="0" smtClean="0">
                <a:ln>
                  <a:noFill/>
                </a:ln>
                <a:solidFill>
                  <a:prstClr val="black"/>
                </a:solidFill>
                <a:effectLst/>
                <a:uLnTx/>
                <a:uFillTx/>
                <a:cs typeface="Arial"/>
              </a:rPr>
            </a:br>
            <a:endParaRPr kumimoji="0" lang="ru-RU" sz="1800" b="0" i="0" u="none" strike="noStrike" kern="0" cap="none" spc="0" normalizeH="0" baseline="0" noProof="0" dirty="0" smtClean="0">
              <a:ln>
                <a:noFill/>
              </a:ln>
              <a:solidFill>
                <a:sysClr val="windowText" lastClr="000000"/>
              </a:solidFill>
              <a:effectLst/>
              <a:uLnTx/>
              <a:uFillTx/>
            </a:endParaRPr>
          </a:p>
        </p:txBody>
      </p:sp>
    </p:spTree>
    <p:extLst>
      <p:ext uri="{BB962C8B-B14F-4D97-AF65-F5344CB8AC3E}">
        <p14:creationId xmlns:p14="http://schemas.microsoft.com/office/powerpoint/2010/main" xmlns="" val="12137292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huthuatphanmem.vn/uploads/2018/06/18/hinh-nen-slide-dep-9_035347811.jpg"/>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8628" t="3215" r="-1" b="15476"/>
          <a:stretch/>
        </p:blipFill>
        <p:spPr bwMode="auto">
          <a:xfrm>
            <a:off x="-2379" y="1"/>
            <a:ext cx="9180436"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Прямоугольник 1"/>
          <p:cNvSpPr/>
          <p:nvPr/>
        </p:nvSpPr>
        <p:spPr>
          <a:xfrm>
            <a:off x="683568" y="-218152"/>
            <a:ext cx="7848872" cy="646331"/>
          </a:xfrm>
          <a:prstGeom prst="rect">
            <a:avLst/>
          </a:prstGeom>
        </p:spPr>
        <p:txBody>
          <a:bodyPr wrap="square">
            <a:spAutoFit/>
          </a:bodyPr>
          <a:lstStyle/>
          <a:p>
            <a:pPr lvl="0" algn="ctr"/>
            <a:endParaRPr lang="ru-RU" b="1" i="1" dirty="0" smtClean="0">
              <a:solidFill>
                <a:prstClr val="black"/>
              </a:solidFill>
              <a:latin typeface="Times New Roman" pitchFamily="18" charset="0"/>
              <a:cs typeface="Times New Roman" pitchFamily="18" charset="0"/>
            </a:endParaRPr>
          </a:p>
          <a:p>
            <a:pPr lvl="0" algn="ctr"/>
            <a:endParaRPr lang="ru-RU" b="1" i="1" dirty="0">
              <a:solidFill>
                <a:prstClr val="black"/>
              </a:solidFill>
              <a:latin typeface="Times New Roman" pitchFamily="18" charset="0"/>
              <a:cs typeface="Times New Roman" pitchFamily="18" charset="0"/>
            </a:endParaRPr>
          </a:p>
        </p:txBody>
      </p:sp>
      <p:sp>
        <p:nvSpPr>
          <p:cNvPr id="3" name="Заголовок 2"/>
          <p:cNvSpPr>
            <a:spLocks noGrp="1"/>
          </p:cNvSpPr>
          <p:nvPr>
            <p:ph type="title"/>
          </p:nvPr>
        </p:nvSpPr>
        <p:spPr>
          <a:xfrm>
            <a:off x="457200" y="764704"/>
            <a:ext cx="8229600" cy="5616624"/>
          </a:xfrm>
          <a:solidFill>
            <a:schemeClr val="tx2">
              <a:lumMod val="20000"/>
              <a:lumOff val="80000"/>
            </a:schemeClr>
          </a:solidFill>
        </p:spPr>
        <p:txBody>
          <a:bodyPr>
            <a:normAutofit/>
          </a:bodyPr>
          <a:lstStyle/>
          <a:p>
            <a:pPr lvl="0">
              <a:spcBef>
                <a:spcPts val="0"/>
              </a:spcBef>
            </a:pPr>
            <a:r>
              <a:rPr lang="ru-RU" sz="2000" b="1" i="1" dirty="0" smtClean="0">
                <a:solidFill>
                  <a:srgbClr val="FF0000"/>
                </a:solidFill>
                <a:latin typeface="Times New Roman" pitchFamily="18" charset="0"/>
                <a:cs typeface="Times New Roman" pitchFamily="18" charset="0"/>
              </a:rPr>
              <a:t>3 </a:t>
            </a:r>
            <a:r>
              <a:rPr lang="ru-RU" sz="2000" b="1" i="1" dirty="0">
                <a:solidFill>
                  <a:srgbClr val="FF0000"/>
                </a:solidFill>
                <a:latin typeface="Times New Roman" pitchFamily="18" charset="0"/>
                <a:cs typeface="Times New Roman" pitchFamily="18" charset="0"/>
              </a:rPr>
              <a:t>блок</a:t>
            </a:r>
            <a:r>
              <a:rPr lang="ru-RU" sz="2000" b="1" i="1" dirty="0" smtClean="0">
                <a:solidFill>
                  <a:srgbClr val="FF0000"/>
                </a:solidFill>
                <a:latin typeface="Times New Roman" pitchFamily="18" charset="0"/>
                <a:cs typeface="Times New Roman" pitchFamily="18" charset="0"/>
              </a:rPr>
              <a:t>: Реклама</a:t>
            </a:r>
            <a:r>
              <a:rPr lang="ru-RU" sz="2000" b="1" i="1" dirty="0" smtClean="0">
                <a:solidFill>
                  <a:prstClr val="black"/>
                </a:solidFill>
                <a:latin typeface="Times New Roman" pitchFamily="18" charset="0"/>
                <a:cs typeface="Times New Roman" pitchFamily="18" charset="0"/>
              </a:rPr>
              <a:t>.</a:t>
            </a:r>
            <a:r>
              <a:rPr lang="ru-RU" sz="2000" dirty="0" smtClean="0">
                <a:solidFill>
                  <a:prstClr val="black"/>
                </a:solidFill>
                <a:latin typeface="Times New Roman" pitchFamily="18" charset="0"/>
                <a:cs typeface="Times New Roman" pitchFamily="18" charset="0"/>
              </a:rPr>
              <a:t> </a:t>
            </a:r>
            <a:r>
              <a:rPr lang="ru-RU" sz="2000" dirty="0" smtClean="0">
                <a:solidFill>
                  <a:prstClr val="black"/>
                </a:solidFill>
                <a:latin typeface="Times New Roman" pitchFamily="18" charset="0"/>
                <a:cs typeface="Times New Roman" pitchFamily="18" charset="0"/>
              </a:rPr>
              <a:t>Реклама – это определенная информация, которая упакована в оригинальную форму. Кроме информации реклама несет в себе определенный эмоциональный настрой. Именно поэтому дети так любят рекламу, играют в нее. Дать максимум информации при минимуме слов, выделить основные, характерные черты рекламируемого объекта, выгодно подчеркнуть его отличие от других и доказать преимущества. </a:t>
            </a:r>
            <a:r>
              <a:rPr lang="ru-RU" sz="2000" dirty="0">
                <a:solidFill>
                  <a:prstClr val="black"/>
                </a:solidFill>
                <a:latin typeface="Times New Roman" pitchFamily="18" charset="0"/>
                <a:cs typeface="Times New Roman" pitchFamily="18" charset="0"/>
              </a:rPr>
              <a:t/>
            </a:r>
            <a:br>
              <a:rPr lang="ru-RU" sz="2000" dirty="0">
                <a:solidFill>
                  <a:prstClr val="black"/>
                </a:solidFill>
                <a:latin typeface="Times New Roman" pitchFamily="18" charset="0"/>
                <a:cs typeface="Times New Roman" pitchFamily="18" charset="0"/>
              </a:rPr>
            </a:br>
            <a:r>
              <a:rPr lang="ru-RU" sz="2000" dirty="0" smtClean="0">
                <a:solidFill>
                  <a:prstClr val="black"/>
                </a:solidFill>
                <a:latin typeface="Times New Roman" pitchFamily="18" charset="0"/>
                <a:cs typeface="Times New Roman" pitchFamily="18" charset="0"/>
              </a:rPr>
              <a:t/>
            </a:r>
            <a:br>
              <a:rPr lang="ru-RU" sz="2000" dirty="0" smtClean="0">
                <a:solidFill>
                  <a:prstClr val="black"/>
                </a:solidFill>
                <a:latin typeface="Times New Roman" pitchFamily="18" charset="0"/>
                <a:cs typeface="Times New Roman" pitchFamily="18" charset="0"/>
              </a:rPr>
            </a:br>
            <a:r>
              <a:rPr lang="ru-RU" sz="2000" b="1" i="1" dirty="0" smtClean="0">
                <a:solidFill>
                  <a:srgbClr val="FF0000"/>
                </a:solidFill>
                <a:latin typeface="Times New Roman" pitchFamily="18" charset="0"/>
                <a:cs typeface="Times New Roman" pitchFamily="18" charset="0"/>
              </a:rPr>
              <a:t>4 </a:t>
            </a:r>
            <a:r>
              <a:rPr lang="ru-RU" sz="2000" b="1" i="1" dirty="0">
                <a:solidFill>
                  <a:srgbClr val="FF0000"/>
                </a:solidFill>
                <a:latin typeface="Times New Roman" pitchFamily="18" charset="0"/>
                <a:cs typeface="Times New Roman" pitchFamily="18" charset="0"/>
              </a:rPr>
              <a:t>блок</a:t>
            </a:r>
            <a:r>
              <a:rPr lang="ru-RU" sz="2000" b="1" i="1" dirty="0" smtClean="0">
                <a:solidFill>
                  <a:srgbClr val="FF0000"/>
                </a:solidFill>
                <a:latin typeface="Times New Roman" pitchFamily="18" charset="0"/>
                <a:cs typeface="Times New Roman" pitchFamily="18" charset="0"/>
              </a:rPr>
              <a:t>: Полезные навыки и привычки в быту</a:t>
            </a:r>
            <a:r>
              <a:rPr lang="ru-RU" sz="2000" b="1" i="1" dirty="0" smtClean="0">
                <a:solidFill>
                  <a:prstClr val="black"/>
                </a:solidFill>
                <a:latin typeface="Times New Roman" pitchFamily="18" charset="0"/>
                <a:cs typeface="Times New Roman" pitchFamily="18" charset="0"/>
              </a:rPr>
              <a:t>. </a:t>
            </a:r>
            <a:r>
              <a:rPr lang="ru-RU" sz="2000" dirty="0">
                <a:solidFill>
                  <a:prstClr val="black"/>
                </a:solidFill>
                <a:latin typeface="Times New Roman" pitchFamily="18" charset="0"/>
                <a:cs typeface="Times New Roman" pitchFamily="18" charset="0"/>
              </a:rPr>
              <a:t>Обмен товарами и услугами – путь удовлетворения экономических потребностей. Для продажи и покупки в игровой форме дети изучают спрос и предложение, принимают </a:t>
            </a:r>
            <a:r>
              <a:rPr lang="ru-RU" sz="2000" i="1" dirty="0">
                <a:solidFill>
                  <a:prstClr val="black"/>
                </a:solidFill>
                <a:latin typeface="Times New Roman" pitchFamily="18" charset="0"/>
                <a:cs typeface="Times New Roman" pitchFamily="18" charset="0"/>
              </a:rPr>
              <a:t>«заказы»</a:t>
            </a:r>
            <a:r>
              <a:rPr lang="ru-RU" sz="2000" dirty="0">
                <a:solidFill>
                  <a:prstClr val="black"/>
                </a:solidFill>
                <a:latin typeface="Times New Roman" pitchFamily="18" charset="0"/>
                <a:cs typeface="Times New Roman" pitchFamily="18" charset="0"/>
              </a:rPr>
              <a:t> на товары и услуги. Привлечение детей к производству рекламы, прослеживание вместе с ними действенности рекламы. Происходит развитие представлений: о спросе и предложении и их влиянии на величину цены; об установлении цены; об обмене товарами и услугами.</a:t>
            </a:r>
            <a:br>
              <a:rPr lang="ru-RU" sz="2000" dirty="0">
                <a:solidFill>
                  <a:prstClr val="black"/>
                </a:solidFill>
                <a:latin typeface="Times New Roman" pitchFamily="18" charset="0"/>
                <a:cs typeface="Times New Roman" pitchFamily="18" charset="0"/>
              </a:rPr>
            </a:br>
            <a:endParaRPr lang="ru-RU" sz="2000" dirty="0"/>
          </a:p>
        </p:txBody>
      </p:sp>
    </p:spTree>
    <p:extLst>
      <p:ext uri="{BB962C8B-B14F-4D97-AF65-F5344CB8AC3E}">
        <p14:creationId xmlns:p14="http://schemas.microsoft.com/office/powerpoint/2010/main" xmlns="" val="12137292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huthuatphanmem.vn/uploads/2018/06/18/hinh-nen-slide-dep-9_035347811.jpg"/>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8628" t="3215" r="-1" b="15476"/>
          <a:stretch/>
        </p:blipFill>
        <p:spPr bwMode="auto">
          <a:xfrm>
            <a:off x="-2379" y="1"/>
            <a:ext cx="9180436"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Прямоугольник 1"/>
          <p:cNvSpPr/>
          <p:nvPr/>
        </p:nvSpPr>
        <p:spPr>
          <a:xfrm>
            <a:off x="395536" y="-79653"/>
            <a:ext cx="7992888" cy="480131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ru-RU" sz="1800" b="1"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ru-RU" b="1" kern="0" dirty="0">
              <a:solidFill>
                <a:prstClr val="black"/>
              </a:solidFill>
              <a:latin typeface="Times New Roman" pitchFamily="18" charset="0"/>
              <a:cs typeface="Times New Roman"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ru-RU" sz="1800" b="1" i="0" u="none" strike="noStrike" kern="0" cap="none" spc="0" normalizeH="0" baseline="0" noProof="0" dirty="0" smtClean="0">
                <a:ln>
                  <a:noFill/>
                </a:ln>
                <a:solidFill>
                  <a:srgbClr val="FF0000"/>
                </a:solidFill>
                <a:effectLst/>
                <a:uLnTx/>
                <a:uFillTx/>
                <a:latin typeface="Times New Roman" pitchFamily="18" charset="0"/>
                <a:cs typeface="Times New Roman" pitchFamily="18" charset="0"/>
              </a:rPr>
              <a:t>Создание условий по развитию финансовой грамотности в старшей группе</a:t>
            </a:r>
            <a:endParaRPr kumimoji="0" lang="ru-RU" sz="1800" b="0" i="0" u="none" strike="noStrike" kern="0" cap="none" spc="0" normalizeH="0" baseline="0" noProof="0" dirty="0" smtClean="0">
              <a:ln>
                <a:noFill/>
              </a:ln>
              <a:solidFill>
                <a:srgbClr val="FF0000"/>
              </a:solidFill>
              <a:effectLst/>
              <a:uLnTx/>
              <a:uFillTx/>
              <a:latin typeface="Times New Roman" pitchFamily="18" charset="0"/>
              <a:cs typeface="Times New Roman"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ru-RU" sz="1800" b="0"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«Банк», «Аптека», «Семья», </a:t>
            </a:r>
            <a:r>
              <a:rPr kumimoji="0" lang="ru-RU" sz="1800" b="0"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«Магазин»</a:t>
            </a:r>
            <a:endParaRPr kumimoji="0" lang="ru-RU" sz="1800" b="0"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ru-RU" sz="1800" b="0"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 </a:t>
            </a:r>
            <a:r>
              <a:rPr kumimoji="0" lang="ru-RU" sz="1800" b="0" i="0" u="none" strike="noStrike" kern="0" cap="none" spc="0" normalizeH="0" baseline="0" noProof="0" dirty="0" err="1" smtClean="0">
                <a:ln>
                  <a:noFill/>
                </a:ln>
                <a:solidFill>
                  <a:prstClr val="black"/>
                </a:solidFill>
                <a:effectLst/>
                <a:uLnTx/>
                <a:uFillTx/>
                <a:latin typeface="Times New Roman" pitchFamily="18" charset="0"/>
                <a:cs typeface="Times New Roman" pitchFamily="18" charset="0"/>
              </a:rPr>
              <a:t>Медиатека</a:t>
            </a:r>
            <a:r>
              <a:rPr kumimoji="0" lang="ru-RU" sz="1800" b="0"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 из презентаций</a:t>
            </a:r>
          </a:p>
          <a:p>
            <a:pPr marL="0" marR="0" lvl="0" indent="0" defTabSz="914400" eaLnBrk="1" fontAlgn="auto" latinLnBrk="0" hangingPunct="1">
              <a:lnSpc>
                <a:spcPct val="100000"/>
              </a:lnSpc>
              <a:spcBef>
                <a:spcPts val="0"/>
              </a:spcBef>
              <a:spcAft>
                <a:spcPts val="0"/>
              </a:spcAft>
              <a:buClrTx/>
              <a:buSzTx/>
              <a:buFontTx/>
              <a:buNone/>
              <a:tabLst/>
              <a:defRPr/>
            </a:pPr>
            <a:r>
              <a:rPr kumimoji="0" lang="ru-RU" sz="1800" b="0"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 </a:t>
            </a:r>
            <a:r>
              <a:rPr kumimoji="0" lang="ru-RU" sz="1800" b="0" i="0" u="none" strike="noStrike" kern="0" cap="none" spc="0" normalizeH="0" baseline="0" noProof="0" dirty="0" err="1" smtClean="0">
                <a:ln>
                  <a:noFill/>
                </a:ln>
                <a:solidFill>
                  <a:prstClr val="black"/>
                </a:solidFill>
                <a:effectLst/>
                <a:uLnTx/>
                <a:uFillTx/>
                <a:latin typeface="Times New Roman" pitchFamily="18" charset="0"/>
                <a:cs typeface="Times New Roman" pitchFamily="18" charset="0"/>
              </a:rPr>
              <a:t>Медиатека</a:t>
            </a:r>
            <a:r>
              <a:rPr kumimoji="0" lang="ru-RU" sz="1800" b="0"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 интерактивных игр</a:t>
            </a:r>
          </a:p>
          <a:p>
            <a:pPr marL="0" marR="0" lvl="0" indent="0" defTabSz="914400" eaLnBrk="1" fontAlgn="auto" latinLnBrk="0" hangingPunct="1">
              <a:lnSpc>
                <a:spcPct val="100000"/>
              </a:lnSpc>
              <a:spcBef>
                <a:spcPts val="0"/>
              </a:spcBef>
              <a:spcAft>
                <a:spcPts val="0"/>
              </a:spcAft>
              <a:buClrTx/>
              <a:buSzTx/>
              <a:buFontTx/>
              <a:buNone/>
              <a:tabLst/>
              <a:defRPr/>
            </a:pPr>
            <a:r>
              <a:rPr kumimoji="0" lang="ru-RU" sz="1800" b="0"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 Ребусы</a:t>
            </a:r>
          </a:p>
          <a:p>
            <a:pPr marL="0" marR="0" lvl="0" indent="0" defTabSz="914400" eaLnBrk="1" fontAlgn="auto" latinLnBrk="0" hangingPunct="1">
              <a:lnSpc>
                <a:spcPct val="100000"/>
              </a:lnSpc>
              <a:spcBef>
                <a:spcPts val="0"/>
              </a:spcBef>
              <a:spcAft>
                <a:spcPts val="0"/>
              </a:spcAft>
              <a:buClrTx/>
              <a:buSzTx/>
              <a:buFontTx/>
              <a:buNone/>
              <a:tabLst/>
              <a:defRPr/>
            </a:pPr>
            <a:r>
              <a:rPr kumimoji="0" lang="ru-RU" sz="1800" b="0"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 Лабиринты тематические</a:t>
            </a:r>
          </a:p>
          <a:p>
            <a:pPr marL="0" marR="0" lvl="0" indent="0" defTabSz="914400" eaLnBrk="1" fontAlgn="auto" latinLnBrk="0" hangingPunct="1">
              <a:lnSpc>
                <a:spcPct val="100000"/>
              </a:lnSpc>
              <a:spcBef>
                <a:spcPts val="0"/>
              </a:spcBef>
              <a:spcAft>
                <a:spcPts val="0"/>
              </a:spcAft>
              <a:buClrTx/>
              <a:buSzTx/>
              <a:buFontTx/>
              <a:buNone/>
              <a:tabLst/>
              <a:defRPr/>
            </a:pPr>
            <a:r>
              <a:rPr kumimoji="0" lang="ru-RU" sz="1800" b="0"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 Игры-путешествия</a:t>
            </a:r>
          </a:p>
          <a:p>
            <a:pPr marL="0" marR="0" lvl="0" indent="0" defTabSz="914400" eaLnBrk="1" fontAlgn="auto" latinLnBrk="0" hangingPunct="1">
              <a:lnSpc>
                <a:spcPct val="100000"/>
              </a:lnSpc>
              <a:spcBef>
                <a:spcPts val="0"/>
              </a:spcBef>
              <a:spcAft>
                <a:spcPts val="0"/>
              </a:spcAft>
              <a:buClrTx/>
              <a:buSzTx/>
              <a:buFontTx/>
              <a:buNone/>
              <a:tabLst/>
              <a:defRPr/>
            </a:pPr>
            <a:r>
              <a:rPr kumimoji="0" lang="ru-RU" sz="1800" b="0"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 Банковские карты</a:t>
            </a:r>
          </a:p>
          <a:p>
            <a:pPr marL="0" marR="0" lvl="0" indent="0" defTabSz="914400" eaLnBrk="1" fontAlgn="auto" latinLnBrk="0" hangingPunct="1">
              <a:lnSpc>
                <a:spcPct val="100000"/>
              </a:lnSpc>
              <a:spcBef>
                <a:spcPts val="0"/>
              </a:spcBef>
              <a:spcAft>
                <a:spcPts val="0"/>
              </a:spcAft>
              <a:buClrTx/>
              <a:buSzTx/>
              <a:buFontTx/>
              <a:buNone/>
              <a:tabLst/>
              <a:defRPr/>
            </a:pPr>
            <a:r>
              <a:rPr kumimoji="0" lang="ru-RU" sz="1800" b="0"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 Ненастоящие деньги</a:t>
            </a:r>
          </a:p>
          <a:p>
            <a:pPr marL="0" marR="0" lvl="0" indent="0" defTabSz="914400" eaLnBrk="1" fontAlgn="auto" latinLnBrk="0" hangingPunct="1">
              <a:lnSpc>
                <a:spcPct val="100000"/>
              </a:lnSpc>
              <a:spcBef>
                <a:spcPts val="0"/>
              </a:spcBef>
              <a:spcAft>
                <a:spcPts val="0"/>
              </a:spcAft>
              <a:buClrTx/>
              <a:buSzTx/>
              <a:buFontTx/>
              <a:buNone/>
              <a:tabLst/>
              <a:defRPr/>
            </a:pPr>
            <a:r>
              <a:rPr kumimoji="0" lang="ru-RU" sz="1800" b="0"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 Банкомат</a:t>
            </a:r>
          </a:p>
          <a:p>
            <a:pPr marL="0" marR="0" lvl="0" indent="0" defTabSz="914400" eaLnBrk="1" fontAlgn="auto" latinLnBrk="0" hangingPunct="1">
              <a:lnSpc>
                <a:spcPct val="100000"/>
              </a:lnSpc>
              <a:spcBef>
                <a:spcPts val="0"/>
              </a:spcBef>
              <a:spcAft>
                <a:spcPts val="0"/>
              </a:spcAft>
              <a:buClrTx/>
              <a:buSzTx/>
              <a:buFontTx/>
              <a:buNone/>
              <a:tabLst/>
              <a:defRPr/>
            </a:pPr>
            <a:r>
              <a:rPr kumimoji="0" lang="ru-RU" sz="1800" b="0"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 Дидактические игры «Какой товар лишний?», «Что угодно для души», «Деньги» и другие.</a:t>
            </a:r>
          </a:p>
          <a:p>
            <a:pPr marL="0" marR="0" lvl="0" indent="0" defTabSz="914400" eaLnBrk="1" fontAlgn="auto" latinLnBrk="0" hangingPunct="1">
              <a:lnSpc>
                <a:spcPct val="100000"/>
              </a:lnSpc>
              <a:spcBef>
                <a:spcPts val="0"/>
              </a:spcBef>
              <a:spcAft>
                <a:spcPts val="0"/>
              </a:spcAft>
              <a:buClrTx/>
              <a:buSzTx/>
              <a:buFontTx/>
              <a:buNone/>
              <a:tabLst/>
              <a:defRPr/>
            </a:pPr>
            <a:endParaRPr kumimoji="0" lang="ru-RU" sz="1800" b="1"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dirty="0" smtClean="0">
              <a:ln>
                <a:noFill/>
              </a:ln>
              <a:solidFill>
                <a:sysClr val="windowText" lastClr="000000"/>
              </a:solidFill>
              <a:effectLst/>
              <a:uLnTx/>
              <a:uFillTx/>
            </a:endParaRPr>
          </a:p>
        </p:txBody>
      </p:sp>
    </p:spTree>
    <p:extLst>
      <p:ext uri="{BB962C8B-B14F-4D97-AF65-F5344CB8AC3E}">
        <p14:creationId xmlns:p14="http://schemas.microsoft.com/office/powerpoint/2010/main" xmlns="" val="12137292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huthuatphanmem.vn/uploads/2018/06/18/hinh-nen-slide-dep-9_035347811.jpg"/>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8628" t="3215" r="-1" b="15476"/>
          <a:stretch/>
        </p:blipFill>
        <p:spPr bwMode="auto">
          <a:xfrm>
            <a:off x="-2379" y="1"/>
            <a:ext cx="9180436"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3" name="Заголовок 2"/>
          <p:cNvSpPr>
            <a:spLocks noGrp="1"/>
          </p:cNvSpPr>
          <p:nvPr>
            <p:ph type="title"/>
          </p:nvPr>
        </p:nvSpPr>
        <p:spPr>
          <a:solidFill>
            <a:schemeClr val="bg1">
              <a:lumMod val="85000"/>
            </a:schemeClr>
          </a:solidFill>
        </p:spPr>
        <p:txBody>
          <a:bodyPr/>
          <a:lstStyle/>
          <a:p>
            <a:r>
              <a:rPr lang="ru-RU" sz="2900" b="1" i="1" dirty="0">
                <a:solidFill>
                  <a:srgbClr val="FF0000"/>
                </a:solidFill>
                <a:latin typeface="Times New Roman" pitchFamily="18" charset="0"/>
                <a:cs typeface="Times New Roman" pitchFamily="18" charset="0"/>
              </a:rPr>
              <a:t>Планируемые результаты-дети должны понять</a:t>
            </a:r>
            <a:r>
              <a:rPr lang="en-US" sz="2900" b="1" i="1" dirty="0">
                <a:solidFill>
                  <a:srgbClr val="FF0000"/>
                </a:solidFill>
                <a:latin typeface="Times New Roman" pitchFamily="18" charset="0"/>
                <a:cs typeface="Times New Roman" pitchFamily="18" charset="0"/>
              </a:rPr>
              <a:t>,</a:t>
            </a:r>
            <a:r>
              <a:rPr lang="ru-RU" sz="2900" b="1" i="1" dirty="0">
                <a:solidFill>
                  <a:srgbClr val="FF0000"/>
                </a:solidFill>
                <a:latin typeface="Times New Roman" pitchFamily="18" charset="0"/>
                <a:cs typeface="Times New Roman" pitchFamily="18" charset="0"/>
              </a:rPr>
              <a:t> что…</a:t>
            </a:r>
            <a:endParaRPr lang="ru-RU" dirty="0">
              <a:solidFill>
                <a:srgbClr val="FF0000"/>
              </a:solidFill>
            </a:endParaRPr>
          </a:p>
        </p:txBody>
      </p:sp>
      <p:sp>
        <p:nvSpPr>
          <p:cNvPr id="4" name="Объект 3"/>
          <p:cNvSpPr>
            <a:spLocks noGrp="1"/>
          </p:cNvSpPr>
          <p:nvPr>
            <p:ph idx="1"/>
          </p:nvPr>
        </p:nvSpPr>
        <p:spPr>
          <a:solidFill>
            <a:srgbClr val="FFFFCC"/>
          </a:solidFill>
          <a:ln>
            <a:solidFill>
              <a:srgbClr val="F8F9C3"/>
            </a:solidFill>
          </a:ln>
        </p:spPr>
        <p:txBody>
          <a:bodyPr>
            <a:normAutofit/>
          </a:bodyPr>
          <a:lstStyle/>
          <a:p>
            <a:pPr marL="0" lvl="0" indent="0" algn="just">
              <a:spcBef>
                <a:spcPts val="0"/>
              </a:spcBef>
              <a:buNone/>
            </a:pPr>
            <a:r>
              <a:rPr lang="ru-RU" altLang="ru-RU" sz="1800" b="1" dirty="0">
                <a:solidFill>
                  <a:prstClr val="black"/>
                </a:solidFill>
                <a:latin typeface="Times New Roman" pitchFamily="18" charset="0"/>
                <a:cs typeface="Times New Roman" pitchFamily="18" charset="0"/>
              </a:rPr>
              <a:t>1.               Деньги не появляются сами собой, а зарабатываются.</a:t>
            </a:r>
          </a:p>
          <a:p>
            <a:pPr marL="0" lvl="0" indent="0" algn="just">
              <a:spcBef>
                <a:spcPts val="0"/>
              </a:spcBef>
              <a:buNone/>
            </a:pPr>
            <a:r>
              <a:rPr lang="ru-RU" altLang="ru-RU" sz="1800" b="1" dirty="0">
                <a:solidFill>
                  <a:prstClr val="black"/>
                </a:solidFill>
                <a:latin typeface="Times New Roman" pitchFamily="18" charset="0"/>
                <a:cs typeface="Times New Roman" pitchFamily="18" charset="0"/>
              </a:rPr>
              <a:t>2.	Сначала зарабатываем – потом тратим: соответственно, чем больше зарабатываешь и разумнее тратишь, тем больше можешь купить.</a:t>
            </a:r>
          </a:p>
          <a:p>
            <a:pPr marL="0" lvl="0" indent="0" algn="just">
              <a:spcBef>
                <a:spcPts val="0"/>
              </a:spcBef>
              <a:buNone/>
            </a:pPr>
            <a:r>
              <a:rPr lang="ru-RU" altLang="ru-RU" sz="1800" b="1" dirty="0">
                <a:solidFill>
                  <a:prstClr val="black"/>
                </a:solidFill>
                <a:latin typeface="Times New Roman" pitchFamily="18" charset="0"/>
                <a:cs typeface="Times New Roman" pitchFamily="18" charset="0"/>
              </a:rPr>
              <a:t>3.	Стоимость товара зависит от его качества, нужности и от того, насколько сложно его произвести .</a:t>
            </a:r>
          </a:p>
          <a:p>
            <a:pPr marL="0" lvl="0" indent="0" algn="just">
              <a:spcBef>
                <a:spcPts val="0"/>
              </a:spcBef>
              <a:buNone/>
            </a:pPr>
            <a:r>
              <a:rPr lang="ru-RU" altLang="ru-RU" sz="1800" b="1" dirty="0">
                <a:solidFill>
                  <a:prstClr val="black"/>
                </a:solidFill>
                <a:latin typeface="Times New Roman" pitchFamily="18" charset="0"/>
                <a:cs typeface="Times New Roman" pitchFamily="18" charset="0"/>
              </a:rPr>
              <a:t>4.	Деньги любят счет (дети должны уметь считать деньги, например, сдачу в магазине, деньги, которые они могут потратить в магазине).</a:t>
            </a:r>
          </a:p>
          <a:p>
            <a:pPr marL="0" lvl="0" indent="0" algn="just">
              <a:spcBef>
                <a:spcPts val="0"/>
              </a:spcBef>
              <a:buNone/>
            </a:pPr>
            <a:r>
              <a:rPr lang="ru-RU" altLang="ru-RU" sz="1800" b="1" dirty="0">
                <a:solidFill>
                  <a:prstClr val="black"/>
                </a:solidFill>
                <a:latin typeface="Times New Roman" pitchFamily="18" charset="0"/>
                <a:cs typeface="Times New Roman" pitchFamily="18" charset="0"/>
              </a:rPr>
              <a:t>5.	Финансы нужно планировать (приучаем вести учет доходов и расходов в краткосрочном периоде).</a:t>
            </a:r>
          </a:p>
          <a:p>
            <a:pPr marL="0" lvl="0" indent="0" algn="just">
              <a:spcBef>
                <a:spcPts val="0"/>
              </a:spcBef>
              <a:buNone/>
            </a:pPr>
            <a:r>
              <a:rPr lang="ru-RU" altLang="ru-RU" sz="1800" b="1" dirty="0">
                <a:solidFill>
                  <a:prstClr val="black"/>
                </a:solidFill>
                <a:latin typeface="Times New Roman" pitchFamily="18" charset="0"/>
                <a:cs typeface="Times New Roman" pitchFamily="18" charset="0"/>
              </a:rPr>
              <a:t>6.	Твои деньги бывают объектом чужого интереса (дети должны знать элементарные правила финансовой безопасности).</a:t>
            </a:r>
          </a:p>
          <a:p>
            <a:pPr marL="0" lvl="0" indent="0" algn="just">
              <a:spcBef>
                <a:spcPts val="0"/>
              </a:spcBef>
              <a:buNone/>
            </a:pPr>
            <a:r>
              <a:rPr lang="ru-RU" altLang="ru-RU" sz="1800" b="1" dirty="0">
                <a:solidFill>
                  <a:prstClr val="black"/>
                </a:solidFill>
                <a:latin typeface="Times New Roman" pitchFamily="18" charset="0"/>
                <a:cs typeface="Times New Roman" pitchFamily="18" charset="0"/>
              </a:rPr>
              <a:t>7.	Не все продается и покупается (дети должны понимать, что главные ценности – жизнь, отношения, радость близких людей – за деньги не купишь).</a:t>
            </a:r>
          </a:p>
          <a:p>
            <a:pPr marL="0" lvl="0" indent="0" algn="just">
              <a:spcBef>
                <a:spcPts val="0"/>
              </a:spcBef>
              <a:buNone/>
            </a:pPr>
            <a:r>
              <a:rPr lang="ru-RU" altLang="ru-RU" sz="1800" b="1" dirty="0">
                <a:solidFill>
                  <a:prstClr val="black"/>
                </a:solidFill>
                <a:latin typeface="Times New Roman" pitchFamily="18" charset="0"/>
                <a:cs typeface="Times New Roman" pitchFamily="18" charset="0"/>
              </a:rPr>
              <a:t>8.	Финансы – это интересно и увлекательно.</a:t>
            </a:r>
          </a:p>
          <a:p>
            <a:endParaRPr lang="ru-RU" sz="1800" b="1" dirty="0"/>
          </a:p>
        </p:txBody>
      </p:sp>
    </p:spTree>
    <p:extLst>
      <p:ext uri="{BB962C8B-B14F-4D97-AF65-F5344CB8AC3E}">
        <p14:creationId xmlns:p14="http://schemas.microsoft.com/office/powerpoint/2010/main" xmlns="" val="1150349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huthuatphanmem.vn/uploads/2018/06/18/hinh-nen-slide-dep-9_035347811.jpg"/>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8628" t="3215" r="-1" b="15476"/>
          <a:stretch/>
        </p:blipFill>
        <p:spPr bwMode="auto">
          <a:xfrm>
            <a:off x="-2379" y="1"/>
            <a:ext cx="9180436"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Прямоугольник 1"/>
          <p:cNvSpPr/>
          <p:nvPr/>
        </p:nvSpPr>
        <p:spPr>
          <a:xfrm>
            <a:off x="899592" y="428604"/>
            <a:ext cx="7488832" cy="5447645"/>
          </a:xfrm>
          <a:prstGeom prst="rect">
            <a:avLst/>
          </a:prstGeom>
          <a:solidFill>
            <a:schemeClr val="accent2">
              <a:lumMod val="20000"/>
              <a:lumOff val="80000"/>
            </a:schemeClr>
          </a:solid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2800" b="1" i="1" u="none" strike="noStrike" kern="0" cap="none" spc="0" normalizeH="0" baseline="0" noProof="0" dirty="0" smtClean="0">
              <a:ln>
                <a:noFill/>
              </a:ln>
              <a:solidFill>
                <a:prstClr val="black"/>
              </a:solidFill>
              <a:effectLst/>
              <a:uLnTx/>
              <a:uFillTx/>
              <a:latin typeface="Times New Roman" pitchFamily="18" charset="0"/>
              <a:cs typeface="Times New Roman" pitchFamily="18" charset="0"/>
            </a:endParaRPr>
          </a:p>
          <a:p>
            <a:pPr marL="0" marR="0" lvl="0" indent="0" algn="ctr" defTabSz="914400" eaLnBrk="1" fontAlgn="auto" latinLnBrk="0" hangingPunct="1">
              <a:lnSpc>
                <a:spcPct val="100000"/>
              </a:lnSpc>
              <a:spcBef>
                <a:spcPts val="0"/>
              </a:spcBef>
              <a:spcAft>
                <a:spcPts val="0"/>
              </a:spcAft>
              <a:buClrTx/>
              <a:buSzTx/>
              <a:buFontTx/>
              <a:buNone/>
              <a:tabLst/>
              <a:defRPr/>
            </a:pPr>
            <a:endParaRPr lang="ru-RU" sz="2800" b="1" i="1" kern="0" dirty="0">
              <a:solidFill>
                <a:prstClr val="black"/>
              </a:solidFill>
              <a:latin typeface="Times New Roman" pitchFamily="18" charset="0"/>
              <a:cs typeface="Times New Roman" pitchFamily="18" charset="0"/>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2800" b="1" i="1" u="none" strike="noStrike" kern="0" cap="none" spc="0" normalizeH="0" baseline="0" noProof="0" dirty="0" smtClean="0">
              <a:ln>
                <a:noFill/>
              </a:ln>
              <a:solidFill>
                <a:prstClr val="black"/>
              </a:solidFill>
              <a:effectLst/>
              <a:uLnTx/>
              <a:uFillTx/>
              <a:latin typeface="Times New Roman" pitchFamily="18" charset="0"/>
              <a:cs typeface="Times New Roman" pitchFamily="18" charset="0"/>
            </a:endParaRPr>
          </a:p>
          <a:p>
            <a:pPr marL="0" marR="0" lvl="0" indent="0" algn="ctr" defTabSz="914400" eaLnBrk="1" fontAlgn="auto" latinLnBrk="0" hangingPunct="1">
              <a:lnSpc>
                <a:spcPct val="100000"/>
              </a:lnSpc>
              <a:spcBef>
                <a:spcPts val="0"/>
              </a:spcBef>
              <a:spcAft>
                <a:spcPts val="0"/>
              </a:spcAft>
              <a:buClrTx/>
              <a:buSzTx/>
              <a:buFontTx/>
              <a:buNone/>
              <a:tabLst/>
              <a:defRPr/>
            </a:pPr>
            <a:endParaRPr lang="ru-RU" sz="2800" b="1" i="1" kern="0" dirty="0">
              <a:solidFill>
                <a:prstClr val="black"/>
              </a:solidFill>
              <a:latin typeface="Times New Roman" pitchFamily="18" charset="0"/>
              <a:cs typeface="Times New Roman" pitchFamily="18"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ru-RU" sz="2800" b="1" i="1"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Список литературы</a:t>
            </a:r>
            <a:r>
              <a:rPr kumimoji="0" lang="ru-RU" sz="2000" b="1" i="1"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a:t>
            </a:r>
          </a:p>
          <a:p>
            <a:pPr>
              <a:defRPr/>
            </a:pPr>
            <a:r>
              <a:rPr lang="ru-RU" sz="1600" kern="0" dirty="0" smtClean="0">
                <a:solidFill>
                  <a:prstClr val="black"/>
                </a:solidFill>
                <a:latin typeface="Times New Roman" pitchFamily="18" charset="0"/>
                <a:cs typeface="Times New Roman" pitchFamily="18" charset="0"/>
              </a:rPr>
              <a:t>1</a:t>
            </a:r>
            <a:r>
              <a:rPr kumimoji="0" lang="ru-RU" sz="1600" b="0"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 </a:t>
            </a:r>
            <a:r>
              <a:rPr kumimoji="0" lang="ru-RU" sz="1600" b="0" i="0" u="none" strike="noStrike" kern="0" cap="none" spc="0" normalizeH="0" baseline="0" noProof="0" dirty="0" err="1" smtClean="0">
                <a:ln>
                  <a:noFill/>
                </a:ln>
                <a:solidFill>
                  <a:prstClr val="black"/>
                </a:solidFill>
                <a:effectLst/>
                <a:uLnTx/>
                <a:uFillTx/>
                <a:latin typeface="Times New Roman" pitchFamily="18" charset="0"/>
                <a:cs typeface="Times New Roman" pitchFamily="18" charset="0"/>
              </a:rPr>
              <a:t>Ульева</a:t>
            </a:r>
            <a:r>
              <a:rPr kumimoji="0" lang="ru-RU" sz="1600" b="0"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 Е. Откуда берутся деньги?: Энциклопедия для малышей в сказках. Ростов н/Д: Феникс, 2018. – 45 с</a:t>
            </a:r>
            <a:r>
              <a:rPr kumimoji="0" lang="ru-RU" sz="1600" b="0"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a:t>
            </a:r>
            <a:br>
              <a:rPr kumimoji="0" lang="ru-RU" sz="1600" b="0"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br>
            <a:r>
              <a:rPr kumimoji="0" lang="ru-RU" sz="1600" b="0"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rPr>
              <a:t>2.</a:t>
            </a:r>
            <a:r>
              <a:rPr lang="ru-RU" sz="1600" dirty="0" smtClean="0"/>
              <a:t> Т.А.Шорыгина «Беседы об экономике</a:t>
            </a:r>
            <a:r>
              <a:rPr lang="ru-RU" sz="1600" dirty="0" smtClean="0"/>
              <a:t>».</a:t>
            </a:r>
            <a:br>
              <a:rPr lang="ru-RU" sz="1600" dirty="0" smtClean="0"/>
            </a:br>
            <a:r>
              <a:rPr lang="ru-RU" sz="1600" dirty="0" smtClean="0"/>
              <a:t>3.  </a:t>
            </a:r>
            <a:r>
              <a:rPr lang="ru-RU" sz="1600" dirty="0" err="1" smtClean="0"/>
              <a:t>Л.В.Стахович,Е.В.Семенкова</a:t>
            </a:r>
            <a:r>
              <a:rPr lang="ru-RU" sz="1600" dirty="0" smtClean="0"/>
              <a:t> «Финансовая грамотность(сценарии обучающих сказок</a:t>
            </a:r>
            <a:r>
              <a:rPr lang="ru-RU" sz="1600" dirty="0" smtClean="0"/>
              <a:t>)»,</a:t>
            </a:r>
            <a:br>
              <a:rPr lang="ru-RU" sz="1600" dirty="0" smtClean="0"/>
            </a:br>
            <a:r>
              <a:rPr lang="ru-RU" sz="1600" dirty="0" smtClean="0"/>
              <a:t>4.</a:t>
            </a:r>
            <a:r>
              <a:rPr lang="ru-RU" sz="1600" dirty="0" smtClean="0"/>
              <a:t> </a:t>
            </a:r>
            <a:r>
              <a:rPr lang="ru-RU" sz="1600" dirty="0" err="1" smtClean="0"/>
              <a:t>Л.В.Стахович,Е.В.Семенкова</a:t>
            </a:r>
            <a:r>
              <a:rPr lang="ru-RU" sz="1600" dirty="0" smtClean="0"/>
              <a:t> </a:t>
            </a:r>
            <a:r>
              <a:rPr lang="ru-RU" sz="1600" dirty="0" smtClean="0"/>
              <a:t>«Детям </a:t>
            </a:r>
            <a:r>
              <a:rPr lang="ru-RU" sz="1600" dirty="0" smtClean="0"/>
              <a:t>о финансах</a:t>
            </a:r>
            <a:r>
              <a:rPr lang="ru-RU" sz="1600" dirty="0" smtClean="0"/>
              <a:t>».</a:t>
            </a:r>
            <a:br>
              <a:rPr lang="ru-RU" sz="1600" dirty="0" smtClean="0"/>
            </a:br>
            <a:r>
              <a:rPr lang="ru-RU" sz="1600" dirty="0" smtClean="0"/>
              <a:t> </a:t>
            </a:r>
            <a:r>
              <a:rPr lang="ru-RU" sz="1600" dirty="0" err="1" smtClean="0"/>
              <a:t>Л.В.Стахович,Л.В.Семенкова,Л.Ю.Рыжановская</a:t>
            </a:r>
            <a:r>
              <a:rPr lang="ru-RU" sz="1600" dirty="0" smtClean="0"/>
              <a:t> «Занимательные финансы - рассуждаем и решаем</a:t>
            </a:r>
            <a:r>
              <a:rPr lang="ru-RU" sz="1600" dirty="0" smtClean="0"/>
              <a:t>».</a:t>
            </a:r>
            <a:br>
              <a:rPr lang="ru-RU" sz="1600" dirty="0" smtClean="0"/>
            </a:br>
            <a:r>
              <a:rPr lang="ru-RU" sz="1600" dirty="0" smtClean="0"/>
              <a:t>5.</a:t>
            </a:r>
            <a:r>
              <a:rPr lang="ru-RU" sz="1600" dirty="0" smtClean="0"/>
              <a:t> </a:t>
            </a:r>
            <a:r>
              <a:rPr lang="ru-RU" sz="1600" dirty="0" err="1" smtClean="0"/>
              <a:t>Л.В.Стахович,Е.В.Семенкова</a:t>
            </a:r>
            <a:r>
              <a:rPr lang="ru-RU" sz="1600" dirty="0" smtClean="0"/>
              <a:t> </a:t>
            </a:r>
            <a:r>
              <a:rPr lang="ru-RU" sz="1600" dirty="0" smtClean="0"/>
              <a:t> </a:t>
            </a:r>
            <a:r>
              <a:rPr lang="ru-RU" sz="1600" dirty="0" smtClean="0"/>
              <a:t>«Занимательные финансы - говорим с детьми о финансах</a:t>
            </a:r>
            <a:r>
              <a:rPr lang="ru-RU" sz="1600" dirty="0" smtClean="0"/>
              <a:t>».</a:t>
            </a:r>
            <a:br>
              <a:rPr lang="ru-RU" sz="1600" dirty="0" smtClean="0"/>
            </a:br>
            <a:r>
              <a:rPr lang="ru-RU" sz="1600" dirty="0" smtClean="0"/>
              <a:t>6.</a:t>
            </a:r>
            <a:r>
              <a:rPr lang="ru-RU" sz="1600" dirty="0" smtClean="0"/>
              <a:t> </a:t>
            </a:r>
            <a:r>
              <a:rPr lang="ru-RU" sz="1600" dirty="0" err="1" smtClean="0"/>
              <a:t>Л.В.Стахович,Е.В.Семенкова</a:t>
            </a:r>
            <a:r>
              <a:rPr lang="ru-RU" sz="1600" dirty="0" smtClean="0"/>
              <a:t> </a:t>
            </a:r>
            <a:r>
              <a:rPr lang="ru-RU" sz="1600" dirty="0" smtClean="0"/>
              <a:t> </a:t>
            </a:r>
            <a:r>
              <a:rPr lang="ru-RU" sz="1600" dirty="0" smtClean="0"/>
              <a:t>«Занимательные финансы - читаем и обсуждаем</a:t>
            </a:r>
            <a:r>
              <a:rPr lang="ru-RU" sz="1600" dirty="0" smtClean="0"/>
              <a:t>» 7.</a:t>
            </a:r>
            <a:r>
              <a:rPr lang="ru-RU" sz="1600" dirty="0" smtClean="0"/>
              <a:t> </a:t>
            </a:r>
            <a:r>
              <a:rPr lang="ru-RU" sz="1600" dirty="0" err="1" smtClean="0"/>
              <a:t>Л.В.Стахович,Е.В.Семенкова</a:t>
            </a:r>
            <a:r>
              <a:rPr lang="ru-RU" sz="1600" dirty="0" smtClean="0"/>
              <a:t> </a:t>
            </a:r>
            <a:r>
              <a:rPr lang="ru-RU" sz="1600" dirty="0" smtClean="0"/>
              <a:t>«Занимательные </a:t>
            </a:r>
            <a:r>
              <a:rPr lang="ru-RU" sz="1600" dirty="0" smtClean="0"/>
              <a:t>финансы - играем вместе».</a:t>
            </a:r>
          </a:p>
          <a:p>
            <a:pPr marL="0" marR="0" lvl="0" indent="0" defTabSz="914400" eaLnBrk="1" fontAlgn="auto" latinLnBrk="0" hangingPunct="1">
              <a:lnSpc>
                <a:spcPct val="100000"/>
              </a:lnSpc>
              <a:spcBef>
                <a:spcPts val="0"/>
              </a:spcBef>
              <a:spcAft>
                <a:spcPts val="0"/>
              </a:spcAft>
              <a:buClrTx/>
              <a:buSzTx/>
              <a:buFontTx/>
              <a:buNone/>
              <a:tabLst/>
              <a:defRPr/>
            </a:pPr>
            <a:endParaRPr kumimoji="0" lang="ru-RU" sz="1600" b="0" i="0" u="none" strike="noStrike" kern="0" cap="none" spc="0" normalizeH="0" baseline="0" noProof="0" dirty="0" smtClean="0">
              <a:ln>
                <a:noFill/>
              </a:ln>
              <a:solidFill>
                <a:prstClr val="black"/>
              </a:solidFill>
              <a:effectLst/>
              <a:uLnTx/>
              <a:uFillTx/>
              <a:latin typeface="Times New Roman" pitchFamily="18" charset="0"/>
              <a:cs typeface="Times New Roman" pitchFamily="18" charset="0"/>
            </a:endParaRPr>
          </a:p>
        </p:txBody>
      </p:sp>
    </p:spTree>
    <p:extLst>
      <p:ext uri="{BB962C8B-B14F-4D97-AF65-F5344CB8AC3E}">
        <p14:creationId xmlns:p14="http://schemas.microsoft.com/office/powerpoint/2010/main" xmlns="" val="1150349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huthuatphanmem.vn/uploads/2018/06/18/hinh-nen-slide-dep-9_035347811.jpg"/>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8628" t="3215" r="-1" b="15476"/>
          <a:stretch/>
        </p:blipFill>
        <p:spPr bwMode="auto">
          <a:xfrm>
            <a:off x="-2379" y="1"/>
            <a:ext cx="9180436"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Прямоугольник 1"/>
          <p:cNvSpPr/>
          <p:nvPr/>
        </p:nvSpPr>
        <p:spPr>
          <a:xfrm>
            <a:off x="1115616" y="2551837"/>
            <a:ext cx="6840760" cy="1754326"/>
          </a:xfrm>
          <a:prstGeom prst="rect">
            <a:avLst/>
          </a:prstGeom>
        </p:spPr>
        <p:txBody>
          <a:bodyPr wrap="square">
            <a:spAutoFit/>
          </a:bodyPr>
          <a:lstStyle/>
          <a:p>
            <a:pPr lvl="0" algn="ctr"/>
            <a:r>
              <a:rPr lang="ru-RU" sz="5400" b="1" cap="all" dirty="0">
                <a:ln w="0"/>
                <a:gradFill flip="none">
                  <a:gsLst>
                    <a:gs pos="0">
                      <a:srgbClr val="4F81BD">
                        <a:tint val="75000"/>
                        <a:shade val="75000"/>
                        <a:satMod val="170000"/>
                      </a:srgbClr>
                    </a:gs>
                    <a:gs pos="49000">
                      <a:srgbClr val="4F81BD">
                        <a:tint val="88000"/>
                        <a:shade val="65000"/>
                        <a:satMod val="172000"/>
                      </a:srgbClr>
                    </a:gs>
                    <a:gs pos="50000">
                      <a:srgbClr val="4F81BD">
                        <a:shade val="65000"/>
                        <a:satMod val="130000"/>
                      </a:srgbClr>
                    </a:gs>
                    <a:gs pos="92000">
                      <a:srgbClr val="4F81BD">
                        <a:shade val="50000"/>
                        <a:satMod val="120000"/>
                      </a:srgbClr>
                    </a:gs>
                    <a:gs pos="100000">
                      <a:srgbClr val="4F81BD">
                        <a:shade val="48000"/>
                        <a:satMod val="120000"/>
                      </a:srgbClr>
                    </a:gs>
                  </a:gsLst>
                  <a:lin ang="5400000"/>
                </a:gradFill>
                <a:effectLst>
                  <a:reflection blurRad="12700" stA="50000" endPos="50000" dist="5000" dir="5400000" sy="-100000" rotWithShape="0"/>
                </a:effectLst>
                <a:cs typeface="Arial"/>
              </a:rPr>
              <a:t>Спасибо за внимание</a:t>
            </a:r>
          </a:p>
        </p:txBody>
      </p:sp>
    </p:spTree>
    <p:extLst>
      <p:ext uri="{BB962C8B-B14F-4D97-AF65-F5344CB8AC3E}">
        <p14:creationId xmlns:p14="http://schemas.microsoft.com/office/powerpoint/2010/main" xmlns="" val="1978309325"/>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134</TotalTime>
  <Words>285</Words>
  <Application>Microsoft Office PowerPoint</Application>
  <PresentationFormat>Экран (4:3)</PresentationFormat>
  <Paragraphs>65</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Тема Office</vt:lpstr>
      <vt:lpstr>Слайд 1</vt:lpstr>
      <vt:lpstr>«Деньги-это средство воспитания, и с ними необходимо знакомить уже в дошкольном возрасте»                А.С.Макаренко</vt:lpstr>
      <vt:lpstr>Актуальность Современная жизнь диктует свои стандарты: в условиях рыночной экономики человеку в любом возрасте, чтобы быть успешным, необходимо быть финансово грамотным. Поэтому обучение основам экономических знаний необходимо начинать уже в детском саду, ведь представления о деньгах и их применении начинают формироваться в дошкольном возрасте. </vt:lpstr>
      <vt:lpstr>Федеральный государственный образовательный стандарт дошкольного образования ставит задачу формирования общей культуры личности детей. Экономическая культура личности дошкольника характеризуется наличием первичных представлений об экономических категориях, интеллектуальных и нравственных качествах (бережливость, смекалка, трудолюбие, умение планировать дела, осуждение жадности и расточительности). Без сформированных первичных экономических представлений невозможно формирование финансовой грамотности. </vt:lpstr>
      <vt:lpstr>В дошкольной педагогике проблема экономического воспитания и обучения рассматривалась как составная часть трудового воспитания. Об этом свидетельствуют работы таких исследователей как Р. С. Буре, Л. С. Дзинтерс, И. В. Житко, Л. М. Казарян, Л. В. Крайновой, Л. Я. Мусатовой, В. Г. Нечаевой и др.</vt:lpstr>
      <vt:lpstr>Цель: Помочь детям войти в социально-экономическую жизнь, способствовать формированию основ финансовой грамотности у детей дошкольного возраста. Задачи: 1. Создать условия для формирования элементарных экономических знаний у детей. 2. Научить понимать и ценить окружающий предметный мир (как результат труда людей, видеть красоту человеческого творения и относиться к нему с уважением. 3. Развить эмоциональную сферу детей, умение понимать свое эмоциональное состояние, регулировать собственное поведение, формировать положительную самооценку, способность распознать чувства других людей. 4. Развить у детей навыки и привычки речевого этикета, культурного поведения в быту (вести себя правильно в реальных жизненных ситуациях с разумными потребностями). 5. Формировать правильное отношение к деньгам как предмету жизненной необходимости. </vt:lpstr>
      <vt:lpstr>Методы и приемы работы с детьми по финансовой грамотности</vt:lpstr>
      <vt:lpstr>    Работу с дошкольниками по формированию финансовой грамотности мы разделили на четыре экономических блока:  </vt:lpstr>
      <vt:lpstr>3 блок: Реклама. Реклама – это определенная информация, которая упакована в оригинальную форму. Кроме информации реклама несет в себе определенный эмоциональный настрой. Именно поэтому дети так любят рекламу, играют в нее. Дать максимум информации при минимуме слов, выделить основные, характерные черты рекламируемого объекта, выгодно подчеркнуть его отличие от других и доказать преимущества.   4 блок: Полезные навыки и привычки в быту. Обмен товарами и услугами – путь удовлетворения экономических потребностей. Для продажи и покупки в игровой форме дети изучают спрос и предложение, принимают «заказы» на товары и услуги. Привлечение детей к производству рекламы, прослеживание вместе с ними действенности рекламы. Происходит развитие представлений: о спросе и предложении и их влиянии на величину цены; об установлении цены; об обмене товарами и услугами. </vt:lpstr>
      <vt:lpstr>Слайд 10</vt:lpstr>
      <vt:lpstr>Планируемые результаты-дети должны понять, что…</vt:lpstr>
      <vt:lpstr>Слайд 12</vt:lpstr>
      <vt:lpstr>Слайд 13</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Админ</dc:creator>
  <cp:lastModifiedBy>Ольга</cp:lastModifiedBy>
  <cp:revision>13</cp:revision>
  <dcterms:created xsi:type="dcterms:W3CDTF">2020-09-30T15:47:07Z</dcterms:created>
  <dcterms:modified xsi:type="dcterms:W3CDTF">2021-01-17T17:52:46Z</dcterms:modified>
</cp:coreProperties>
</file>