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6" r:id="rId2"/>
    <p:sldId id="266" r:id="rId3"/>
    <p:sldId id="267" r:id="rId4"/>
    <p:sldId id="275" r:id="rId5"/>
    <p:sldId id="257" r:id="rId6"/>
    <p:sldId id="258" r:id="rId7"/>
    <p:sldId id="259" r:id="rId8"/>
    <p:sldId id="260" r:id="rId9"/>
    <p:sldId id="261" r:id="rId10"/>
    <p:sldId id="262" r:id="rId11"/>
    <p:sldId id="263" r:id="rId12"/>
    <p:sldId id="272" r:id="rId13"/>
    <p:sldId id="264" r:id="rId14"/>
    <p:sldId id="265" r:id="rId15"/>
    <p:sldId id="270" r:id="rId16"/>
    <p:sldId id="271" r:id="rId17"/>
    <p:sldId id="273" r:id="rId1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E7E7E"/>
    <a:srgbClr val="FF3B3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7" d="100"/>
          <a:sy n="107" d="100"/>
        </p:scale>
        <p:origin x="173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FE58D22-55E0-44C8-8308-0CC2BE54772F}" type="datetimeFigureOut">
              <a:rPr lang="ru-RU" smtClean="0"/>
              <a:t>29.09.2025</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76AC79-1D57-45E9-9B44-EB827E9FF749}" type="slidenum">
              <a:rPr lang="ru-RU" smtClean="0"/>
              <a:t>‹#›</a:t>
            </a:fld>
            <a:endParaRPr lang="ru-RU"/>
          </a:p>
        </p:txBody>
      </p:sp>
    </p:spTree>
    <p:extLst>
      <p:ext uri="{BB962C8B-B14F-4D97-AF65-F5344CB8AC3E}">
        <p14:creationId xmlns:p14="http://schemas.microsoft.com/office/powerpoint/2010/main" val="10754990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3C76AC79-1D57-45E9-9B44-EB827E9FF749}" type="slidenum">
              <a:rPr lang="ru-RU" smtClean="0"/>
              <a:t>9</a:t>
            </a:fld>
            <a:endParaRPr lang="ru-RU"/>
          </a:p>
        </p:txBody>
      </p:sp>
    </p:spTree>
    <p:extLst>
      <p:ext uri="{BB962C8B-B14F-4D97-AF65-F5344CB8AC3E}">
        <p14:creationId xmlns:p14="http://schemas.microsoft.com/office/powerpoint/2010/main" val="25637692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a:t>Образец заголовка</a:t>
            </a:r>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p>
        </p:txBody>
      </p:sp>
      <p:sp>
        <p:nvSpPr>
          <p:cNvPr id="4" name="Дата 3"/>
          <p:cNvSpPr>
            <a:spLocks noGrp="1"/>
          </p:cNvSpPr>
          <p:nvPr>
            <p:ph type="dt" sz="half" idx="10"/>
          </p:nvPr>
        </p:nvSpPr>
        <p:spPr/>
        <p:txBody>
          <a:bodyPr/>
          <a:lstStyle/>
          <a:p>
            <a:fld id="{B4C71EC6-210F-42DE-9C53-41977AD35B3D}" type="datetimeFigureOut">
              <a:rPr lang="ru-RU" smtClean="0"/>
              <a:t>29.09.2025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B4C71EC6-210F-42DE-9C53-41977AD35B3D}" type="datetimeFigureOut">
              <a:rPr lang="ru-RU" smtClean="0"/>
              <a:t>29.09.2025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Вопрос">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lvl1pPr>
              <a:defRPr sz="2800">
                <a:solidFill>
                  <a:srgbClr val="002060"/>
                </a:solidFill>
                <a:latin typeface="Times New Roman" panose="02020603050405020304" pitchFamily="18" charset="0"/>
                <a:cs typeface="Times New Roman" panose="02020603050405020304" pitchFamily="18" charset="0"/>
              </a:defRPr>
            </a:lvl1pPr>
          </a:lstStyle>
          <a:p>
            <a:r>
              <a:rPr lang="ru-RU" dirty="0"/>
              <a:t>Образец заголовка</a:t>
            </a:r>
          </a:p>
        </p:txBody>
      </p:sp>
      <p:sp>
        <p:nvSpPr>
          <p:cNvPr id="6" name="Управляющая кнопка: настраиваемая 5">
            <a:hlinkClick r:id="" action="ppaction://hlinkshowjump?jump=nextslide" highlightClick="1"/>
          </p:cNvPr>
          <p:cNvSpPr/>
          <p:nvPr userDrawn="1"/>
        </p:nvSpPr>
        <p:spPr>
          <a:xfrm>
            <a:off x="7452320" y="6309320"/>
            <a:ext cx="1440160" cy="394344"/>
          </a:xfrm>
          <a:prstGeom prst="actionButtonBlank">
            <a:avLst/>
          </a:pr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path path="circle">
              <a:fillToRect r="100000" b="100000"/>
            </a:path>
            <a:tileRect l="-100000" t="-100000"/>
          </a:gra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0" dirty="0">
                <a:solidFill>
                  <a:srgbClr val="002060"/>
                </a:solidFill>
                <a:latin typeface="Times New Roman" panose="02020603050405020304" pitchFamily="18" charset="0"/>
                <a:cs typeface="Times New Roman" panose="02020603050405020304" pitchFamily="18" charset="0"/>
              </a:rPr>
              <a:t>Ответ</a:t>
            </a:r>
          </a:p>
        </p:txBody>
      </p:sp>
    </p:spTree>
    <p:extLst>
      <p:ext uri="{BB962C8B-B14F-4D97-AF65-F5344CB8AC3E}">
        <p14:creationId xmlns:p14="http://schemas.microsoft.com/office/powerpoint/2010/main" val="39756109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отве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lvl1pPr>
              <a:defRPr sz="2800">
                <a:solidFill>
                  <a:srgbClr val="002060"/>
                </a:solidFill>
                <a:latin typeface="Times New Roman" panose="02020603050405020304" pitchFamily="18" charset="0"/>
                <a:cs typeface="Times New Roman" panose="02020603050405020304" pitchFamily="18" charset="0"/>
              </a:defRPr>
            </a:lvl1pPr>
          </a:lstStyle>
          <a:p>
            <a:r>
              <a:rPr lang="ru-RU" dirty="0"/>
              <a:t>Образец заголовка</a:t>
            </a:r>
          </a:p>
        </p:txBody>
      </p:sp>
      <p:sp>
        <p:nvSpPr>
          <p:cNvPr id="6" name="Стрелка вправо 5">
            <a:hlinkClick r:id="rId2" action="ppaction://hlinksldjump"/>
          </p:cNvPr>
          <p:cNvSpPr/>
          <p:nvPr userDrawn="1"/>
        </p:nvSpPr>
        <p:spPr>
          <a:xfrm>
            <a:off x="7884368" y="6353896"/>
            <a:ext cx="978408" cy="484632"/>
          </a:xfrm>
          <a:prstGeom prst="rightArrow">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40389254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t>29.09.2025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B4C71EC6-210F-42DE-9C53-41977AD35B3D}" type="datetimeFigureOut">
              <a:rPr lang="ru-RU" smtClean="0"/>
              <a:t>29.09.2025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B4C71EC6-210F-42DE-9C53-41977AD35B3D}" type="datetimeFigureOut">
              <a:rPr lang="ru-RU" smtClean="0"/>
              <a:t>29.09.2025</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B4C71EC6-210F-42DE-9C53-41977AD35B3D}" type="datetimeFigureOut">
              <a:rPr lang="ru-RU" smtClean="0"/>
              <a:t>29.09.2025</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t>29.09.2025</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29.09.2025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29.09.2025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B4C71EC6-210F-42DE-9C53-41977AD35B3D}" type="datetimeFigureOut">
              <a:rPr lang="ru-RU" smtClean="0"/>
              <a:t>29.09.2025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B4C71EC6-210F-42DE-9C53-41977AD35B3D}" type="datetimeFigureOut">
              <a:rPr lang="ru-RU" smtClean="0"/>
              <a:t>29.09.2025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l="-3000" r="-3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t>29.09.2025</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61"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fif"/><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png"/><Relationship Id="rId1" Type="http://schemas.openxmlformats.org/officeDocument/2006/relationships/slideLayout" Target="../slideLayouts/slideLayout9.xml"/><Relationship Id="rId5" Type="http://schemas.openxmlformats.org/officeDocument/2006/relationships/image" Target="../media/image5.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eg"/><Relationship Id="rId1" Type="http://schemas.openxmlformats.org/officeDocument/2006/relationships/slideLayout" Target="../slideLayouts/slideLayout6.xml"/><Relationship Id="rId5" Type="http://schemas.openxmlformats.org/officeDocument/2006/relationships/image" Target="../media/image12.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6.xml"/><Relationship Id="rId5" Type="http://schemas.openxmlformats.org/officeDocument/2006/relationships/image" Target="../media/image11.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eg"/><Relationship Id="rId1" Type="http://schemas.openxmlformats.org/officeDocument/2006/relationships/slideLayout" Target="../slideLayouts/slideLayout6.xml"/><Relationship Id="rId5" Type="http://schemas.openxmlformats.org/officeDocument/2006/relationships/image" Target="../media/image11.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6.xml"/><Relationship Id="rId5" Type="http://schemas.openxmlformats.org/officeDocument/2006/relationships/image" Target="../media/image11.pn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12.png"/><Relationship Id="rId4" Type="http://schemas.openxmlformats.org/officeDocument/2006/relationships/image" Target="../media/image20.jpg"/></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6.xml"/><Relationship Id="rId5" Type="http://schemas.openxmlformats.org/officeDocument/2006/relationships/image" Target="../media/image11.png"/><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png"/><Relationship Id="rId1" Type="http://schemas.openxmlformats.org/officeDocument/2006/relationships/slideLayout" Target="../slideLayouts/slideLayout6.xml"/><Relationship Id="rId5" Type="http://schemas.openxmlformats.org/officeDocument/2006/relationships/image" Target="../media/image11.png"/><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eg"/><Relationship Id="rId1" Type="http://schemas.openxmlformats.org/officeDocument/2006/relationships/slideLayout" Target="../slideLayouts/slideLayout6.xml"/><Relationship Id="rId5" Type="http://schemas.openxmlformats.org/officeDocument/2006/relationships/image" Target="../media/image11.png"/><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6.xml"/><Relationship Id="rId5" Type="http://schemas.openxmlformats.org/officeDocument/2006/relationships/image" Target="../media/image11.png"/><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g"/><Relationship Id="rId1" Type="http://schemas.openxmlformats.org/officeDocument/2006/relationships/slideLayout" Target="../slideLayouts/slideLayout6.xml"/><Relationship Id="rId5" Type="http://schemas.openxmlformats.org/officeDocument/2006/relationships/image" Target="../media/image12.png"/><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g"/><Relationship Id="rId1" Type="http://schemas.openxmlformats.org/officeDocument/2006/relationships/slideLayout" Target="../slideLayouts/slideLayout9.xml"/><Relationship Id="rId4" Type="http://schemas.openxmlformats.org/officeDocument/2006/relationships/image" Target="../media/image33.png"/></Relationships>
</file>

<file path=ppt/slides/_rels/slide1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4.jpg"/><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1"/>
          <p:cNvSpPr>
            <a:spLocks noGrp="1"/>
          </p:cNvSpPr>
          <p:nvPr>
            <p:ph type="ctrTitle"/>
          </p:nvPr>
        </p:nvSpPr>
        <p:spPr>
          <a:xfrm>
            <a:off x="1115616" y="318701"/>
            <a:ext cx="7772400" cy="1470025"/>
          </a:xfr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Autofit/>
          </a:bodyPr>
          <a:lstStyle/>
          <a:p>
            <a:pPr lvl="0">
              <a:spcBef>
                <a:spcPts val="0"/>
              </a:spcBef>
            </a:pPr>
            <a:r>
              <a:rPr lang="ru-RU" sz="1600" dirty="0">
                <a:ln w="0"/>
                <a:solidFill>
                  <a:srgbClr val="002060"/>
                </a:solidFill>
                <a:effectLst>
                  <a:outerShdw blurRad="38100" dist="19050" dir="2700000" algn="tl" rotWithShape="0">
                    <a:schemeClr val="dk1">
                      <a:alpha val="40000"/>
                    </a:schemeClr>
                  </a:outerShdw>
                </a:effectLst>
                <a:latin typeface="Arial" panose="020B0604020202020204" pitchFamily="34" charset="0"/>
                <a:ea typeface="+mn-ea"/>
                <a:cs typeface="Arial" panose="020B0604020202020204" pitchFamily="34" charset="0"/>
              </a:rPr>
              <a:t>МУНИЦИПАЛЬНОЕ АВТОНОМНОЕ ОБЩЕОБРАЗОВАТЕЛЬНОЕ УЧРЕЖДЕНИЕ «ГИМНАЗИЯ №1»</a:t>
            </a:r>
            <a:br>
              <a:rPr lang="ru-RU" sz="2000" dirty="0">
                <a:ln w="0"/>
                <a:solidFill>
                  <a:srgbClr val="002060"/>
                </a:solidFill>
                <a:effectLst>
                  <a:outerShdw blurRad="38100" dist="19050" dir="2700000" algn="tl" rotWithShape="0">
                    <a:schemeClr val="dk1">
                      <a:alpha val="40000"/>
                    </a:schemeClr>
                  </a:outerShdw>
                </a:effectLst>
                <a:ea typeface="+mn-ea"/>
                <a:cs typeface="+mn-cs"/>
              </a:rPr>
            </a:br>
            <a:endParaRPr lang="ru-RU" sz="4800" dirty="0">
              <a:ln w="0"/>
              <a:solidFill>
                <a:srgbClr val="002060"/>
              </a:solidFill>
              <a:effectLst>
                <a:outerShdw blurRad="38100" dist="19050" dir="2700000" algn="tl" rotWithShape="0">
                  <a:schemeClr val="dk1">
                    <a:alpha val="40000"/>
                  </a:schemeClr>
                </a:outerShdw>
              </a:effectLst>
            </a:endParaRPr>
          </a:p>
        </p:txBody>
      </p:sp>
      <p:pic>
        <p:nvPicPr>
          <p:cNvPr id="8" name="Рисунок 7">
            <a:extLst>
              <a:ext uri="{FF2B5EF4-FFF2-40B4-BE49-F238E27FC236}">
                <a16:creationId xmlns:a16="http://schemas.microsoft.com/office/drawing/2014/main" id="{ACEAB6DD-4963-404D-8331-A6C7F06C732D}"/>
              </a:ext>
            </a:extLst>
          </p:cNvPr>
          <p:cNvPicPr>
            <a:picLocks noChangeAspect="1"/>
          </p:cNvPicPr>
          <p:nvPr/>
        </p:nvPicPr>
        <p:blipFill rotWithShape="1">
          <a:blip r:embed="rId2">
            <a:alphaModFix amt="35000"/>
            <a:extLst>
              <a:ext uri="{28A0092B-C50C-407E-A947-70E740481C1C}">
                <a14:useLocalDpi xmlns:a14="http://schemas.microsoft.com/office/drawing/2010/main" val="0"/>
              </a:ext>
            </a:extLst>
          </a:blip>
          <a:srcRect l="-1" r="1187" b="8904"/>
          <a:stretch/>
        </p:blipFill>
        <p:spPr>
          <a:xfrm>
            <a:off x="613757" y="2826441"/>
            <a:ext cx="8342800" cy="4326345"/>
          </a:xfrm>
          <a:prstGeom prst="rect">
            <a:avLst/>
          </a:prstGeom>
          <a:effectLst>
            <a:softEdge rad="317500"/>
          </a:effectLst>
        </p:spPr>
      </p:pic>
      <p:sp>
        <p:nvSpPr>
          <p:cNvPr id="6" name="TextBox 5"/>
          <p:cNvSpPr txBox="1"/>
          <p:nvPr/>
        </p:nvSpPr>
        <p:spPr>
          <a:xfrm>
            <a:off x="3707904" y="6453336"/>
            <a:ext cx="1871923" cy="307777"/>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spcAft>
                <a:spcPts val="600"/>
              </a:spcAft>
            </a:pPr>
            <a:r>
              <a:rPr lang="ru-RU" sz="1400" b="1" dirty="0">
                <a:ln w="0"/>
                <a:solidFill>
                  <a:srgbClr val="002060"/>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п. Мулино 2025 год</a:t>
            </a:r>
          </a:p>
        </p:txBody>
      </p:sp>
      <p:sp>
        <p:nvSpPr>
          <p:cNvPr id="5" name="Подзаголовок 2"/>
          <p:cNvSpPr>
            <a:spLocks noGrp="1"/>
          </p:cNvSpPr>
          <p:nvPr>
            <p:ph type="subTitle" idx="1"/>
          </p:nvPr>
        </p:nvSpPr>
        <p:spPr>
          <a:xfrm>
            <a:off x="1116705" y="1053415"/>
            <a:ext cx="7336904" cy="2472476"/>
          </a:xfr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rmAutofit fontScale="85000" lnSpcReduction="10000"/>
          </a:bodyPr>
          <a:lstStyle/>
          <a:p>
            <a:pPr>
              <a:spcBef>
                <a:spcPts val="0"/>
              </a:spcBef>
            </a:pPr>
            <a:endParaRPr lang="ru-RU" sz="2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rial Narrow" pitchFamily="34" charset="0"/>
            </a:endParaRPr>
          </a:p>
          <a:p>
            <a:pPr>
              <a:lnSpc>
                <a:spcPct val="160000"/>
              </a:lnSpc>
              <a:spcBef>
                <a:spcPts val="0"/>
              </a:spcBef>
            </a:pPr>
            <a:r>
              <a:rPr lang="ru-RU" sz="3300" b="1" dirty="0">
                <a:ln w="0"/>
                <a:solidFill>
                  <a:srgbClr val="002060"/>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УРОКИ МУЖЕСТВА</a:t>
            </a:r>
          </a:p>
          <a:p>
            <a:pPr>
              <a:lnSpc>
                <a:spcPct val="160000"/>
              </a:lnSpc>
              <a:spcBef>
                <a:spcPts val="0"/>
              </a:spcBef>
            </a:pPr>
            <a:r>
              <a:rPr lang="ru-RU" sz="4000" b="1" dirty="0">
                <a:ln w="0"/>
                <a:solidFill>
                  <a:srgbClr val="002060"/>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«ОНИ СРАЖАЛИСЬ ЗА РОДИНУ» </a:t>
            </a:r>
          </a:p>
          <a:p>
            <a:endParaRPr lang="ru-RU"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Arial Narrow" pitchFamily="34" charset="0"/>
            </a:endParaRPr>
          </a:p>
        </p:txBody>
      </p:sp>
    </p:spTree>
    <p:extLst>
      <p:ext uri="{BB962C8B-B14F-4D97-AF65-F5344CB8AC3E}">
        <p14:creationId xmlns:p14="http://schemas.microsoft.com/office/powerpoint/2010/main" val="716020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Рисунок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29655" y="187620"/>
            <a:ext cx="1455454" cy="733539"/>
          </a:xfrm>
          <a:prstGeom prst="rect">
            <a:avLst/>
          </a:prstGeom>
        </p:spPr>
      </p:pic>
      <p:sp>
        <p:nvSpPr>
          <p:cNvPr id="6" name="Прямоугольник 5"/>
          <p:cNvSpPr/>
          <p:nvPr/>
        </p:nvSpPr>
        <p:spPr>
          <a:xfrm>
            <a:off x="879080" y="1745606"/>
            <a:ext cx="4370512" cy="923330"/>
          </a:xfrm>
          <a:prstGeom prst="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wrap="square">
            <a:spAutoFit/>
          </a:bodyPr>
          <a:lstStyle/>
          <a:p>
            <a:pPr algn="just"/>
            <a:r>
              <a:rPr lang="ru-RU" b="1" dirty="0">
                <a:solidFill>
                  <a:srgbClr val="002060"/>
                </a:solidFill>
                <a:latin typeface="Times New Roman" panose="02020603050405020304" pitchFamily="18" charset="0"/>
                <a:ea typeface="Arial" panose="020B0604020202020204" pitchFamily="34" charset="0"/>
              </a:rPr>
              <a:t>ГЕРОЙ</a:t>
            </a:r>
            <a:r>
              <a:rPr lang="ru-RU" dirty="0">
                <a:solidFill>
                  <a:srgbClr val="000000"/>
                </a:solidFill>
                <a:latin typeface="Times New Roman" panose="02020603050405020304" pitchFamily="18" charset="0"/>
                <a:ea typeface="Arial" panose="020B0604020202020204" pitchFamily="34" charset="0"/>
              </a:rPr>
              <a:t> – это служение Родине, земле, семье. Это умение отдать свою жизнь именно там и тогда, когда она была нужна. </a:t>
            </a:r>
            <a:endParaRPr lang="ru-RU" dirty="0"/>
          </a:p>
        </p:txBody>
      </p:sp>
      <p:pic>
        <p:nvPicPr>
          <p:cNvPr id="9" name="Рисунок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31389" y="1890216"/>
            <a:ext cx="3697888" cy="3035423"/>
          </a:xfrm>
          <a:prstGeom prst="rect">
            <a:avLst/>
          </a:prstGeom>
        </p:spPr>
      </p:pic>
      <p:sp>
        <p:nvSpPr>
          <p:cNvPr id="2" name="TextBox 1">
            <a:extLst>
              <a:ext uri="{FF2B5EF4-FFF2-40B4-BE49-F238E27FC236}">
                <a16:creationId xmlns:a16="http://schemas.microsoft.com/office/drawing/2014/main" id="{950C1E73-D88F-410F-B54C-03A4EA9E6B2C}"/>
              </a:ext>
            </a:extLst>
          </p:cNvPr>
          <p:cNvSpPr txBox="1"/>
          <p:nvPr/>
        </p:nvSpPr>
        <p:spPr>
          <a:xfrm>
            <a:off x="2625625" y="180747"/>
            <a:ext cx="4383701" cy="523220"/>
          </a:xfrm>
          <a:prstGeom prst="rect">
            <a:avLst/>
          </a:prstGeom>
          <a:noFill/>
        </p:spPr>
        <p:txBody>
          <a:bodyPr wrap="none" rtlCol="0">
            <a:spAutoFit/>
          </a:bodyPr>
          <a:lstStyle/>
          <a:p>
            <a:r>
              <a:rPr lang="ru-RU" sz="2800" b="1" dirty="0">
                <a:ln w="0"/>
                <a:solidFill>
                  <a:srgbClr val="002060"/>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Россия – страна героев</a:t>
            </a:r>
          </a:p>
        </p:txBody>
      </p:sp>
      <p:sp>
        <p:nvSpPr>
          <p:cNvPr id="3" name="TextBox 2">
            <a:extLst>
              <a:ext uri="{FF2B5EF4-FFF2-40B4-BE49-F238E27FC236}">
                <a16:creationId xmlns:a16="http://schemas.microsoft.com/office/drawing/2014/main" id="{1DC47A05-0CA2-48D1-9EF2-45F33B550275}"/>
              </a:ext>
            </a:extLst>
          </p:cNvPr>
          <p:cNvSpPr txBox="1"/>
          <p:nvPr/>
        </p:nvSpPr>
        <p:spPr>
          <a:xfrm>
            <a:off x="421016" y="1007505"/>
            <a:ext cx="8640960" cy="369332"/>
          </a:xfrm>
          <a:prstGeom prst="rect">
            <a:avLst/>
          </a:prstGeom>
          <a:noFill/>
        </p:spPr>
        <p:txBody>
          <a:bodyPr wrap="square" rtlCol="0">
            <a:spAutoFit/>
          </a:bodyPr>
          <a:lstStyle/>
          <a:p>
            <a:pPr algn="ctr"/>
            <a:r>
              <a:rPr lang="ru-RU" i="1" dirty="0">
                <a:latin typeface="Times New Roman" panose="02020603050405020304" pitchFamily="18" charset="0"/>
                <a:cs typeface="Times New Roman" panose="02020603050405020304" pitchFamily="18" charset="0"/>
              </a:rPr>
              <a:t>Россия всегда воспитывала героев, которыми мы гордимся из поколения в поколение</a:t>
            </a:r>
          </a:p>
        </p:txBody>
      </p:sp>
      <p:pic>
        <p:nvPicPr>
          <p:cNvPr id="14" name="Рисунок 13">
            <a:extLst>
              <a:ext uri="{FF2B5EF4-FFF2-40B4-BE49-F238E27FC236}">
                <a16:creationId xmlns:a16="http://schemas.microsoft.com/office/drawing/2014/main" id="{91198213-1A2E-4E9C-8D38-2460FD88FDA9}"/>
              </a:ext>
            </a:extLst>
          </p:cNvPr>
          <p:cNvPicPr>
            <a:picLocks noChangeAspect="1"/>
          </p:cNvPicPr>
          <p:nvPr/>
        </p:nvPicPr>
        <p:blipFill>
          <a:blip r:embed="rId4"/>
          <a:stretch/>
        </p:blipFill>
        <p:spPr bwMode="auto">
          <a:xfrm>
            <a:off x="0" y="1566189"/>
            <a:ext cx="879080" cy="1074671"/>
          </a:xfrm>
          <a:prstGeom prst="rect">
            <a:avLst/>
          </a:prstGeom>
        </p:spPr>
      </p:pic>
      <p:sp>
        <p:nvSpPr>
          <p:cNvPr id="16" name="TextBox 15">
            <a:extLst>
              <a:ext uri="{FF2B5EF4-FFF2-40B4-BE49-F238E27FC236}">
                <a16:creationId xmlns:a16="http://schemas.microsoft.com/office/drawing/2014/main" id="{5015FFD2-2D9C-4E18-B205-B132346C8AA7}"/>
              </a:ext>
            </a:extLst>
          </p:cNvPr>
          <p:cNvSpPr txBox="1"/>
          <p:nvPr/>
        </p:nvSpPr>
        <p:spPr>
          <a:xfrm>
            <a:off x="145011" y="3136052"/>
            <a:ext cx="5104582" cy="2106026"/>
          </a:xfrm>
          <a:prstGeom prst="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wrap="square">
            <a:spAutoFit/>
          </a:bodyPr>
          <a:lstStyle/>
          <a:p>
            <a:pPr algn="just">
              <a:lnSpc>
                <a:spcPct val="115000"/>
              </a:lnSpc>
              <a:spcAft>
                <a:spcPts val="1000"/>
              </a:spcAft>
            </a:pPr>
            <a:r>
              <a:rPr lang="ru-RU" sz="180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   Вспомним некоторых </a:t>
            </a:r>
            <a:r>
              <a:rPr lang="ru-RU" sz="1800" b="1"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исторических героев, прославивших нашу Родину</a:t>
            </a:r>
            <a:r>
              <a:rPr lang="ru-RU" sz="180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 </a:t>
            </a:r>
            <a:r>
              <a:rPr lang="ru-RU" sz="1800" dirty="0">
                <a:solidFill>
                  <a:srgbClr val="002060"/>
                </a:solidFill>
                <a:effectLst/>
                <a:latin typeface="Times New Roman" panose="02020603050405020304" pitchFamily="18" charset="0"/>
                <a:ea typeface="Arial" panose="020B0604020202020204" pitchFamily="34" charset="0"/>
                <a:cs typeface="Times New Roman" panose="02020603050405020304" pitchFamily="18" charset="0"/>
              </a:rPr>
              <a:t>Александр Невский, Дмитрий Донской, Козьма Минин и Дмитрий Пожарский, Александр Суворов, Михаил Кутузов, Георгий Жуков</a:t>
            </a:r>
            <a:r>
              <a:rPr lang="ru-RU" sz="180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 и т.п. </a:t>
            </a:r>
          </a:p>
          <a:p>
            <a:pPr algn="just">
              <a:lnSpc>
                <a:spcPct val="115000"/>
              </a:lnSpc>
              <a:spcAft>
                <a:spcPts val="1000"/>
              </a:spcAft>
            </a:pPr>
            <a:r>
              <a:rPr lang="ru-RU" dirty="0">
                <a:solidFill>
                  <a:srgbClr val="000000"/>
                </a:solidFill>
                <a:latin typeface="Times New Roman" panose="02020603050405020304" pitchFamily="18" charset="0"/>
                <a:ea typeface="Arial" panose="020B0604020202020204" pitchFamily="34" charset="0"/>
                <a:cs typeface="Times New Roman" panose="02020603050405020304" pitchFamily="18" charset="0"/>
              </a:rPr>
              <a:t>                     </a:t>
            </a:r>
            <a:r>
              <a:rPr lang="ru-RU" sz="180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Их имён не перечесть.</a:t>
            </a:r>
            <a:endParaRPr lang="ru-RU" sz="1800" dirty="0">
              <a:effectLst/>
              <a:latin typeface="Arial" panose="020B0604020202020204" pitchFamily="34" charset="0"/>
              <a:ea typeface="Arial" panose="020B0604020202020204" pitchFamily="34" charset="0"/>
              <a:cs typeface="Times New Roman" panose="02020603050405020304" pitchFamily="18" charset="0"/>
            </a:endParaRPr>
          </a:p>
        </p:txBody>
      </p:sp>
      <p:sp>
        <p:nvSpPr>
          <p:cNvPr id="18" name="TextBox 17">
            <a:extLst>
              <a:ext uri="{FF2B5EF4-FFF2-40B4-BE49-F238E27FC236}">
                <a16:creationId xmlns:a16="http://schemas.microsoft.com/office/drawing/2014/main" id="{46BB8407-C08F-4341-B18B-E7D08E726DA3}"/>
              </a:ext>
            </a:extLst>
          </p:cNvPr>
          <p:cNvSpPr txBox="1"/>
          <p:nvPr/>
        </p:nvSpPr>
        <p:spPr>
          <a:xfrm>
            <a:off x="156135" y="5719907"/>
            <a:ext cx="7226280" cy="461665"/>
          </a:xfrm>
          <a:prstGeom prst="rect">
            <a:avLst/>
          </a:prstGeom>
          <a:noFill/>
        </p:spPr>
        <p:txBody>
          <a:bodyPr wrap="square">
            <a:spAutoFit/>
          </a:bodyPr>
          <a:lstStyle/>
          <a:p>
            <a:r>
              <a:rPr lang="ru-RU" sz="2400" b="1"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А как вы думаете, есть ли герои в наши дни?</a:t>
            </a:r>
            <a:endParaRPr lang="ru-RU" sz="2400" b="1" dirty="0"/>
          </a:p>
        </p:txBody>
      </p:sp>
      <p:pic>
        <p:nvPicPr>
          <p:cNvPr id="19" name="Рисунок 18">
            <a:extLst>
              <a:ext uri="{FF2B5EF4-FFF2-40B4-BE49-F238E27FC236}">
                <a16:creationId xmlns:a16="http://schemas.microsoft.com/office/drawing/2014/main" id="{FAC3F95D-6EC7-4E6E-8C4E-1217DB434D54}"/>
              </a:ext>
            </a:extLst>
          </p:cNvPr>
          <p:cNvPicPr>
            <a:picLocks noChangeAspect="1"/>
          </p:cNvPicPr>
          <p:nvPr/>
        </p:nvPicPr>
        <p:blipFill>
          <a:blip r:embed="rId5"/>
          <a:stretch/>
        </p:blipFill>
        <p:spPr bwMode="auto">
          <a:xfrm>
            <a:off x="6750709" y="5165480"/>
            <a:ext cx="1586242" cy="1561292"/>
          </a:xfrm>
          <a:prstGeom prst="rect">
            <a:avLst/>
          </a:prstGeom>
        </p:spPr>
      </p:pic>
    </p:spTree>
    <p:extLst>
      <p:ext uri="{BB962C8B-B14F-4D97-AF65-F5344CB8AC3E}">
        <p14:creationId xmlns:p14="http://schemas.microsoft.com/office/powerpoint/2010/main" val="10622128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93272" y="911050"/>
            <a:ext cx="8064896" cy="1330108"/>
          </a:xfrm>
          <a:prstGeom prst="rect">
            <a:avLst/>
          </a:prstGeom>
        </p:spPr>
        <p:txBody>
          <a:bodyPr wrap="square">
            <a:spAutoFit/>
          </a:bodyPr>
          <a:lstStyle/>
          <a:p>
            <a:pPr algn="just">
              <a:lnSpc>
                <a:spcPct val="115000"/>
              </a:lnSpc>
              <a:spcAft>
                <a:spcPts val="1125"/>
              </a:spcAft>
            </a:pPr>
            <a:r>
              <a:rPr lang="ru-RU" b="1" i="1" dirty="0">
                <a:solidFill>
                  <a:srgbClr val="FF0000"/>
                </a:solidFill>
                <a:latin typeface="Times New Roman" panose="02020603050405020304" pitchFamily="18" charset="0"/>
                <a:ea typeface="Arial" panose="020B0604020202020204" pitchFamily="34" charset="0"/>
                <a:cs typeface="Times New Roman" panose="02020603050405020304" pitchFamily="18" charset="0"/>
              </a:rPr>
              <a:t>                  Герои есть во все времена</a:t>
            </a:r>
            <a:r>
              <a:rPr lang="ru-RU" i="1" dirty="0">
                <a:solidFill>
                  <a:srgbClr val="FF0000"/>
                </a:solidFill>
                <a:latin typeface="Times New Roman" panose="02020603050405020304" pitchFamily="18" charset="0"/>
                <a:ea typeface="Arial" panose="020B0604020202020204" pitchFamily="34" charset="0"/>
                <a:cs typeface="Times New Roman" panose="02020603050405020304" pitchFamily="18" charset="0"/>
              </a:rPr>
              <a:t>.</a:t>
            </a:r>
            <a:r>
              <a:rPr lang="ru-RU" i="1" dirty="0">
                <a:solidFill>
                  <a:srgbClr val="000000"/>
                </a:solidFill>
                <a:latin typeface="Times New Roman" panose="02020603050405020304" pitchFamily="18" charset="0"/>
                <a:ea typeface="Arial" panose="020B0604020202020204" pitchFamily="34" charset="0"/>
                <a:cs typeface="Times New Roman" panose="02020603050405020304" pitchFamily="18" charset="0"/>
              </a:rPr>
              <a:t> И наше время не исключение. </a:t>
            </a:r>
          </a:p>
          <a:p>
            <a:pPr algn="just">
              <a:lnSpc>
                <a:spcPct val="115000"/>
              </a:lnSpc>
              <a:spcAft>
                <a:spcPts val="1125"/>
              </a:spcAft>
            </a:pPr>
            <a:r>
              <a:rPr lang="ru-RU" i="1" dirty="0">
                <a:solidFill>
                  <a:srgbClr val="000000"/>
                </a:solidFill>
                <a:latin typeface="Times New Roman" panose="02020603050405020304" pitchFamily="18" charset="0"/>
                <a:ea typeface="Arial" panose="020B0604020202020204" pitchFamily="34" charset="0"/>
                <a:cs typeface="Times New Roman" panose="02020603050405020304" pitchFamily="18" charset="0"/>
              </a:rPr>
              <a:t>            Россия – многострадальная земля. Много бед выпало на её долю. </a:t>
            </a:r>
          </a:p>
          <a:p>
            <a:pPr algn="just">
              <a:lnSpc>
                <a:spcPct val="115000"/>
              </a:lnSpc>
              <a:spcAft>
                <a:spcPts val="1125"/>
              </a:spcAft>
            </a:pPr>
            <a:r>
              <a:rPr lang="ru-RU" i="1" dirty="0">
                <a:solidFill>
                  <a:srgbClr val="000000"/>
                </a:solidFill>
                <a:latin typeface="Times New Roman" panose="02020603050405020304" pitchFamily="18" charset="0"/>
                <a:ea typeface="Arial" panose="020B0604020202020204" pitchFamily="34" charset="0"/>
                <a:cs typeface="Times New Roman" panose="02020603050405020304" pitchFamily="18" charset="0"/>
              </a:rPr>
              <a:t>                                    Много слёз пролито её матерями.</a:t>
            </a:r>
            <a:endParaRPr lang="ru-RU" sz="1400" i="1" dirty="0">
              <a:effectLst/>
              <a:latin typeface="Arial" panose="020B0604020202020204" pitchFamily="34" charset="0"/>
              <a:ea typeface="Arial" panose="020B0604020202020204" pitchFamily="34" charset="0"/>
              <a:cs typeface="Times New Roman" panose="02020603050405020304" pitchFamily="18" charset="0"/>
            </a:endParaRPr>
          </a:p>
        </p:txBody>
      </p:sp>
      <p:sp>
        <p:nvSpPr>
          <p:cNvPr id="5" name="Прямоугольник 4"/>
          <p:cNvSpPr/>
          <p:nvPr/>
        </p:nvSpPr>
        <p:spPr>
          <a:xfrm>
            <a:off x="2065564" y="148650"/>
            <a:ext cx="4968476" cy="584775"/>
          </a:xfrm>
          <a:prstGeom prst="rect">
            <a:avLst/>
          </a:prstGeom>
        </p:spPr>
        <p:txBody>
          <a:bodyPr wrap="none">
            <a:spAutoFit/>
          </a:bodyPr>
          <a:lstStyle/>
          <a:p>
            <a:r>
              <a:rPr lang="ru-RU" sz="3200" b="1" dirty="0">
                <a:ln w="0"/>
                <a:solidFill>
                  <a:srgbClr val="002060"/>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Россия – страна героев</a:t>
            </a:r>
          </a:p>
        </p:txBody>
      </p:sp>
      <p:sp>
        <p:nvSpPr>
          <p:cNvPr id="6" name="Прямоугольник 5"/>
          <p:cNvSpPr/>
          <p:nvPr/>
        </p:nvSpPr>
        <p:spPr>
          <a:xfrm>
            <a:off x="107440" y="2403208"/>
            <a:ext cx="9036560" cy="923330"/>
          </a:xfrm>
          <a:prstGeom prst="rect">
            <a:avLst/>
          </a:prstGeom>
        </p:spPr>
        <p:txBody>
          <a:bodyPr wrap="square">
            <a:spAutoFit/>
          </a:bodyPr>
          <a:lstStyle/>
          <a:p>
            <a:pPr algn="ctr"/>
            <a:r>
              <a:rPr lang="ru-RU" dirty="0">
                <a:solidFill>
                  <a:srgbClr val="000000"/>
                </a:solidFill>
                <a:latin typeface="Times New Roman" panose="02020603050405020304" pitchFamily="18" charset="0"/>
                <a:ea typeface="Arial" panose="020B0604020202020204" pitchFamily="34" charset="0"/>
              </a:rPr>
              <a:t>Российские военные, участвующие в специальной военной операции на Украине, сражаются так же, как их предки в войну 1812 года, Первую мировую войну и Великую Отечественную войну.</a:t>
            </a:r>
            <a:endParaRPr lang="ru-RU" dirty="0"/>
          </a:p>
        </p:txBody>
      </p:sp>
      <p:pic>
        <p:nvPicPr>
          <p:cNvPr id="7" name="Рисунок 6"/>
          <p:cNvPicPr>
            <a:picLocks noChangeAspect="1"/>
          </p:cNvPicPr>
          <p:nvPr/>
        </p:nvPicPr>
        <p:blipFill rotWithShape="1">
          <a:blip r:embed="rId2" cstate="print">
            <a:extLst>
              <a:ext uri="{28A0092B-C50C-407E-A947-70E740481C1C}">
                <a14:useLocalDpi xmlns:a14="http://schemas.microsoft.com/office/drawing/2010/main" val="0"/>
              </a:ext>
            </a:extLst>
          </a:blip>
          <a:srcRect l="11638" t="-3447" r="12716" b="-3447"/>
          <a:stretch/>
        </p:blipFill>
        <p:spPr>
          <a:xfrm>
            <a:off x="242039" y="3592056"/>
            <a:ext cx="3080084" cy="2448272"/>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8" name="Прямоугольник 7"/>
          <p:cNvSpPr/>
          <p:nvPr/>
        </p:nvSpPr>
        <p:spPr>
          <a:xfrm>
            <a:off x="3436313" y="4133082"/>
            <a:ext cx="5454320" cy="1231106"/>
          </a:xfrm>
          <a:prstGeom prst="rect">
            <a:avLst/>
          </a:prstGeom>
          <a:ln w="3175">
            <a:solidFill>
              <a:schemeClr val="tx1"/>
            </a:solid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2"/>
          </a:lnRef>
          <a:fillRef idx="1">
            <a:schemeClr val="lt1"/>
          </a:fillRef>
          <a:effectRef idx="0">
            <a:schemeClr val="accent2"/>
          </a:effectRef>
          <a:fontRef idx="minor">
            <a:schemeClr val="dk1"/>
          </a:fontRef>
        </p:style>
        <p:txBody>
          <a:bodyPr wrap="square">
            <a:spAutoFit/>
          </a:bodyPr>
          <a:lstStyle/>
          <a:p>
            <a:pPr algn="just"/>
            <a:r>
              <a:rPr lang="ru-RU" sz="2000" dirty="0">
                <a:solidFill>
                  <a:srgbClr val="000000"/>
                </a:solidFill>
                <a:latin typeface="Times New Roman" panose="02020603050405020304" pitchFamily="18" charset="0"/>
                <a:ea typeface="Arial" panose="020B0604020202020204" pitchFamily="34" charset="0"/>
                <a:cs typeface="Times New Roman" panose="02020603050405020304" pitchFamily="18" charset="0"/>
              </a:rPr>
              <a:t> </a:t>
            </a:r>
            <a:r>
              <a:rPr lang="ru-RU" i="1" dirty="0">
                <a:solidFill>
                  <a:srgbClr val="000000"/>
                </a:solidFill>
                <a:latin typeface="Times New Roman" panose="02020603050405020304" pitchFamily="18" charset="0"/>
                <a:ea typeface="Arial" panose="020B0604020202020204" pitchFamily="34" charset="0"/>
                <a:cs typeface="Times New Roman" panose="02020603050405020304" pitchFamily="18" charset="0"/>
              </a:rPr>
              <a:t>«Сражаетесь — я, знаете, не побоюсь этих сравнений, это не высокопарные слова — именно как герои войны 1812 года, Первой мировой или Великой Отечественной войны»,</a:t>
            </a:r>
            <a:r>
              <a:rPr lang="ru-RU" dirty="0">
                <a:solidFill>
                  <a:srgbClr val="000000"/>
                </a:solidFill>
                <a:latin typeface="Times New Roman" panose="02020603050405020304" pitchFamily="18" charset="0"/>
                <a:ea typeface="Arial" panose="020B0604020202020204" pitchFamily="34" charset="0"/>
                <a:cs typeface="Times New Roman" panose="02020603050405020304" pitchFamily="18" charset="0"/>
              </a:rPr>
              <a:t> — сказал В.В. Путин.</a:t>
            </a:r>
            <a:endParaRPr lang="ru-RU" dirty="0"/>
          </a:p>
        </p:txBody>
      </p:sp>
      <p:pic>
        <p:nvPicPr>
          <p:cNvPr id="9" name="Рисунок 8">
            <a:extLst>
              <a:ext uri="{FF2B5EF4-FFF2-40B4-BE49-F238E27FC236}">
                <a16:creationId xmlns:a16="http://schemas.microsoft.com/office/drawing/2014/main" id="{914F4483-E4E6-43AE-81F3-049CA64AE80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86690" y="142828"/>
            <a:ext cx="1455454" cy="733539"/>
          </a:xfrm>
          <a:prstGeom prst="rect">
            <a:avLst/>
          </a:prstGeom>
        </p:spPr>
      </p:pic>
      <p:pic>
        <p:nvPicPr>
          <p:cNvPr id="10" name="Рисунок 9">
            <a:extLst>
              <a:ext uri="{FF2B5EF4-FFF2-40B4-BE49-F238E27FC236}">
                <a16:creationId xmlns:a16="http://schemas.microsoft.com/office/drawing/2014/main" id="{0B087B04-077D-4D3C-ABC4-A0CA6B65BD6B}"/>
              </a:ext>
            </a:extLst>
          </p:cNvPr>
          <p:cNvPicPr>
            <a:picLocks noChangeAspect="1"/>
          </p:cNvPicPr>
          <p:nvPr/>
        </p:nvPicPr>
        <p:blipFill>
          <a:blip r:embed="rId4"/>
          <a:stretch/>
        </p:blipFill>
        <p:spPr bwMode="auto">
          <a:xfrm>
            <a:off x="242039" y="701775"/>
            <a:ext cx="879080" cy="1074671"/>
          </a:xfrm>
          <a:prstGeom prst="rect">
            <a:avLst/>
          </a:prstGeom>
        </p:spPr>
      </p:pic>
    </p:spTree>
    <p:extLst>
      <p:ext uri="{BB962C8B-B14F-4D97-AF65-F5344CB8AC3E}">
        <p14:creationId xmlns:p14="http://schemas.microsoft.com/office/powerpoint/2010/main" val="6187604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754AFA84-E4E1-43B0-AD54-1A763E22ADF8}"/>
              </a:ext>
            </a:extLst>
          </p:cNvPr>
          <p:cNvPicPr>
            <a:picLocks noChangeAspect="1"/>
          </p:cNvPicPr>
          <p:nvPr/>
        </p:nvPicPr>
        <p:blipFill rotWithShape="1">
          <a:blip r:embed="rId2">
            <a:alphaModFix amt="20000"/>
            <a:extLst>
              <a:ext uri="{BEBA8EAE-BF5A-486C-A8C5-ECC9F3942E4B}">
                <a14:imgProps xmlns:a14="http://schemas.microsoft.com/office/drawing/2010/main">
                  <a14:imgLayer r:embed="rId3">
                    <a14:imgEffect>
                      <a14:saturation sat="400000"/>
                    </a14:imgEffect>
                  </a14:imgLayer>
                </a14:imgProps>
              </a:ext>
              <a:ext uri="{28A0092B-C50C-407E-A947-70E740481C1C}">
                <a14:useLocalDpi xmlns:a14="http://schemas.microsoft.com/office/drawing/2010/main" val="0"/>
              </a:ext>
            </a:extLst>
          </a:blip>
          <a:srcRect l="10158"/>
          <a:stretch/>
        </p:blipFill>
        <p:spPr>
          <a:xfrm>
            <a:off x="-51377" y="926952"/>
            <a:ext cx="9210675" cy="5125954"/>
          </a:xfrm>
          <a:prstGeom prst="rect">
            <a:avLst/>
          </a:prstGeom>
        </p:spPr>
      </p:pic>
      <p:sp>
        <p:nvSpPr>
          <p:cNvPr id="5" name="TextBox 4">
            <a:extLst>
              <a:ext uri="{FF2B5EF4-FFF2-40B4-BE49-F238E27FC236}">
                <a16:creationId xmlns:a16="http://schemas.microsoft.com/office/drawing/2014/main" id="{D852E3FF-B980-4DEC-B9DF-FEDD453B3E3F}"/>
              </a:ext>
            </a:extLst>
          </p:cNvPr>
          <p:cNvSpPr txBox="1"/>
          <p:nvPr/>
        </p:nvSpPr>
        <p:spPr>
          <a:xfrm>
            <a:off x="1131811" y="3236257"/>
            <a:ext cx="6591300" cy="2308324"/>
          </a:xfrm>
          <a:prstGeom prst="rect">
            <a:avLst/>
          </a:prstGeom>
          <a:noFill/>
        </p:spPr>
        <p:txBody>
          <a:bodyPr wrap="square">
            <a:spAutoFit/>
          </a:bodyPr>
          <a:lstStyle/>
          <a:p>
            <a:pPr algn="ctr"/>
            <a:r>
              <a:rPr lang="ru-RU"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r>
              <a:rPr lang="ru-RU" b="1"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Подвиги  героев  Великой Отечественной войны </a:t>
            </a:r>
            <a:r>
              <a:rPr lang="ru-RU"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стали </a:t>
            </a:r>
            <a:r>
              <a:rPr lang="ru-RU" b="1"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основой воспитания нового поколения</a:t>
            </a:r>
            <a:r>
              <a:rPr lang="ru-RU"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a:t>
            </a:r>
          </a:p>
          <a:p>
            <a:pPr algn="ctr"/>
            <a:r>
              <a:rPr lang="ru-RU"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Сегодня их пример вдохновляет современных защитников Отечества. </a:t>
            </a:r>
          </a:p>
          <a:p>
            <a:endParaRPr lang="ru-RU"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endParaRPr>
          </a:p>
          <a:p>
            <a:pPr algn="ctr"/>
            <a:r>
              <a:rPr lang="ru-RU" b="1"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Участники специальной военной операции</a:t>
            </a:r>
            <a:r>
              <a:rPr lang="ru-RU"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также как и их предки, </a:t>
            </a:r>
            <a:r>
              <a:rPr lang="ru-RU" b="1"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демонстрируют готовность жертвовать собой ради безопасности страны.</a:t>
            </a:r>
            <a:endParaRPr lang="ru-RU" dirty="0">
              <a:ln w="0"/>
              <a:effectLst>
                <a:outerShdw blurRad="38100" dist="19050" dir="2700000" algn="tl" rotWithShape="0">
                  <a:schemeClr val="dk1">
                    <a:alpha val="40000"/>
                  </a:schemeClr>
                </a:outerShdw>
              </a:effectLst>
            </a:endParaRPr>
          </a:p>
        </p:txBody>
      </p:sp>
      <p:sp>
        <p:nvSpPr>
          <p:cNvPr id="8" name="TextBox 7">
            <a:extLst>
              <a:ext uri="{FF2B5EF4-FFF2-40B4-BE49-F238E27FC236}">
                <a16:creationId xmlns:a16="http://schemas.microsoft.com/office/drawing/2014/main" id="{23B8C721-6B6B-41C8-8A23-24192B0BA8FD}"/>
              </a:ext>
            </a:extLst>
          </p:cNvPr>
          <p:cNvSpPr txBox="1"/>
          <p:nvPr/>
        </p:nvSpPr>
        <p:spPr>
          <a:xfrm>
            <a:off x="263845" y="1637339"/>
            <a:ext cx="8578299" cy="1261884"/>
          </a:xfrm>
          <a:prstGeom prst="rect">
            <a:avLst/>
          </a:prstGeom>
          <a:noFill/>
        </p:spPr>
        <p:txBody>
          <a:bodyPr wrap="square">
            <a:spAutoFit/>
          </a:bodyPr>
          <a:lstStyle/>
          <a:p>
            <a:pPr algn="ctr"/>
            <a:r>
              <a:rPr lang="ru-RU" b="1"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История Великой Отечественной войны</a:t>
            </a:r>
            <a:r>
              <a:rPr lang="ru-RU"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знает немало героев, чьи имена стали известны на весь мир. </a:t>
            </a:r>
          </a:p>
          <a:p>
            <a:pPr algn="ctr"/>
            <a:r>
              <a:rPr lang="ru-RU" sz="2000" i="1"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Николай Гастелло и Зоя Космодемьянская, Алексей Маресьев, Иван Кожедуб и Александр Покрышкин, Александр </a:t>
            </a:r>
            <a:r>
              <a:rPr lang="ru-RU" sz="2000" i="1" dirty="0" err="1">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Маринеско</a:t>
            </a:r>
            <a:r>
              <a:rPr lang="ru-RU" sz="2000" i="1"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и Василий Зайцев... </a:t>
            </a:r>
          </a:p>
        </p:txBody>
      </p:sp>
      <p:sp>
        <p:nvSpPr>
          <p:cNvPr id="7" name="Прямоугольник 6">
            <a:extLst>
              <a:ext uri="{FF2B5EF4-FFF2-40B4-BE49-F238E27FC236}">
                <a16:creationId xmlns:a16="http://schemas.microsoft.com/office/drawing/2014/main" id="{A80A4B26-1090-4F9F-8B1E-8314E58B04D6}"/>
              </a:ext>
            </a:extLst>
          </p:cNvPr>
          <p:cNvSpPr/>
          <p:nvPr/>
        </p:nvSpPr>
        <p:spPr>
          <a:xfrm>
            <a:off x="2065564" y="148650"/>
            <a:ext cx="4968476" cy="584775"/>
          </a:xfrm>
          <a:prstGeom prst="rect">
            <a:avLst/>
          </a:prstGeom>
        </p:spPr>
        <p:txBody>
          <a:bodyPr wrap="none">
            <a:spAutoFit/>
          </a:bodyPr>
          <a:lstStyle/>
          <a:p>
            <a:r>
              <a:rPr lang="ru-RU" sz="3200" b="1" dirty="0">
                <a:ln w="0"/>
                <a:solidFill>
                  <a:srgbClr val="002060"/>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Россия – страна героев</a:t>
            </a:r>
          </a:p>
        </p:txBody>
      </p:sp>
      <p:pic>
        <p:nvPicPr>
          <p:cNvPr id="9" name="Рисунок 8">
            <a:extLst>
              <a:ext uri="{FF2B5EF4-FFF2-40B4-BE49-F238E27FC236}">
                <a16:creationId xmlns:a16="http://schemas.microsoft.com/office/drawing/2014/main" id="{529692E2-7E67-439B-86C5-7339CB59F8A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86690" y="142828"/>
            <a:ext cx="1455454" cy="733539"/>
          </a:xfrm>
          <a:prstGeom prst="rect">
            <a:avLst/>
          </a:prstGeom>
        </p:spPr>
      </p:pic>
      <p:pic>
        <p:nvPicPr>
          <p:cNvPr id="10" name="Рисунок 9">
            <a:extLst>
              <a:ext uri="{FF2B5EF4-FFF2-40B4-BE49-F238E27FC236}">
                <a16:creationId xmlns:a16="http://schemas.microsoft.com/office/drawing/2014/main" id="{C3D22C4F-5953-45AE-A670-F651D9DCDA23}"/>
              </a:ext>
            </a:extLst>
          </p:cNvPr>
          <p:cNvPicPr>
            <a:picLocks noChangeAspect="1"/>
          </p:cNvPicPr>
          <p:nvPr/>
        </p:nvPicPr>
        <p:blipFill>
          <a:blip r:embed="rId5"/>
          <a:stretch/>
        </p:blipFill>
        <p:spPr bwMode="auto">
          <a:xfrm>
            <a:off x="107504" y="0"/>
            <a:ext cx="879080" cy="1074671"/>
          </a:xfrm>
          <a:prstGeom prst="rect">
            <a:avLst/>
          </a:prstGeom>
        </p:spPr>
      </p:pic>
    </p:spTree>
    <p:extLst>
      <p:ext uri="{BB962C8B-B14F-4D97-AF65-F5344CB8AC3E}">
        <p14:creationId xmlns:p14="http://schemas.microsoft.com/office/powerpoint/2010/main" val="21945931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86482" y="-21875"/>
            <a:ext cx="8229600" cy="1143000"/>
          </a:xfrm>
        </p:spPr>
        <p:txBody>
          <a:bodyPr>
            <a:normAutofit/>
          </a:bodyPr>
          <a:lstStyle/>
          <a:p>
            <a:r>
              <a:rPr lang="ru-RU" sz="3200" b="1" dirty="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Пришел на помощь под пулями</a:t>
            </a:r>
            <a:endParaRPr lang="ru-RU" sz="3200" dirty="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pic>
        <p:nvPicPr>
          <p:cNvPr id="5" name="Объект 4"/>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1691680" y="1097628"/>
            <a:ext cx="2055946" cy="2714492"/>
          </a:xfrm>
          <a:ln>
            <a:solidFill>
              <a:schemeClr val="tx1"/>
            </a:solid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pic>
        <p:nvPicPr>
          <p:cNvPr id="6" name="Объект 5"/>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5580112" y="1157165"/>
            <a:ext cx="1942266" cy="2595418"/>
          </a:xfrm>
          <a:ln>
            <a:solidFill>
              <a:schemeClr val="tx1"/>
            </a:solid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7" name="Прямоугольник 6"/>
          <p:cNvSpPr/>
          <p:nvPr/>
        </p:nvSpPr>
        <p:spPr>
          <a:xfrm>
            <a:off x="5134988" y="3824664"/>
            <a:ext cx="2907014" cy="369332"/>
          </a:xfrm>
          <a:prstGeom prst="rect">
            <a:avLst/>
          </a:prstGeom>
          <a:noFill/>
          <a:ln>
            <a:noFill/>
          </a:ln>
        </p:spPr>
        <p:style>
          <a:lnRef idx="0">
            <a:scrgbClr r="0" g="0" b="0"/>
          </a:lnRef>
          <a:fillRef idx="0">
            <a:scrgbClr r="0" g="0" b="0"/>
          </a:fillRef>
          <a:effectRef idx="0">
            <a:scrgbClr r="0" g="0" b="0"/>
          </a:effectRef>
          <a:fontRef idx="minor">
            <a:schemeClr val="dk1"/>
          </a:fontRef>
        </p:style>
        <p:txBody>
          <a:bodyPr wrap="none">
            <a:spAutoFit/>
          </a:bodyPr>
          <a:lstStyle/>
          <a:p>
            <a:r>
              <a:rPr lang="ru-RU" b="1" dirty="0">
                <a:solidFill>
                  <a:srgbClr val="002060"/>
                </a:solidFill>
                <a:latin typeface="Times New Roman" panose="02020603050405020304" pitchFamily="18" charset="0"/>
                <a:ea typeface="Times New Roman" panose="02020603050405020304" pitchFamily="18" charset="0"/>
              </a:rPr>
              <a:t>ИОСИФ АНТОНЧЕНКО</a:t>
            </a:r>
            <a:r>
              <a:rPr lang="ru-RU" dirty="0">
                <a:solidFill>
                  <a:srgbClr val="002060"/>
                </a:solidFill>
                <a:latin typeface="Times New Roman" panose="02020603050405020304" pitchFamily="18" charset="0"/>
                <a:ea typeface="Times New Roman" panose="02020603050405020304" pitchFamily="18" charset="0"/>
              </a:rPr>
              <a:t> </a:t>
            </a:r>
            <a:endParaRPr lang="ru-RU" dirty="0">
              <a:solidFill>
                <a:srgbClr val="002060"/>
              </a:solidFill>
            </a:endParaRPr>
          </a:p>
        </p:txBody>
      </p:sp>
      <p:sp>
        <p:nvSpPr>
          <p:cNvPr id="8" name="Прямоугольник 7"/>
          <p:cNvSpPr/>
          <p:nvPr/>
        </p:nvSpPr>
        <p:spPr>
          <a:xfrm>
            <a:off x="1376560" y="3975954"/>
            <a:ext cx="2686185" cy="369332"/>
          </a:xfrm>
          <a:prstGeom prst="rect">
            <a:avLst/>
          </a:prstGeom>
          <a:noFill/>
          <a:ln>
            <a:noFill/>
          </a:ln>
        </p:spPr>
        <p:style>
          <a:lnRef idx="0">
            <a:scrgbClr r="0" g="0" b="0"/>
          </a:lnRef>
          <a:fillRef idx="0">
            <a:scrgbClr r="0" g="0" b="0"/>
          </a:fillRef>
          <a:effectRef idx="0">
            <a:scrgbClr r="0" g="0" b="0"/>
          </a:effectRef>
          <a:fontRef idx="minor">
            <a:schemeClr val="dk1"/>
          </a:fontRef>
        </p:style>
        <p:txBody>
          <a:bodyPr wrap="none">
            <a:spAutoFit/>
          </a:bodyPr>
          <a:lstStyle/>
          <a:p>
            <a:r>
              <a:rPr lang="ru-RU" b="1" dirty="0">
                <a:solidFill>
                  <a:srgbClr val="002060"/>
                </a:solidFill>
                <a:latin typeface="Times New Roman" panose="02020603050405020304" pitchFamily="18" charset="0"/>
                <a:ea typeface="Times New Roman" panose="02020603050405020304" pitchFamily="18" charset="0"/>
              </a:rPr>
              <a:t>АНТОН МЯГЧЕНКОВ</a:t>
            </a:r>
            <a:r>
              <a:rPr lang="ru-RU" dirty="0">
                <a:solidFill>
                  <a:srgbClr val="002060"/>
                </a:solidFill>
                <a:latin typeface="Times New Roman" panose="02020603050405020304" pitchFamily="18" charset="0"/>
                <a:ea typeface="Times New Roman" panose="02020603050405020304" pitchFamily="18" charset="0"/>
              </a:rPr>
              <a:t> </a:t>
            </a:r>
            <a:endParaRPr lang="ru-RU" dirty="0">
              <a:solidFill>
                <a:srgbClr val="002060"/>
              </a:solidFill>
            </a:endParaRPr>
          </a:p>
        </p:txBody>
      </p:sp>
      <p:sp>
        <p:nvSpPr>
          <p:cNvPr id="14" name="Прямоугольник: скругленные углы 13">
            <a:extLst>
              <a:ext uri="{FF2B5EF4-FFF2-40B4-BE49-F238E27FC236}">
                <a16:creationId xmlns:a16="http://schemas.microsoft.com/office/drawing/2014/main" id="{2B625EFA-7730-4364-9C9D-36DE19FDC8C5}"/>
              </a:ext>
            </a:extLst>
          </p:cNvPr>
          <p:cNvSpPr/>
          <p:nvPr/>
        </p:nvSpPr>
        <p:spPr>
          <a:xfrm>
            <a:off x="429033" y="4530461"/>
            <a:ext cx="4134746" cy="1800200"/>
          </a:xfrm>
          <a:prstGeom prst="round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rtlCol="0" anchor="ctr"/>
          <a:lstStyle/>
          <a:p>
            <a:pPr algn="ctr"/>
            <a:r>
              <a:rPr lang="ru-RU"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В ходе спецоперации подразделение водителя-санитара медицинского пункта </a:t>
            </a:r>
            <a:r>
              <a:rPr lang="ru-RU"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Антона </a:t>
            </a:r>
            <a:r>
              <a:rPr lang="ru-RU" sz="1600" b="1"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Мягченкова</a:t>
            </a:r>
            <a:r>
              <a:rPr lang="ru-RU"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попало в засаду. Находясь под плотным огнем украинских военных, молодой человек эвакуировал раненых в безопасное место и оказывал им первую медицинскую помощь.</a:t>
            </a:r>
            <a:endParaRPr lang="ru-RU" sz="1600" dirty="0"/>
          </a:p>
        </p:txBody>
      </p:sp>
      <p:sp>
        <p:nvSpPr>
          <p:cNvPr id="15" name="Прямоугольник: скругленные углы 14">
            <a:extLst>
              <a:ext uri="{FF2B5EF4-FFF2-40B4-BE49-F238E27FC236}">
                <a16:creationId xmlns:a16="http://schemas.microsoft.com/office/drawing/2014/main" id="{F9FE09D0-7F6E-47FC-87C1-1E026096F9E9}"/>
              </a:ext>
            </a:extLst>
          </p:cNvPr>
          <p:cNvSpPr/>
          <p:nvPr/>
        </p:nvSpPr>
        <p:spPr>
          <a:xfrm>
            <a:off x="4850305" y="4530461"/>
            <a:ext cx="4134746" cy="1800200"/>
          </a:xfrm>
          <a:prstGeom prst="round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rtlCol="0" anchor="ctr"/>
          <a:lstStyle/>
          <a:p>
            <a:pPr algn="ctr"/>
            <a:r>
              <a:rPr lang="ru-RU"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Е</a:t>
            </a:r>
            <a:r>
              <a:rPr lang="ru-RU" sz="1600" dirty="0">
                <a:solidFill>
                  <a:srgbClr val="000000"/>
                </a:solidFill>
                <a:effectLst/>
                <a:latin typeface="Times New Roman" panose="02020603050405020304" pitchFamily="18" charset="0"/>
                <a:ea typeface="Times New Roman" panose="02020603050405020304" pitchFamily="18" charset="0"/>
              </a:rPr>
              <a:t>здовой санитарной роты красноармеец </a:t>
            </a:r>
            <a:r>
              <a:rPr lang="ru-RU" sz="1600" b="1" dirty="0">
                <a:solidFill>
                  <a:srgbClr val="000000"/>
                </a:solidFill>
                <a:effectLst/>
                <a:latin typeface="Times New Roman" panose="02020603050405020304" pitchFamily="18" charset="0"/>
                <a:ea typeface="Times New Roman" panose="02020603050405020304" pitchFamily="18" charset="0"/>
              </a:rPr>
              <a:t>Иосиф </a:t>
            </a:r>
            <a:r>
              <a:rPr lang="ru-RU" sz="1600" b="1" dirty="0" err="1">
                <a:solidFill>
                  <a:srgbClr val="000000"/>
                </a:solidFill>
                <a:effectLst/>
                <a:latin typeface="Times New Roman" panose="02020603050405020304" pitchFamily="18" charset="0"/>
                <a:ea typeface="Times New Roman" panose="02020603050405020304" pitchFamily="18" charset="0"/>
              </a:rPr>
              <a:t>Антонченко</a:t>
            </a:r>
            <a:r>
              <a:rPr lang="ru-RU" sz="1600" dirty="0">
                <a:solidFill>
                  <a:srgbClr val="000000"/>
                </a:solidFill>
                <a:effectLst/>
                <a:latin typeface="Times New Roman" panose="02020603050405020304" pitchFamily="18" charset="0"/>
                <a:ea typeface="Times New Roman" panose="02020603050405020304" pitchFamily="18" charset="0"/>
              </a:rPr>
              <a:t> в апреле 1945 года вывез с поля боя 16 раненых бойцов сквозь горящие дома и развалины Берлина.</a:t>
            </a:r>
            <a:endParaRPr lang="ru-RU" sz="1600" dirty="0"/>
          </a:p>
        </p:txBody>
      </p:sp>
      <p:sp>
        <p:nvSpPr>
          <p:cNvPr id="16" name="Стрелка: влево-вправо 15">
            <a:extLst>
              <a:ext uri="{FF2B5EF4-FFF2-40B4-BE49-F238E27FC236}">
                <a16:creationId xmlns:a16="http://schemas.microsoft.com/office/drawing/2014/main" id="{36DBFC34-0E30-479C-9475-380E4A28B949}"/>
              </a:ext>
            </a:extLst>
          </p:cNvPr>
          <p:cNvSpPr/>
          <p:nvPr/>
        </p:nvSpPr>
        <p:spPr>
          <a:xfrm>
            <a:off x="4560585" y="5286545"/>
            <a:ext cx="279809" cy="144016"/>
          </a:xfrm>
          <a:prstGeom prst="leftRightArrow">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lang="ru-RU"/>
          </a:p>
        </p:txBody>
      </p:sp>
      <p:pic>
        <p:nvPicPr>
          <p:cNvPr id="17" name="Рисунок 16">
            <a:extLst>
              <a:ext uri="{FF2B5EF4-FFF2-40B4-BE49-F238E27FC236}">
                <a16:creationId xmlns:a16="http://schemas.microsoft.com/office/drawing/2014/main" id="{B04A2395-5A0E-4B2B-8397-32F7B2B8E15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00738" y="239307"/>
            <a:ext cx="1142999" cy="576064"/>
          </a:xfrm>
          <a:prstGeom prst="rect">
            <a:avLst/>
          </a:prstGeom>
        </p:spPr>
      </p:pic>
      <p:pic>
        <p:nvPicPr>
          <p:cNvPr id="18" name="Рисунок 17">
            <a:extLst>
              <a:ext uri="{FF2B5EF4-FFF2-40B4-BE49-F238E27FC236}">
                <a16:creationId xmlns:a16="http://schemas.microsoft.com/office/drawing/2014/main" id="{C45CA2F3-6127-4DFB-AD2F-21E774EE5464}"/>
              </a:ext>
            </a:extLst>
          </p:cNvPr>
          <p:cNvPicPr>
            <a:picLocks noChangeAspect="1"/>
          </p:cNvPicPr>
          <p:nvPr/>
        </p:nvPicPr>
        <p:blipFill>
          <a:blip r:embed="rId5"/>
          <a:stretch/>
        </p:blipFill>
        <p:spPr bwMode="auto">
          <a:xfrm flipH="1">
            <a:off x="41727" y="105280"/>
            <a:ext cx="774612" cy="932438"/>
          </a:xfrm>
          <a:prstGeom prst="rect">
            <a:avLst/>
          </a:prstGeom>
        </p:spPr>
      </p:pic>
    </p:spTree>
    <p:extLst>
      <p:ext uri="{BB962C8B-B14F-4D97-AF65-F5344CB8AC3E}">
        <p14:creationId xmlns:p14="http://schemas.microsoft.com/office/powerpoint/2010/main" val="10928604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6141"/>
            <a:ext cx="8229600" cy="1143000"/>
          </a:xfrm>
        </p:spPr>
        <p:txBody>
          <a:bodyPr>
            <a:noAutofit/>
          </a:bodyPr>
          <a:lstStyle/>
          <a:p>
            <a:br>
              <a:rPr lang="ru-RU" sz="3200" b="1" dirty="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br>
            <a:r>
              <a:rPr lang="ru-RU" sz="3200" b="1" dirty="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Выносила раненых под огнем</a:t>
            </a:r>
            <a:br>
              <a:rPr lang="ru-RU" sz="3200" dirty="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br>
            <a:endParaRPr lang="ru-RU" sz="3200" dirty="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pic>
        <p:nvPicPr>
          <p:cNvPr id="7" name="Объект 6"/>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1691677" y="1284034"/>
            <a:ext cx="2117825" cy="2780325"/>
          </a:xfrm>
          <a:ln>
            <a:solidFill>
              <a:schemeClr val="tx1"/>
            </a:solid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pic>
        <p:nvPicPr>
          <p:cNvPr id="8" name="Объект 7"/>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5652121" y="1284033"/>
            <a:ext cx="1853550" cy="2780325"/>
          </a:xfrm>
          <a:ln>
            <a:solidFill>
              <a:schemeClr val="tx1"/>
            </a:solid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9" name="Прямоугольник 8"/>
          <p:cNvSpPr/>
          <p:nvPr/>
        </p:nvSpPr>
        <p:spPr>
          <a:xfrm>
            <a:off x="1078049" y="4111345"/>
            <a:ext cx="3345083" cy="369332"/>
          </a:xfrm>
          <a:prstGeom prst="rect">
            <a:avLst/>
          </a:prstGeom>
          <a:noFill/>
          <a:ln>
            <a:noFill/>
          </a:ln>
        </p:spPr>
        <p:style>
          <a:lnRef idx="0">
            <a:scrgbClr r="0" g="0" b="0"/>
          </a:lnRef>
          <a:fillRef idx="0">
            <a:scrgbClr r="0" g="0" b="0"/>
          </a:fillRef>
          <a:effectRef idx="0">
            <a:scrgbClr r="0" g="0" b="0"/>
          </a:effectRef>
          <a:fontRef idx="minor">
            <a:schemeClr val="dk1"/>
          </a:fontRef>
        </p:style>
        <p:txBody>
          <a:bodyPr wrap="none">
            <a:spAutoFit/>
          </a:bodyPr>
          <a:lstStyle/>
          <a:p>
            <a:r>
              <a:rPr lang="ru-RU" b="1" dirty="0">
                <a:solidFill>
                  <a:srgbClr val="002060"/>
                </a:solidFill>
                <a:latin typeface="Times New Roman" panose="02020603050405020304" pitchFamily="18" charset="0"/>
                <a:cs typeface="Times New Roman" panose="02020603050405020304" pitchFamily="18" charset="0"/>
              </a:rPr>
              <a:t>МАРИЯ МИРОШНИЧЕНКО</a:t>
            </a:r>
            <a:r>
              <a:rPr lang="ru-RU" dirty="0">
                <a:solidFill>
                  <a:srgbClr val="002060"/>
                </a:solidFill>
                <a:latin typeface="Times New Roman" panose="02020603050405020304" pitchFamily="18" charset="0"/>
                <a:cs typeface="Times New Roman" panose="02020603050405020304" pitchFamily="18" charset="0"/>
              </a:rPr>
              <a:t> </a:t>
            </a:r>
          </a:p>
        </p:txBody>
      </p:sp>
      <p:sp>
        <p:nvSpPr>
          <p:cNvPr id="10" name="Прямоугольник 9"/>
          <p:cNvSpPr/>
          <p:nvPr/>
        </p:nvSpPr>
        <p:spPr>
          <a:xfrm>
            <a:off x="5508104" y="4144975"/>
            <a:ext cx="2669513" cy="369332"/>
          </a:xfrm>
          <a:prstGeom prst="rect">
            <a:avLst/>
          </a:prstGeom>
          <a:noFill/>
          <a:ln>
            <a:noFill/>
          </a:ln>
        </p:spPr>
        <p:style>
          <a:lnRef idx="0">
            <a:scrgbClr r="0" g="0" b="0"/>
          </a:lnRef>
          <a:fillRef idx="0">
            <a:scrgbClr r="0" g="0" b="0"/>
          </a:fillRef>
          <a:effectRef idx="0">
            <a:scrgbClr r="0" g="0" b="0"/>
          </a:effectRef>
          <a:fontRef idx="minor">
            <a:schemeClr val="dk1"/>
          </a:fontRef>
        </p:style>
        <p:txBody>
          <a:bodyPr wrap="none">
            <a:spAutoFit/>
          </a:bodyPr>
          <a:lstStyle/>
          <a:p>
            <a:r>
              <a:rPr lang="ru-RU" b="1" dirty="0">
                <a:solidFill>
                  <a:srgbClr val="002060"/>
                </a:solidFill>
                <a:latin typeface="Times New Roman" panose="02020603050405020304" pitchFamily="18" charset="0"/>
                <a:cs typeface="Times New Roman" panose="02020603050405020304" pitchFamily="18" charset="0"/>
              </a:rPr>
              <a:t>АНТОНИНА ЗИМИНА</a:t>
            </a:r>
            <a:endParaRPr lang="ru-RU" dirty="0">
              <a:solidFill>
                <a:srgbClr val="002060"/>
              </a:solidFill>
              <a:latin typeface="Times New Roman" panose="02020603050405020304" pitchFamily="18" charset="0"/>
              <a:cs typeface="Times New Roman" panose="02020603050405020304" pitchFamily="18" charset="0"/>
            </a:endParaRPr>
          </a:p>
        </p:txBody>
      </p:sp>
      <p:pic>
        <p:nvPicPr>
          <p:cNvPr id="11" name="Рисунок 10">
            <a:extLst>
              <a:ext uri="{FF2B5EF4-FFF2-40B4-BE49-F238E27FC236}">
                <a16:creationId xmlns:a16="http://schemas.microsoft.com/office/drawing/2014/main" id="{DC012F3C-734B-4D75-AA26-C26EF3625F7E}"/>
              </a:ext>
            </a:extLst>
          </p:cNvPr>
          <p:cNvPicPr>
            <a:picLocks noChangeAspect="1"/>
          </p:cNvPicPr>
          <p:nvPr/>
        </p:nvPicPr>
        <p:blipFill>
          <a:blip r:embed="rId4"/>
          <a:stretch/>
        </p:blipFill>
        <p:spPr bwMode="auto">
          <a:xfrm flipH="1">
            <a:off x="41727" y="105280"/>
            <a:ext cx="774612" cy="932438"/>
          </a:xfrm>
          <a:prstGeom prst="rect">
            <a:avLst/>
          </a:prstGeom>
        </p:spPr>
      </p:pic>
      <p:pic>
        <p:nvPicPr>
          <p:cNvPr id="12" name="Рисунок 11">
            <a:extLst>
              <a:ext uri="{FF2B5EF4-FFF2-40B4-BE49-F238E27FC236}">
                <a16:creationId xmlns:a16="http://schemas.microsoft.com/office/drawing/2014/main" id="{0948CA73-435B-4279-A694-10E8F28E1C3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00738" y="239307"/>
            <a:ext cx="1142999" cy="576064"/>
          </a:xfrm>
          <a:prstGeom prst="rect">
            <a:avLst/>
          </a:prstGeom>
        </p:spPr>
      </p:pic>
      <p:sp>
        <p:nvSpPr>
          <p:cNvPr id="13" name="Прямоугольник: скругленные углы 12">
            <a:extLst>
              <a:ext uri="{FF2B5EF4-FFF2-40B4-BE49-F238E27FC236}">
                <a16:creationId xmlns:a16="http://schemas.microsoft.com/office/drawing/2014/main" id="{5AFE4A15-605F-4F12-8799-03E37C4A5E0B}"/>
              </a:ext>
            </a:extLst>
          </p:cNvPr>
          <p:cNvSpPr/>
          <p:nvPr/>
        </p:nvSpPr>
        <p:spPr>
          <a:xfrm>
            <a:off x="429033" y="4530461"/>
            <a:ext cx="4134746" cy="1800200"/>
          </a:xfrm>
          <a:prstGeom prst="round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rtlCol="0" anchor="ctr"/>
          <a:lstStyle/>
          <a:p>
            <a:pPr algn="ctr"/>
            <a:r>
              <a:rPr lang="ru-RU" sz="1600" dirty="0">
                <a:solidFill>
                  <a:srgbClr val="000000"/>
                </a:solidFill>
                <a:latin typeface="Times New Roman" panose="02020603050405020304" pitchFamily="18" charset="0"/>
                <a:ea typeface="Times New Roman" panose="02020603050405020304" pitchFamily="18" charset="0"/>
              </a:rPr>
              <a:t>Н</a:t>
            </a:r>
            <a:r>
              <a:rPr lang="ru-RU" sz="1600" dirty="0">
                <a:solidFill>
                  <a:srgbClr val="000000"/>
                </a:solidFill>
                <a:effectLst/>
                <a:latin typeface="Times New Roman" panose="02020603050405020304" pitchFamily="18" charset="0"/>
                <a:ea typeface="Times New Roman" panose="02020603050405020304" pitchFamily="18" charset="0"/>
              </a:rPr>
              <a:t>есмотря на ураганный перекрестный огонь противника, в одиночку вынесла из-под обстрела четырех военнослужащих и спасла им жизнь. Лейтенант медицинской службы была награждена медалью «За отвагу».</a:t>
            </a:r>
            <a:endParaRPr lang="ru-RU" sz="1600" dirty="0">
              <a:effectLst/>
              <a:latin typeface="Times New Roman" panose="02020603050405020304" pitchFamily="18" charset="0"/>
              <a:ea typeface="Times New Roman" panose="02020603050405020304" pitchFamily="18" charset="0"/>
            </a:endParaRPr>
          </a:p>
        </p:txBody>
      </p:sp>
      <p:sp>
        <p:nvSpPr>
          <p:cNvPr id="14" name="Прямоугольник: скругленные углы 13">
            <a:extLst>
              <a:ext uri="{FF2B5EF4-FFF2-40B4-BE49-F238E27FC236}">
                <a16:creationId xmlns:a16="http://schemas.microsoft.com/office/drawing/2014/main" id="{E9DED5FB-5E3B-420B-88BC-9FF77CD59E3F}"/>
              </a:ext>
            </a:extLst>
          </p:cNvPr>
          <p:cNvSpPr/>
          <p:nvPr/>
        </p:nvSpPr>
        <p:spPr>
          <a:xfrm>
            <a:off x="4850305" y="4530461"/>
            <a:ext cx="4134746" cy="1800200"/>
          </a:xfrm>
          <a:prstGeom prst="round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rtlCol="0" anchor="ctr"/>
          <a:lstStyle/>
          <a:p>
            <a:pPr algn="ctr">
              <a:lnSpc>
                <a:spcPct val="115000"/>
              </a:lnSpc>
              <a:spcAft>
                <a:spcPts val="1000"/>
              </a:spcAft>
            </a:pPr>
            <a:r>
              <a:rPr lang="ru-RU"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В годы ВОВ схожую доблесть проявила санитарная дружинница </a:t>
            </a:r>
            <a:r>
              <a:rPr lang="ru-RU" sz="1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Антонина Зимина</a:t>
            </a:r>
            <a:r>
              <a:rPr lang="ru-RU"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под Ленинградом. В августе 1941 года девушка в ходе ожесточенного сражения вынесла с поля боя 42 раненых бойца с оружием. Несмотря на несколько ранений, Зимина не отступила до тех пор, пока не эвакуировали всех раненных</a:t>
            </a:r>
            <a:r>
              <a:rPr lang="ru-RU"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effectLst/>
              <a:latin typeface="Arial" panose="020B0604020202020204" pitchFamily="34" charset="0"/>
              <a:ea typeface="Arial" panose="020B0604020202020204" pitchFamily="34" charset="0"/>
              <a:cs typeface="Times New Roman" panose="02020603050405020304" pitchFamily="18" charset="0"/>
            </a:endParaRPr>
          </a:p>
        </p:txBody>
      </p:sp>
      <p:sp>
        <p:nvSpPr>
          <p:cNvPr id="15" name="Стрелка: влево-вправо 14">
            <a:extLst>
              <a:ext uri="{FF2B5EF4-FFF2-40B4-BE49-F238E27FC236}">
                <a16:creationId xmlns:a16="http://schemas.microsoft.com/office/drawing/2014/main" id="{9B007605-29EC-4F2D-BDB4-8732DD3E2E8D}"/>
              </a:ext>
            </a:extLst>
          </p:cNvPr>
          <p:cNvSpPr/>
          <p:nvPr/>
        </p:nvSpPr>
        <p:spPr>
          <a:xfrm>
            <a:off x="4560585" y="5286545"/>
            <a:ext cx="279809" cy="144016"/>
          </a:xfrm>
          <a:prstGeom prst="leftRightArrow">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lang="ru-RU"/>
          </a:p>
        </p:txBody>
      </p:sp>
    </p:spTree>
    <p:extLst>
      <p:ext uri="{BB962C8B-B14F-4D97-AF65-F5344CB8AC3E}">
        <p14:creationId xmlns:p14="http://schemas.microsoft.com/office/powerpoint/2010/main" val="21799909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57200"/>
            <a:ext cx="8229600" cy="1143000"/>
          </a:xfrm>
        </p:spPr>
        <p:txBody>
          <a:bodyPr>
            <a:noAutofit/>
          </a:bodyPr>
          <a:lstStyle/>
          <a:p>
            <a:r>
              <a:rPr lang="ru-RU" sz="3200" b="1" dirty="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Самолет подбили, но он продолжил сражение</a:t>
            </a:r>
            <a:br>
              <a:rPr lang="ru-RU" sz="3200" b="1" dirty="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br>
            <a:endParaRPr lang="ru-RU" sz="3200" b="1" dirty="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pic>
        <p:nvPicPr>
          <p:cNvPr id="5" name="Объект 4"/>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1757590" y="1453854"/>
            <a:ext cx="2208232" cy="2810799"/>
          </a:xfrm>
          <a:ln>
            <a:solidFill>
              <a:schemeClr val="tx1"/>
            </a:solid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pic>
        <p:nvPicPr>
          <p:cNvPr id="6" name="Объект 5"/>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5421401" y="1479735"/>
            <a:ext cx="1841073" cy="2810799"/>
          </a:xfrm>
          <a:ln>
            <a:solidFill>
              <a:schemeClr val="tx1"/>
            </a:solid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8" name="Прямоугольник 7"/>
          <p:cNvSpPr/>
          <p:nvPr/>
        </p:nvSpPr>
        <p:spPr>
          <a:xfrm>
            <a:off x="5028417" y="4277955"/>
            <a:ext cx="2807885" cy="369332"/>
          </a:xfrm>
          <a:prstGeom prst="rect">
            <a:avLst/>
          </a:prstGeom>
          <a:noFill/>
          <a:ln>
            <a:noFill/>
          </a:ln>
        </p:spPr>
        <p:style>
          <a:lnRef idx="0">
            <a:scrgbClr r="0" g="0" b="0"/>
          </a:lnRef>
          <a:fillRef idx="0">
            <a:scrgbClr r="0" g="0" b="0"/>
          </a:fillRef>
          <a:effectRef idx="0">
            <a:scrgbClr r="0" g="0" b="0"/>
          </a:effectRef>
          <a:fontRef idx="minor">
            <a:schemeClr val="dk1"/>
          </a:fontRef>
        </p:style>
        <p:txBody>
          <a:bodyPr wrap="none">
            <a:spAutoFit/>
          </a:bodyPr>
          <a:lstStyle/>
          <a:p>
            <a:r>
              <a:rPr lang="ru-RU" b="1" dirty="0">
                <a:solidFill>
                  <a:srgbClr val="002060"/>
                </a:solidFill>
                <a:latin typeface="Times New Roman" panose="02020603050405020304" pitchFamily="18" charset="0"/>
                <a:cs typeface="Times New Roman" panose="02020603050405020304" pitchFamily="18" charset="0"/>
              </a:rPr>
              <a:t>ИВАН ШАБЕЛЬНИКОВ</a:t>
            </a:r>
            <a:endParaRPr lang="ru-RU" dirty="0">
              <a:solidFill>
                <a:srgbClr val="002060"/>
              </a:solidFill>
              <a:latin typeface="Times New Roman" panose="02020603050405020304" pitchFamily="18" charset="0"/>
              <a:cs typeface="Times New Roman" panose="02020603050405020304" pitchFamily="18" charset="0"/>
            </a:endParaRPr>
          </a:p>
        </p:txBody>
      </p:sp>
      <p:sp>
        <p:nvSpPr>
          <p:cNvPr id="9" name="Прямоугольник 8"/>
          <p:cNvSpPr/>
          <p:nvPr/>
        </p:nvSpPr>
        <p:spPr>
          <a:xfrm>
            <a:off x="1652548" y="4224170"/>
            <a:ext cx="2234907" cy="369332"/>
          </a:xfrm>
          <a:prstGeom prst="rect">
            <a:avLst/>
          </a:prstGeom>
          <a:noFill/>
          <a:ln>
            <a:noFill/>
          </a:ln>
        </p:spPr>
        <p:style>
          <a:lnRef idx="0">
            <a:scrgbClr r="0" g="0" b="0"/>
          </a:lnRef>
          <a:fillRef idx="0">
            <a:scrgbClr r="0" g="0" b="0"/>
          </a:fillRef>
          <a:effectRef idx="0">
            <a:scrgbClr r="0" g="0" b="0"/>
          </a:effectRef>
          <a:fontRef idx="minor">
            <a:schemeClr val="dk1"/>
          </a:fontRef>
        </p:style>
        <p:txBody>
          <a:bodyPr wrap="none">
            <a:spAutoFit/>
          </a:bodyPr>
          <a:lstStyle/>
          <a:p>
            <a:r>
              <a:rPr lang="ru-RU" b="1" dirty="0">
                <a:solidFill>
                  <a:srgbClr val="002060"/>
                </a:solidFill>
                <a:latin typeface="Times New Roman" panose="02020603050405020304" pitchFamily="18" charset="0"/>
                <a:cs typeface="Times New Roman" panose="02020603050405020304" pitchFamily="18" charset="0"/>
              </a:rPr>
              <a:t>СЕРГЕЙ ЧЕРНЫЙ</a:t>
            </a:r>
            <a:endParaRPr lang="ru-RU" dirty="0">
              <a:solidFill>
                <a:srgbClr val="002060"/>
              </a:solidFill>
              <a:latin typeface="Times New Roman" panose="02020603050405020304" pitchFamily="18" charset="0"/>
              <a:cs typeface="Times New Roman" panose="02020603050405020304" pitchFamily="18" charset="0"/>
            </a:endParaRPr>
          </a:p>
        </p:txBody>
      </p:sp>
      <p:sp>
        <p:nvSpPr>
          <p:cNvPr id="7" name="Прямоугольник: скругленные углы 6">
            <a:extLst>
              <a:ext uri="{FF2B5EF4-FFF2-40B4-BE49-F238E27FC236}">
                <a16:creationId xmlns:a16="http://schemas.microsoft.com/office/drawing/2014/main" id="{DD3D66DB-3843-40D0-9103-069AEC09F8C4}"/>
              </a:ext>
            </a:extLst>
          </p:cNvPr>
          <p:cNvSpPr/>
          <p:nvPr/>
        </p:nvSpPr>
        <p:spPr>
          <a:xfrm>
            <a:off x="408355" y="4738602"/>
            <a:ext cx="4134746" cy="1800200"/>
          </a:xfrm>
          <a:prstGeom prst="round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rtlCol="0" anchor="ctr"/>
          <a:lstStyle/>
          <a:p>
            <a:pPr algn="ctr"/>
            <a:endParaRPr lang="ru-RU" sz="1600" dirty="0"/>
          </a:p>
        </p:txBody>
      </p:sp>
      <p:sp>
        <p:nvSpPr>
          <p:cNvPr id="10" name="Прямоугольник: скругленные углы 9">
            <a:extLst>
              <a:ext uri="{FF2B5EF4-FFF2-40B4-BE49-F238E27FC236}">
                <a16:creationId xmlns:a16="http://schemas.microsoft.com/office/drawing/2014/main" id="{DE974B19-68C8-44AF-84B5-A59FB09A197A}"/>
              </a:ext>
            </a:extLst>
          </p:cNvPr>
          <p:cNvSpPr/>
          <p:nvPr/>
        </p:nvSpPr>
        <p:spPr>
          <a:xfrm>
            <a:off x="4851096" y="4722462"/>
            <a:ext cx="4134746" cy="1800200"/>
          </a:xfrm>
          <a:prstGeom prst="round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rtlCol="0" anchor="ctr"/>
          <a:lstStyle/>
          <a:p>
            <a:pPr algn="ctr"/>
            <a:endParaRPr lang="ru-RU" sz="1600" dirty="0"/>
          </a:p>
        </p:txBody>
      </p:sp>
      <p:sp>
        <p:nvSpPr>
          <p:cNvPr id="11" name="Стрелка: влево-вправо 10">
            <a:extLst>
              <a:ext uri="{FF2B5EF4-FFF2-40B4-BE49-F238E27FC236}">
                <a16:creationId xmlns:a16="http://schemas.microsoft.com/office/drawing/2014/main" id="{2F1D71C4-2A13-43C3-A626-525F92406186}"/>
              </a:ext>
            </a:extLst>
          </p:cNvPr>
          <p:cNvSpPr/>
          <p:nvPr/>
        </p:nvSpPr>
        <p:spPr>
          <a:xfrm>
            <a:off x="4557194" y="5356684"/>
            <a:ext cx="279809" cy="144016"/>
          </a:xfrm>
          <a:prstGeom prst="leftRightArrow">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lang="ru-RU"/>
          </a:p>
        </p:txBody>
      </p:sp>
      <p:pic>
        <p:nvPicPr>
          <p:cNvPr id="12" name="Рисунок 11">
            <a:extLst>
              <a:ext uri="{FF2B5EF4-FFF2-40B4-BE49-F238E27FC236}">
                <a16:creationId xmlns:a16="http://schemas.microsoft.com/office/drawing/2014/main" id="{A9053B17-9A53-4AE8-830A-0CA41E100A7F}"/>
              </a:ext>
            </a:extLst>
          </p:cNvPr>
          <p:cNvPicPr>
            <a:picLocks noChangeAspect="1"/>
          </p:cNvPicPr>
          <p:nvPr/>
        </p:nvPicPr>
        <p:blipFill>
          <a:blip r:embed="rId4"/>
          <a:stretch/>
        </p:blipFill>
        <p:spPr bwMode="auto">
          <a:xfrm flipH="1">
            <a:off x="41727" y="105280"/>
            <a:ext cx="774612" cy="932438"/>
          </a:xfrm>
          <a:prstGeom prst="rect">
            <a:avLst/>
          </a:prstGeom>
        </p:spPr>
      </p:pic>
      <p:pic>
        <p:nvPicPr>
          <p:cNvPr id="13" name="Рисунок 12">
            <a:extLst>
              <a:ext uri="{FF2B5EF4-FFF2-40B4-BE49-F238E27FC236}">
                <a16:creationId xmlns:a16="http://schemas.microsoft.com/office/drawing/2014/main" id="{C4FF650F-6D43-49E2-9375-DD1920177BF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38661" y="836712"/>
            <a:ext cx="1142999" cy="576064"/>
          </a:xfrm>
          <a:prstGeom prst="rect">
            <a:avLst/>
          </a:prstGeom>
        </p:spPr>
      </p:pic>
      <p:sp>
        <p:nvSpPr>
          <p:cNvPr id="14" name="TextBox 13">
            <a:extLst>
              <a:ext uri="{FF2B5EF4-FFF2-40B4-BE49-F238E27FC236}">
                <a16:creationId xmlns:a16="http://schemas.microsoft.com/office/drawing/2014/main" id="{7321DB00-55EC-4EF3-B459-B0781394FB9C}"/>
              </a:ext>
            </a:extLst>
          </p:cNvPr>
          <p:cNvSpPr txBox="1"/>
          <p:nvPr/>
        </p:nvSpPr>
        <p:spPr>
          <a:xfrm>
            <a:off x="373465" y="4765206"/>
            <a:ext cx="3982511" cy="1815882"/>
          </a:xfrm>
          <a:prstGeom prst="rect">
            <a:avLst/>
          </a:prstGeom>
          <a:noFill/>
        </p:spPr>
        <p:txBody>
          <a:bodyPr wrap="square">
            <a:spAutoFit/>
          </a:bodyPr>
          <a:lstStyle/>
          <a:p>
            <a:pPr algn="ctr"/>
            <a:r>
              <a:rPr lang="ru-RU" sz="1600" dirty="0">
                <a:solidFill>
                  <a:srgbClr val="000000"/>
                </a:solidFill>
                <a:latin typeface="Times New Roman" panose="02020603050405020304" pitchFamily="18" charset="0"/>
                <a:ea typeface="Times New Roman" panose="02020603050405020304" pitchFamily="18" charset="0"/>
              </a:rPr>
              <a:t>Н</a:t>
            </a:r>
            <a:r>
              <a:rPr lang="ru-RU" sz="1600" dirty="0">
                <a:solidFill>
                  <a:srgbClr val="000000"/>
                </a:solidFill>
                <a:effectLst/>
                <a:latin typeface="Times New Roman" panose="02020603050405020304" pitchFamily="18" charset="0"/>
                <a:ea typeface="Times New Roman" panose="02020603050405020304" pitchFamily="18" charset="0"/>
              </a:rPr>
              <a:t>ачальник воздушно-огневой и тактической подготовки смешанного авиационного полка капитан </a:t>
            </a:r>
            <a:r>
              <a:rPr lang="ru-RU" sz="1600" b="1" dirty="0">
                <a:solidFill>
                  <a:srgbClr val="000000"/>
                </a:solidFill>
                <a:effectLst/>
                <a:latin typeface="Times New Roman" panose="02020603050405020304" pitchFamily="18" charset="0"/>
                <a:ea typeface="Times New Roman" panose="02020603050405020304" pitchFamily="18" charset="0"/>
              </a:rPr>
              <a:t>Сергей Черный</a:t>
            </a:r>
            <a:r>
              <a:rPr lang="ru-RU" sz="1600" dirty="0">
                <a:solidFill>
                  <a:srgbClr val="000000"/>
                </a:solidFill>
                <a:effectLst/>
                <a:latin typeface="Times New Roman" panose="02020603050405020304" pitchFamily="18" charset="0"/>
                <a:ea typeface="Times New Roman" panose="02020603050405020304" pitchFamily="18" charset="0"/>
              </a:rPr>
              <a:t>. Пилот самолета Су-25 нанес удар по колонне военной техники противника. Будучи подбитым, смог уничтожить пять единиц бронетанковой техники.</a:t>
            </a:r>
            <a:endParaRPr lang="ru-RU" sz="1600" dirty="0"/>
          </a:p>
        </p:txBody>
      </p:sp>
      <p:sp>
        <p:nvSpPr>
          <p:cNvPr id="15" name="TextBox 14">
            <a:extLst>
              <a:ext uri="{FF2B5EF4-FFF2-40B4-BE49-F238E27FC236}">
                <a16:creationId xmlns:a16="http://schemas.microsoft.com/office/drawing/2014/main" id="{7F586767-AC9C-43E0-B416-AA175539B244}"/>
              </a:ext>
            </a:extLst>
          </p:cNvPr>
          <p:cNvSpPr txBox="1"/>
          <p:nvPr/>
        </p:nvSpPr>
        <p:spPr>
          <a:xfrm>
            <a:off x="4851096" y="4765206"/>
            <a:ext cx="4130564" cy="1800200"/>
          </a:xfrm>
          <a:prstGeom prst="rect">
            <a:avLst/>
          </a:prstGeom>
          <a:noFill/>
        </p:spPr>
        <p:txBody>
          <a:bodyPr wrap="square">
            <a:spAutoFit/>
          </a:bodyPr>
          <a:lstStyle/>
          <a:p>
            <a:pPr algn="ctr">
              <a:lnSpc>
                <a:spcPct val="115000"/>
              </a:lnSpc>
              <a:spcAft>
                <a:spcPts val="1000"/>
              </a:spcAft>
            </a:pPr>
            <a:r>
              <a:rPr lang="ru-RU"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В 1944 году самолет старшего лейтенанта Ил-2 был подбит, а воздушный стрелок погиб. Однако в условиях численного превосходства противника летчик продолжил выполнять задачу и командовать группой.</a:t>
            </a:r>
            <a:endParaRPr lang="ru-RU" sz="1600" dirty="0">
              <a:effectLst/>
              <a:latin typeface="Arial" panose="020B0604020202020204" pitchFamily="34" charset="0"/>
              <a:ea typeface="Arial" panose="020B0604020202020204" pitchFamily="34" charset="0"/>
              <a:cs typeface="Times New Roman" panose="02020603050405020304" pitchFamily="18" charset="0"/>
            </a:endParaRPr>
          </a:p>
        </p:txBody>
      </p:sp>
    </p:spTree>
    <p:extLst>
      <p:ext uri="{BB962C8B-B14F-4D97-AF65-F5344CB8AC3E}">
        <p14:creationId xmlns:p14="http://schemas.microsoft.com/office/powerpoint/2010/main" val="26834277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br>
              <a:rPr lang="ru-RU" sz="3200" b="1" dirty="0">
                <a:solidFill>
                  <a:srgbClr val="002060"/>
                </a:solidFill>
                <a:latin typeface="Arial" panose="020B0604020202020204" pitchFamily="34" charset="0"/>
                <a:cs typeface="Arial" panose="020B0604020202020204" pitchFamily="34" charset="0"/>
              </a:rPr>
            </a:br>
            <a:r>
              <a:rPr lang="ru-RU" sz="3200" b="1" dirty="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Один танк против нескольких вражеских</a:t>
            </a:r>
            <a:br>
              <a:rPr lang="ru-RU" sz="3200" dirty="0">
                <a:solidFill>
                  <a:srgbClr val="002060"/>
                </a:solidFill>
                <a:latin typeface="Arial" panose="020B0604020202020204" pitchFamily="34" charset="0"/>
                <a:cs typeface="Arial" panose="020B0604020202020204" pitchFamily="34" charset="0"/>
              </a:rPr>
            </a:br>
            <a:endParaRPr lang="ru-RU" sz="3200" dirty="0">
              <a:solidFill>
                <a:srgbClr val="002060"/>
              </a:solidFill>
              <a:latin typeface="Arial" panose="020B0604020202020204" pitchFamily="34" charset="0"/>
              <a:cs typeface="Arial" panose="020B0604020202020204" pitchFamily="34" charset="0"/>
            </a:endParaRPr>
          </a:p>
        </p:txBody>
      </p:sp>
      <p:pic>
        <p:nvPicPr>
          <p:cNvPr id="5" name="Объект 4"/>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5652120" y="1556792"/>
            <a:ext cx="1867331" cy="2785888"/>
          </a:xfr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pic>
        <p:nvPicPr>
          <p:cNvPr id="6" name="Объект 5"/>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1835696" y="1556792"/>
            <a:ext cx="1938009" cy="2785888"/>
          </a:xfr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7" name="Прямоугольник 6"/>
          <p:cNvSpPr/>
          <p:nvPr/>
        </p:nvSpPr>
        <p:spPr>
          <a:xfrm>
            <a:off x="1639733" y="4342680"/>
            <a:ext cx="2329933" cy="369332"/>
          </a:xfrm>
          <a:prstGeom prst="rect">
            <a:avLst/>
          </a:prstGeom>
          <a:noFill/>
          <a:ln>
            <a:noFill/>
          </a:ln>
        </p:spPr>
        <p:style>
          <a:lnRef idx="0">
            <a:scrgbClr r="0" g="0" b="0"/>
          </a:lnRef>
          <a:fillRef idx="0">
            <a:scrgbClr r="0" g="0" b="0"/>
          </a:fillRef>
          <a:effectRef idx="0">
            <a:scrgbClr r="0" g="0" b="0"/>
          </a:effectRef>
          <a:fontRef idx="minor">
            <a:schemeClr val="dk1"/>
          </a:fontRef>
        </p:style>
        <p:txBody>
          <a:bodyPr wrap="none">
            <a:spAutoFit/>
          </a:bodyPr>
          <a:lstStyle/>
          <a:p>
            <a:r>
              <a:rPr lang="ru-RU" b="1" dirty="0">
                <a:solidFill>
                  <a:srgbClr val="002060"/>
                </a:solidFill>
                <a:latin typeface="Times New Roman" panose="02020603050405020304" pitchFamily="18" charset="0"/>
                <a:cs typeface="Times New Roman" panose="02020603050405020304" pitchFamily="18" charset="0"/>
              </a:rPr>
              <a:t>РОМАН КУЛАГИН</a:t>
            </a:r>
            <a:r>
              <a:rPr lang="ru-RU" dirty="0">
                <a:solidFill>
                  <a:srgbClr val="002060"/>
                </a:solidFill>
                <a:latin typeface="Times New Roman" panose="02020603050405020304" pitchFamily="18" charset="0"/>
                <a:cs typeface="Times New Roman" panose="02020603050405020304" pitchFamily="18" charset="0"/>
              </a:rPr>
              <a:t> </a:t>
            </a:r>
          </a:p>
        </p:txBody>
      </p:sp>
      <p:sp>
        <p:nvSpPr>
          <p:cNvPr id="8" name="Прямоугольник 7"/>
          <p:cNvSpPr/>
          <p:nvPr/>
        </p:nvSpPr>
        <p:spPr>
          <a:xfrm>
            <a:off x="5323837" y="4362376"/>
            <a:ext cx="2523896" cy="369332"/>
          </a:xfrm>
          <a:prstGeom prst="rect">
            <a:avLst/>
          </a:prstGeom>
          <a:noFill/>
          <a:ln>
            <a:noFill/>
          </a:ln>
        </p:spPr>
        <p:style>
          <a:lnRef idx="0">
            <a:scrgbClr r="0" g="0" b="0"/>
          </a:lnRef>
          <a:fillRef idx="0">
            <a:scrgbClr r="0" g="0" b="0"/>
          </a:fillRef>
          <a:effectRef idx="0">
            <a:scrgbClr r="0" g="0" b="0"/>
          </a:effectRef>
          <a:fontRef idx="minor">
            <a:schemeClr val="dk1"/>
          </a:fontRef>
        </p:style>
        <p:txBody>
          <a:bodyPr wrap="none">
            <a:spAutoFit/>
          </a:bodyPr>
          <a:lstStyle/>
          <a:p>
            <a:r>
              <a:rPr lang="ru-RU" b="1" dirty="0">
                <a:solidFill>
                  <a:srgbClr val="002060"/>
                </a:solidFill>
                <a:latin typeface="Times New Roman" panose="02020603050405020304" pitchFamily="18" charset="0"/>
                <a:cs typeface="Times New Roman" panose="02020603050405020304" pitchFamily="18" charset="0"/>
              </a:rPr>
              <a:t>ВАСИЛИЙ ГОРБАНЬ</a:t>
            </a:r>
            <a:endParaRPr lang="ru-RU" dirty="0">
              <a:solidFill>
                <a:srgbClr val="002060"/>
              </a:solidFill>
              <a:latin typeface="Times New Roman" panose="02020603050405020304" pitchFamily="18" charset="0"/>
              <a:cs typeface="Times New Roman" panose="02020603050405020304" pitchFamily="18" charset="0"/>
            </a:endParaRPr>
          </a:p>
        </p:txBody>
      </p:sp>
      <p:sp>
        <p:nvSpPr>
          <p:cNvPr id="10" name="Прямоугольник: скругленные углы 9">
            <a:extLst>
              <a:ext uri="{FF2B5EF4-FFF2-40B4-BE49-F238E27FC236}">
                <a16:creationId xmlns:a16="http://schemas.microsoft.com/office/drawing/2014/main" id="{5EF2BE46-EB42-44C0-B67B-7CE14A59D89E}"/>
              </a:ext>
            </a:extLst>
          </p:cNvPr>
          <p:cNvSpPr/>
          <p:nvPr/>
        </p:nvSpPr>
        <p:spPr>
          <a:xfrm>
            <a:off x="408355" y="4738602"/>
            <a:ext cx="4134746" cy="1800200"/>
          </a:xfrm>
          <a:prstGeom prst="round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rtlCol="0" anchor="ctr"/>
          <a:lstStyle/>
          <a:p>
            <a:pPr algn="just"/>
            <a:r>
              <a:rPr lang="ru-RU" sz="1800" dirty="0">
                <a:solidFill>
                  <a:srgbClr val="000000"/>
                </a:solidFill>
                <a:effectLst/>
                <a:latin typeface="Times New Roman" panose="02020603050405020304" pitchFamily="18" charset="0"/>
                <a:ea typeface="Times New Roman" panose="02020603050405020304" pitchFamily="18" charset="0"/>
              </a:rPr>
              <a:t> </a:t>
            </a:r>
            <a:r>
              <a:rPr lang="ru-RU" sz="1400" dirty="0">
                <a:solidFill>
                  <a:srgbClr val="000000"/>
                </a:solidFill>
                <a:effectLst/>
                <a:latin typeface="Times New Roman" panose="02020603050405020304" pitchFamily="18" charset="0"/>
                <a:ea typeface="Times New Roman" panose="02020603050405020304" pitchFamily="18" charset="0"/>
              </a:rPr>
              <a:t>Экипаж танка под командованием старшего лейтенанта </a:t>
            </a:r>
            <a:r>
              <a:rPr lang="ru-RU" sz="1400" b="1" dirty="0">
                <a:solidFill>
                  <a:srgbClr val="000000"/>
                </a:solidFill>
                <a:effectLst/>
                <a:latin typeface="Times New Roman" panose="02020603050405020304" pitchFamily="18" charset="0"/>
                <a:ea typeface="Times New Roman" panose="02020603050405020304" pitchFamily="18" charset="0"/>
              </a:rPr>
              <a:t>Романа Кулаги</a:t>
            </a:r>
            <a:r>
              <a:rPr lang="ru-RU" sz="1400" dirty="0">
                <a:solidFill>
                  <a:srgbClr val="000000"/>
                </a:solidFill>
                <a:effectLst/>
                <a:latin typeface="Times New Roman" panose="02020603050405020304" pitchFamily="18" charset="0"/>
                <a:ea typeface="Times New Roman" panose="02020603050405020304" pitchFamily="18" charset="0"/>
              </a:rPr>
              <a:t> вступил в бой с превосходящими силами врага. Во время сражения танкисты уничтожили три боевые машины пехоты и позицию снайпера противника. Кулага, получивший ранения в ногу и в область лица, продолжил вести бой в одиночку и подбил еще одну БМП.</a:t>
            </a:r>
            <a:endParaRPr lang="ru-RU" sz="1600" dirty="0"/>
          </a:p>
        </p:txBody>
      </p:sp>
      <p:sp>
        <p:nvSpPr>
          <p:cNvPr id="11" name="Прямоугольник: скругленные углы 10">
            <a:extLst>
              <a:ext uri="{FF2B5EF4-FFF2-40B4-BE49-F238E27FC236}">
                <a16:creationId xmlns:a16="http://schemas.microsoft.com/office/drawing/2014/main" id="{47B7E1E4-A44C-4FFF-903F-2517367069FF}"/>
              </a:ext>
            </a:extLst>
          </p:cNvPr>
          <p:cNvSpPr/>
          <p:nvPr/>
        </p:nvSpPr>
        <p:spPr>
          <a:xfrm>
            <a:off x="4851096" y="4722462"/>
            <a:ext cx="4134746" cy="1800200"/>
          </a:xfrm>
          <a:prstGeom prst="round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rtlCol="0" anchor="ctr"/>
          <a:lstStyle/>
          <a:p>
            <a:pPr algn="ctr"/>
            <a:r>
              <a:rPr lang="ru-RU" sz="1600" dirty="0">
                <a:solidFill>
                  <a:srgbClr val="000000"/>
                </a:solidFill>
                <a:effectLst/>
                <a:latin typeface="Times New Roman" panose="02020603050405020304" pitchFamily="18" charset="0"/>
                <a:ea typeface="Times New Roman" panose="02020603050405020304" pitchFamily="18" charset="0"/>
              </a:rPr>
              <a:t>в 1944 году командир танкового батальона майор </a:t>
            </a:r>
            <a:r>
              <a:rPr lang="ru-RU" sz="1600" b="1" dirty="0">
                <a:solidFill>
                  <a:srgbClr val="000000"/>
                </a:solidFill>
                <a:effectLst/>
                <a:latin typeface="Times New Roman" panose="02020603050405020304" pitchFamily="18" charset="0"/>
                <a:ea typeface="Times New Roman" panose="02020603050405020304" pitchFamily="18" charset="0"/>
              </a:rPr>
              <a:t>Василий Горбань</a:t>
            </a:r>
            <a:r>
              <a:rPr lang="ru-RU" sz="1600" dirty="0">
                <a:solidFill>
                  <a:srgbClr val="000000"/>
                </a:solidFill>
                <a:effectLst/>
                <a:latin typeface="Times New Roman" panose="02020603050405020304" pitchFamily="18" charset="0"/>
                <a:ea typeface="Times New Roman" panose="02020603050405020304" pitchFamily="18" charset="0"/>
              </a:rPr>
              <a:t>, впоследствии ставший Героем СССР. Его танк попал в засаду и загорелся, из-за чего мужчина перебрался в другую машину и лично уничтожил две самоходные пушки.</a:t>
            </a:r>
            <a:endParaRPr lang="ru-RU" sz="1600" dirty="0"/>
          </a:p>
        </p:txBody>
      </p:sp>
      <p:sp>
        <p:nvSpPr>
          <p:cNvPr id="12" name="Стрелка: влево-вправо 11">
            <a:extLst>
              <a:ext uri="{FF2B5EF4-FFF2-40B4-BE49-F238E27FC236}">
                <a16:creationId xmlns:a16="http://schemas.microsoft.com/office/drawing/2014/main" id="{03478BC7-AB1C-4701-8A93-3FCCCEDA119F}"/>
              </a:ext>
            </a:extLst>
          </p:cNvPr>
          <p:cNvSpPr/>
          <p:nvPr/>
        </p:nvSpPr>
        <p:spPr>
          <a:xfrm>
            <a:off x="4557194" y="5356684"/>
            <a:ext cx="279809" cy="144016"/>
          </a:xfrm>
          <a:prstGeom prst="leftRightArrow">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lang="ru-RU"/>
          </a:p>
        </p:txBody>
      </p:sp>
      <p:pic>
        <p:nvPicPr>
          <p:cNvPr id="13" name="Рисунок 12">
            <a:extLst>
              <a:ext uri="{FF2B5EF4-FFF2-40B4-BE49-F238E27FC236}">
                <a16:creationId xmlns:a16="http://schemas.microsoft.com/office/drawing/2014/main" id="{6FFA19C1-F6A6-4962-A072-71D9EB39F4CD}"/>
              </a:ext>
            </a:extLst>
          </p:cNvPr>
          <p:cNvPicPr>
            <a:picLocks noChangeAspect="1"/>
          </p:cNvPicPr>
          <p:nvPr/>
        </p:nvPicPr>
        <p:blipFill>
          <a:blip r:embed="rId4"/>
          <a:stretch/>
        </p:blipFill>
        <p:spPr bwMode="auto">
          <a:xfrm flipH="1">
            <a:off x="41727" y="105280"/>
            <a:ext cx="774612" cy="932438"/>
          </a:xfrm>
          <a:prstGeom prst="rect">
            <a:avLst/>
          </a:prstGeom>
        </p:spPr>
      </p:pic>
      <p:pic>
        <p:nvPicPr>
          <p:cNvPr id="14" name="Рисунок 13">
            <a:extLst>
              <a:ext uri="{FF2B5EF4-FFF2-40B4-BE49-F238E27FC236}">
                <a16:creationId xmlns:a16="http://schemas.microsoft.com/office/drawing/2014/main" id="{7907C201-8FD5-4A56-813C-4E5FFF623CC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42843" y="117228"/>
            <a:ext cx="1142999" cy="576064"/>
          </a:xfrm>
          <a:prstGeom prst="rect">
            <a:avLst/>
          </a:prstGeom>
        </p:spPr>
      </p:pic>
    </p:spTree>
    <p:extLst>
      <p:ext uri="{BB962C8B-B14F-4D97-AF65-F5344CB8AC3E}">
        <p14:creationId xmlns:p14="http://schemas.microsoft.com/office/powerpoint/2010/main" val="32057532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3200" b="1" dirty="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Подорвал последней гранатой себя и врагов</a:t>
            </a:r>
          </a:p>
        </p:txBody>
      </p:sp>
      <p:pic>
        <p:nvPicPr>
          <p:cNvPr id="5" name="Объект 4"/>
          <p:cNvPicPr>
            <a:picLocks noGrp="1" noChangeAspect="1"/>
          </p:cNvPicPr>
          <p:nvPr>
            <p:ph sz="half" idx="1"/>
          </p:nvPr>
        </p:nvPicPr>
        <p:blipFill rotWithShape="1">
          <a:blip r:embed="rId3" cstate="print">
            <a:extLst>
              <a:ext uri="{28A0092B-C50C-407E-A947-70E740481C1C}">
                <a14:useLocalDpi xmlns:a14="http://schemas.microsoft.com/office/drawing/2010/main" val="0"/>
              </a:ext>
            </a:extLst>
          </a:blip>
          <a:srcRect l="29695" t="-272" r="29334" b="-623"/>
          <a:stretch/>
        </p:blipFill>
        <p:spPr>
          <a:xfrm>
            <a:off x="1774405" y="1617438"/>
            <a:ext cx="2077515" cy="2877742"/>
          </a:xfr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pic>
        <p:nvPicPr>
          <p:cNvPr id="6" name="Объект 5"/>
          <p:cNvPicPr>
            <a:picLocks noGrp="1" noChangeAspect="1"/>
          </p:cNvPicPr>
          <p:nvPr>
            <p:ph sz="half" idx="2"/>
          </p:nvPr>
        </p:nvPicPr>
        <p:blipFill rotWithShape="1">
          <a:blip r:embed="rId4">
            <a:extLst>
              <a:ext uri="{28A0092B-C50C-407E-A947-70E740481C1C}">
                <a14:useLocalDpi xmlns:a14="http://schemas.microsoft.com/office/drawing/2010/main" val="0"/>
              </a:ext>
            </a:extLst>
          </a:blip>
          <a:srcRect t="19724" r="1258" b="16636"/>
          <a:stretch/>
        </p:blipFill>
        <p:spPr>
          <a:xfrm>
            <a:off x="5724127" y="1617438"/>
            <a:ext cx="2171445" cy="2877742"/>
          </a:xfr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7" name="Прямоугольник 6"/>
          <p:cNvSpPr/>
          <p:nvPr/>
        </p:nvSpPr>
        <p:spPr>
          <a:xfrm>
            <a:off x="618202" y="4490549"/>
            <a:ext cx="4389920" cy="369332"/>
          </a:xfrm>
          <a:prstGeom prst="rect">
            <a:avLst/>
          </a:prstGeom>
          <a:noFill/>
          <a:ln>
            <a:noFill/>
          </a:ln>
        </p:spPr>
        <p:style>
          <a:lnRef idx="0">
            <a:scrgbClr r="0" g="0" b="0"/>
          </a:lnRef>
          <a:fillRef idx="0">
            <a:scrgbClr r="0" g="0" b="0"/>
          </a:fillRef>
          <a:effectRef idx="0">
            <a:scrgbClr r="0" g="0" b="0"/>
          </a:effectRef>
          <a:fontRef idx="minor">
            <a:schemeClr val="dk1"/>
          </a:fontRef>
        </p:style>
        <p:txBody>
          <a:bodyPr wrap="none">
            <a:spAutoFit/>
          </a:bodyPr>
          <a:lstStyle/>
          <a:p>
            <a:r>
              <a:rPr lang="ru-RU" b="1" dirty="0">
                <a:solidFill>
                  <a:srgbClr val="002060"/>
                </a:solidFill>
                <a:latin typeface="Times New Roman" panose="02020603050405020304" pitchFamily="18" charset="0"/>
                <a:cs typeface="Times New Roman" panose="02020603050405020304" pitchFamily="18" charset="0"/>
              </a:rPr>
              <a:t>НУРМАГОМЕД ГАДЖИМАГОМЕДОВ</a:t>
            </a:r>
          </a:p>
        </p:txBody>
      </p:sp>
      <p:sp>
        <p:nvSpPr>
          <p:cNvPr id="8" name="Прямоугольник 7"/>
          <p:cNvSpPr/>
          <p:nvPr/>
        </p:nvSpPr>
        <p:spPr>
          <a:xfrm>
            <a:off x="5485063" y="4505750"/>
            <a:ext cx="2649571" cy="369332"/>
          </a:xfrm>
          <a:prstGeom prst="rect">
            <a:avLst/>
          </a:prstGeom>
          <a:noFill/>
          <a:ln>
            <a:noFill/>
          </a:ln>
        </p:spPr>
        <p:style>
          <a:lnRef idx="0">
            <a:scrgbClr r="0" g="0" b="0"/>
          </a:lnRef>
          <a:fillRef idx="0">
            <a:scrgbClr r="0" g="0" b="0"/>
          </a:fillRef>
          <a:effectRef idx="0">
            <a:scrgbClr r="0" g="0" b="0"/>
          </a:effectRef>
          <a:fontRef idx="minor">
            <a:schemeClr val="dk1"/>
          </a:fontRef>
        </p:style>
        <p:txBody>
          <a:bodyPr wrap="none">
            <a:spAutoFit/>
          </a:bodyPr>
          <a:lstStyle/>
          <a:p>
            <a:r>
              <a:rPr lang="ru-RU" b="1" dirty="0">
                <a:solidFill>
                  <a:srgbClr val="002060"/>
                </a:solidFill>
                <a:latin typeface="Times New Roman" panose="02020603050405020304" pitchFamily="18" charset="0"/>
                <a:cs typeface="Times New Roman" panose="02020603050405020304" pitchFamily="18" charset="0"/>
              </a:rPr>
              <a:t>ИСМАИЛ БАЙРАМОВ</a:t>
            </a:r>
            <a:endParaRPr lang="ru-RU" dirty="0">
              <a:solidFill>
                <a:srgbClr val="002060"/>
              </a:solidFill>
              <a:latin typeface="Times New Roman" panose="02020603050405020304" pitchFamily="18" charset="0"/>
              <a:cs typeface="Times New Roman" panose="02020603050405020304" pitchFamily="18" charset="0"/>
            </a:endParaRPr>
          </a:p>
        </p:txBody>
      </p:sp>
      <p:pic>
        <p:nvPicPr>
          <p:cNvPr id="9" name="Рисунок 8">
            <a:extLst>
              <a:ext uri="{FF2B5EF4-FFF2-40B4-BE49-F238E27FC236}">
                <a16:creationId xmlns:a16="http://schemas.microsoft.com/office/drawing/2014/main" id="{B49B2A13-386E-43C0-B7CA-B72FD9CF46DC}"/>
              </a:ext>
            </a:extLst>
          </p:cNvPr>
          <p:cNvPicPr>
            <a:picLocks noChangeAspect="1"/>
          </p:cNvPicPr>
          <p:nvPr/>
        </p:nvPicPr>
        <p:blipFill>
          <a:blip r:embed="rId5"/>
          <a:stretch/>
        </p:blipFill>
        <p:spPr bwMode="auto">
          <a:xfrm flipH="1">
            <a:off x="41727" y="105280"/>
            <a:ext cx="774612" cy="932438"/>
          </a:xfrm>
          <a:prstGeom prst="rect">
            <a:avLst/>
          </a:prstGeom>
        </p:spPr>
      </p:pic>
      <p:pic>
        <p:nvPicPr>
          <p:cNvPr id="10" name="Рисунок 9">
            <a:extLst>
              <a:ext uri="{FF2B5EF4-FFF2-40B4-BE49-F238E27FC236}">
                <a16:creationId xmlns:a16="http://schemas.microsoft.com/office/drawing/2014/main" id="{D4C51824-E8A6-464D-9C53-6166B40D037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815598" y="846138"/>
            <a:ext cx="1142999" cy="576064"/>
          </a:xfrm>
          <a:prstGeom prst="rect">
            <a:avLst/>
          </a:prstGeom>
        </p:spPr>
      </p:pic>
      <p:sp>
        <p:nvSpPr>
          <p:cNvPr id="12" name="Прямоугольник: скругленные углы 11">
            <a:extLst>
              <a:ext uri="{FF2B5EF4-FFF2-40B4-BE49-F238E27FC236}">
                <a16:creationId xmlns:a16="http://schemas.microsoft.com/office/drawing/2014/main" id="{1A307A4E-FB99-419F-A30C-540E2024BB9D}"/>
              </a:ext>
            </a:extLst>
          </p:cNvPr>
          <p:cNvSpPr/>
          <p:nvPr/>
        </p:nvSpPr>
        <p:spPr>
          <a:xfrm>
            <a:off x="457200" y="4952520"/>
            <a:ext cx="4134746" cy="1800200"/>
          </a:xfrm>
          <a:prstGeom prst="round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rtlCol="0" anchor="ctr"/>
          <a:lstStyle/>
          <a:p>
            <a:pPr algn="just"/>
            <a:r>
              <a:rPr lang="ru-RU" sz="1400" dirty="0">
                <a:solidFill>
                  <a:srgbClr val="000000"/>
                </a:solidFill>
                <a:effectLst/>
                <a:latin typeface="Times New Roman" panose="02020603050405020304" pitchFamily="18" charset="0"/>
                <a:ea typeface="Times New Roman" panose="02020603050405020304" pitchFamily="18" charset="0"/>
              </a:rPr>
              <a:t>Колонна десантников, которой командовал Нурмагомед, столкнулась с превосходящими силами противника. Когда машина старшего лейтенанта была подбита, он покинул её и отвлёк противника, за это время десантники смогли организовать круговую оборону и окружили тяжелораненого офицера, но тот успел подорвать последней гранатой себя и врагов. </a:t>
            </a:r>
            <a:endParaRPr lang="ru-RU" sz="1400" dirty="0"/>
          </a:p>
        </p:txBody>
      </p:sp>
      <p:sp>
        <p:nvSpPr>
          <p:cNvPr id="13" name="Прямоугольник: скругленные углы 12">
            <a:extLst>
              <a:ext uri="{FF2B5EF4-FFF2-40B4-BE49-F238E27FC236}">
                <a16:creationId xmlns:a16="http://schemas.microsoft.com/office/drawing/2014/main" id="{FCE561B0-C8A8-4F0F-B936-272416E78025}"/>
              </a:ext>
            </a:extLst>
          </p:cNvPr>
          <p:cNvSpPr/>
          <p:nvPr/>
        </p:nvSpPr>
        <p:spPr>
          <a:xfrm>
            <a:off x="4879995" y="4936380"/>
            <a:ext cx="4134746" cy="1800200"/>
          </a:xfrm>
          <a:prstGeom prst="round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rtlCol="0" anchor="ctr"/>
          <a:lstStyle/>
          <a:p>
            <a:pPr algn="just">
              <a:lnSpc>
                <a:spcPct val="115000"/>
              </a:lnSpc>
              <a:spcAft>
                <a:spcPts val="1000"/>
              </a:spcAft>
            </a:pPr>
            <a:r>
              <a:rPr lang="ru-RU" sz="14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10 февраля 1945 года в бою за железнодорожную станцию и город Ноймаркт (сейчас польский город </a:t>
            </a:r>
            <a:r>
              <a:rPr lang="ru-RU" sz="14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Сьрода-Слёнска</a:t>
            </a:r>
            <a:r>
              <a:rPr lang="ru-RU" sz="14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4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Исмаил Байрамов </a:t>
            </a:r>
            <a:r>
              <a:rPr lang="ru-RU" sz="14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оказался отрезанным от товарищей и был окружён немцами. Подорвал и себя, и врагов противотанковой гранатой.</a:t>
            </a:r>
            <a:endParaRPr lang="ru-RU" sz="1400" dirty="0">
              <a:solidFill>
                <a:schemeClr val="tx1"/>
              </a:solidFill>
              <a:effectLst/>
              <a:latin typeface="Arial" panose="020B0604020202020204" pitchFamily="34" charset="0"/>
              <a:ea typeface="Arial" panose="020B0604020202020204" pitchFamily="34" charset="0"/>
              <a:cs typeface="Times New Roman" panose="02020603050405020304" pitchFamily="18" charset="0"/>
            </a:endParaRPr>
          </a:p>
        </p:txBody>
      </p:sp>
      <p:sp>
        <p:nvSpPr>
          <p:cNvPr id="14" name="Стрелка: влево-вправо 13">
            <a:extLst>
              <a:ext uri="{FF2B5EF4-FFF2-40B4-BE49-F238E27FC236}">
                <a16:creationId xmlns:a16="http://schemas.microsoft.com/office/drawing/2014/main" id="{ADEF69B3-4887-4F56-BF7F-A4F90C4AEC57}"/>
              </a:ext>
            </a:extLst>
          </p:cNvPr>
          <p:cNvSpPr/>
          <p:nvPr/>
        </p:nvSpPr>
        <p:spPr>
          <a:xfrm>
            <a:off x="4586093" y="5570602"/>
            <a:ext cx="279809" cy="144016"/>
          </a:xfrm>
          <a:prstGeom prst="leftRightArrow">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lang="ru-RU"/>
          </a:p>
        </p:txBody>
      </p:sp>
    </p:spTree>
    <p:extLst>
      <p:ext uri="{BB962C8B-B14F-4D97-AF65-F5344CB8AC3E}">
        <p14:creationId xmlns:p14="http://schemas.microsoft.com/office/powerpoint/2010/main" val="23137874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4027" y="-110092"/>
            <a:ext cx="8229600" cy="1143000"/>
          </a:xfrm>
        </p:spPr>
        <p:txBody>
          <a:bodyPr>
            <a:normAutofit/>
          </a:bodyPr>
          <a:lstStyle/>
          <a:p>
            <a:r>
              <a:rPr lang="ru-RU" sz="3200" b="1" dirty="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Подвиг лётчика</a:t>
            </a:r>
          </a:p>
        </p:txBody>
      </p:sp>
      <p:pic>
        <p:nvPicPr>
          <p:cNvPr id="5" name="Объект 4"/>
          <p:cNvPicPr>
            <a:picLocks noGrp="1" noChangeAspect="1"/>
          </p:cNvPicPr>
          <p:nvPr>
            <p:ph sz="half" idx="1"/>
          </p:nvPr>
        </p:nvPicPr>
        <p:blipFill rotWithShape="1">
          <a:blip r:embed="rId2" cstate="print">
            <a:extLst>
              <a:ext uri="{28A0092B-C50C-407E-A947-70E740481C1C}">
                <a14:useLocalDpi xmlns:a14="http://schemas.microsoft.com/office/drawing/2010/main" val="0"/>
              </a:ext>
            </a:extLst>
          </a:blip>
          <a:srcRect t="18930" r="53386" b="-1620"/>
          <a:stretch/>
        </p:blipFill>
        <p:spPr>
          <a:xfrm>
            <a:off x="1762931" y="1035003"/>
            <a:ext cx="1998766" cy="3058127"/>
          </a:xfr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pic>
        <p:nvPicPr>
          <p:cNvPr id="6" name="Объект 5"/>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5544839" y="1100735"/>
            <a:ext cx="1998766" cy="2938186"/>
          </a:xfr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7" name="Прямоугольник 6"/>
          <p:cNvSpPr/>
          <p:nvPr/>
        </p:nvSpPr>
        <p:spPr>
          <a:xfrm>
            <a:off x="1465805" y="4115939"/>
            <a:ext cx="2593018" cy="369332"/>
          </a:xfrm>
          <a:prstGeom prst="rect">
            <a:avLst/>
          </a:prstGeom>
          <a:noFill/>
          <a:ln>
            <a:noFill/>
          </a:ln>
        </p:spPr>
        <p:style>
          <a:lnRef idx="0">
            <a:scrgbClr r="0" g="0" b="0"/>
          </a:lnRef>
          <a:fillRef idx="0">
            <a:scrgbClr r="0" g="0" b="0"/>
          </a:fillRef>
          <a:effectRef idx="0">
            <a:scrgbClr r="0" g="0" b="0"/>
          </a:effectRef>
          <a:fontRef idx="minor">
            <a:schemeClr val="dk1"/>
          </a:fontRef>
        </p:style>
        <p:txBody>
          <a:bodyPr wrap="none">
            <a:spAutoFit/>
          </a:bodyPr>
          <a:lstStyle/>
          <a:p>
            <a:r>
              <a:rPr lang="ru-RU" b="1" dirty="0">
                <a:solidFill>
                  <a:srgbClr val="002060"/>
                </a:solidFill>
                <a:latin typeface="Times New Roman" panose="02020603050405020304" pitchFamily="18" charset="0"/>
                <a:cs typeface="Times New Roman" panose="02020603050405020304" pitchFamily="18" charset="0"/>
              </a:rPr>
              <a:t>АЛЕКСЕЙ ЛИХАНОВ</a:t>
            </a:r>
          </a:p>
        </p:txBody>
      </p:sp>
      <p:sp>
        <p:nvSpPr>
          <p:cNvPr id="8" name="Прямоугольник 7"/>
          <p:cNvSpPr/>
          <p:nvPr/>
        </p:nvSpPr>
        <p:spPr>
          <a:xfrm>
            <a:off x="5254480" y="4093130"/>
            <a:ext cx="2702022" cy="369332"/>
          </a:xfrm>
          <a:prstGeom prst="rect">
            <a:avLst/>
          </a:prstGeom>
          <a:noFill/>
          <a:ln>
            <a:noFill/>
          </a:ln>
        </p:spPr>
        <p:style>
          <a:lnRef idx="0">
            <a:scrgbClr r="0" g="0" b="0"/>
          </a:lnRef>
          <a:fillRef idx="0">
            <a:scrgbClr r="0" g="0" b="0"/>
          </a:fillRef>
          <a:effectRef idx="0">
            <a:scrgbClr r="0" g="0" b="0"/>
          </a:effectRef>
          <a:fontRef idx="minor">
            <a:schemeClr val="dk1"/>
          </a:fontRef>
        </p:style>
        <p:txBody>
          <a:bodyPr wrap="none">
            <a:spAutoFit/>
          </a:bodyPr>
          <a:lstStyle/>
          <a:p>
            <a:r>
              <a:rPr lang="ru-RU" b="1" dirty="0">
                <a:solidFill>
                  <a:srgbClr val="002060"/>
                </a:solidFill>
                <a:latin typeface="Times New Roman" panose="02020603050405020304" pitchFamily="18" charset="0"/>
                <a:cs typeface="Times New Roman" panose="02020603050405020304" pitchFamily="18" charset="0"/>
              </a:rPr>
              <a:t>АЛЕКСЕЙ МАРЕСЬЕВ</a:t>
            </a:r>
          </a:p>
        </p:txBody>
      </p:sp>
      <p:pic>
        <p:nvPicPr>
          <p:cNvPr id="9" name="Рисунок 8">
            <a:extLst>
              <a:ext uri="{FF2B5EF4-FFF2-40B4-BE49-F238E27FC236}">
                <a16:creationId xmlns:a16="http://schemas.microsoft.com/office/drawing/2014/main" id="{D0D933FD-E3C5-475E-8996-DF56076D2EAF}"/>
              </a:ext>
            </a:extLst>
          </p:cNvPr>
          <p:cNvPicPr>
            <a:picLocks noChangeAspect="1"/>
          </p:cNvPicPr>
          <p:nvPr/>
        </p:nvPicPr>
        <p:blipFill>
          <a:blip r:embed="rId4"/>
          <a:stretch/>
        </p:blipFill>
        <p:spPr bwMode="auto">
          <a:xfrm flipH="1">
            <a:off x="41727" y="105280"/>
            <a:ext cx="774612" cy="932438"/>
          </a:xfrm>
          <a:prstGeom prst="rect">
            <a:avLst/>
          </a:prstGeom>
        </p:spPr>
      </p:pic>
      <p:pic>
        <p:nvPicPr>
          <p:cNvPr id="10" name="Рисунок 9">
            <a:extLst>
              <a:ext uri="{FF2B5EF4-FFF2-40B4-BE49-F238E27FC236}">
                <a16:creationId xmlns:a16="http://schemas.microsoft.com/office/drawing/2014/main" id="{46D99029-3444-4E06-B30B-B8F55E1E98D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42843" y="117228"/>
            <a:ext cx="1142999" cy="576064"/>
          </a:xfrm>
          <a:prstGeom prst="rect">
            <a:avLst/>
          </a:prstGeom>
        </p:spPr>
      </p:pic>
      <p:sp>
        <p:nvSpPr>
          <p:cNvPr id="11" name="Прямоугольник: скругленные углы 10">
            <a:extLst>
              <a:ext uri="{FF2B5EF4-FFF2-40B4-BE49-F238E27FC236}">
                <a16:creationId xmlns:a16="http://schemas.microsoft.com/office/drawing/2014/main" id="{565126EA-891E-477C-9774-B469BC8748B0}"/>
              </a:ext>
            </a:extLst>
          </p:cNvPr>
          <p:cNvSpPr/>
          <p:nvPr/>
        </p:nvSpPr>
        <p:spPr>
          <a:xfrm>
            <a:off x="382604" y="4748070"/>
            <a:ext cx="4134746" cy="2004649"/>
          </a:xfrm>
          <a:prstGeom prst="round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rtlCol="0" anchor="ctr"/>
          <a:lstStyle/>
          <a:p>
            <a:pPr algn="just"/>
            <a:r>
              <a:rPr lang="ru-RU" sz="1400" dirty="0">
                <a:latin typeface="Times New Roman" panose="02020603050405020304" pitchFamily="18" charset="0"/>
                <a:cs typeface="Times New Roman" panose="02020603050405020304" pitchFamily="18" charset="0"/>
              </a:rPr>
              <a:t>В ходе боёв за Донбасс подразделение Алексея Лиханова попало под сильный вражеский обстрел. Он вынес с поля боя нескольких раненых, однако сам был оглушён взорвавшимся неподалёку снарядом, ранен. </a:t>
            </a:r>
            <a:r>
              <a:rPr lang="ru-RU" sz="140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До своих Алексей полз по заснеженному лесу, питаясь снегом, двенадцать дней. Но дополз. Это стоило ему ампутации обмороженных пальцев на одной из ног</a:t>
            </a:r>
            <a:r>
              <a:rPr lang="ru-RU" sz="180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a:t>
            </a:r>
            <a:endParaRPr lang="ru-RU" sz="1600" dirty="0">
              <a:latin typeface="Times New Roman" panose="02020603050405020304" pitchFamily="18" charset="0"/>
              <a:cs typeface="Times New Roman" panose="02020603050405020304" pitchFamily="18" charset="0"/>
            </a:endParaRPr>
          </a:p>
        </p:txBody>
      </p:sp>
      <p:sp>
        <p:nvSpPr>
          <p:cNvPr id="12" name="Прямоугольник: скругленные углы 11">
            <a:extLst>
              <a:ext uri="{FF2B5EF4-FFF2-40B4-BE49-F238E27FC236}">
                <a16:creationId xmlns:a16="http://schemas.microsoft.com/office/drawing/2014/main" id="{267291D3-DF40-4A98-9793-0EB879637EBF}"/>
              </a:ext>
            </a:extLst>
          </p:cNvPr>
          <p:cNvSpPr/>
          <p:nvPr/>
        </p:nvSpPr>
        <p:spPr>
          <a:xfrm>
            <a:off x="4876847" y="4717694"/>
            <a:ext cx="4108995" cy="2004649"/>
          </a:xfrm>
          <a:prstGeom prst="round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rtlCol="0" anchor="ctr"/>
          <a:lstStyle/>
          <a:p>
            <a:pPr algn="just"/>
            <a:r>
              <a:rPr lang="ru-RU" sz="1400" dirty="0">
                <a:solidFill>
                  <a:srgbClr val="000000"/>
                </a:solidFill>
                <a:effectLst/>
                <a:latin typeface="Times New Roman" panose="02020603050405020304" pitchFamily="18" charset="0"/>
                <a:ea typeface="Times New Roman" panose="02020603050405020304" pitchFamily="18" charset="0"/>
              </a:rPr>
              <a:t>Будучи подбитым 5 апреля 1942 года в районе "Демянского котла</a:t>
            </a:r>
            <a:r>
              <a:rPr lang="ru-RU" sz="1400" dirty="0">
                <a:solidFill>
                  <a:srgbClr val="000000"/>
                </a:solidFill>
                <a:latin typeface="Times New Roman" panose="02020603050405020304" pitchFamily="18" charset="0"/>
                <a:ea typeface="Times New Roman" panose="02020603050405020304" pitchFamily="18" charset="0"/>
              </a:rPr>
              <a:t>» </a:t>
            </a:r>
            <a:r>
              <a:rPr lang="ru-RU" sz="1400" b="1" dirty="0">
                <a:solidFill>
                  <a:srgbClr val="000000"/>
                </a:solidFill>
                <a:latin typeface="Times New Roman" panose="02020603050405020304" pitchFamily="18" charset="0"/>
                <a:ea typeface="Times New Roman" panose="02020603050405020304" pitchFamily="18" charset="0"/>
              </a:rPr>
              <a:t>Алексей Маресьев</a:t>
            </a:r>
            <a:r>
              <a:rPr lang="ru-RU" sz="1400" dirty="0">
                <a:solidFill>
                  <a:srgbClr val="000000"/>
                </a:solidFill>
                <a:effectLst/>
                <a:latin typeface="Times New Roman" panose="02020603050405020304" pitchFamily="18" charset="0"/>
                <a:ea typeface="Times New Roman" panose="02020603050405020304" pitchFamily="18" charset="0"/>
              </a:rPr>
              <a:t> с раздробленными ступнями восемнадцать дней полз до своих. Ноги впоследствии ему пришлось ампутировать, но даже без них лётчик продолжал летать и сбивать вражеские самолёты. </a:t>
            </a:r>
            <a:endParaRPr lang="ru-RU" sz="1400" dirty="0">
              <a:effectLst/>
              <a:latin typeface="Times New Roman" panose="02020603050405020304" pitchFamily="18" charset="0"/>
              <a:ea typeface="Times New Roman" panose="02020603050405020304" pitchFamily="18" charset="0"/>
            </a:endParaRPr>
          </a:p>
        </p:txBody>
      </p:sp>
      <p:sp>
        <p:nvSpPr>
          <p:cNvPr id="13" name="Стрелка: влево-вправо 12">
            <a:extLst>
              <a:ext uri="{FF2B5EF4-FFF2-40B4-BE49-F238E27FC236}">
                <a16:creationId xmlns:a16="http://schemas.microsoft.com/office/drawing/2014/main" id="{1481EF2C-5092-4271-9721-84B46639ADA3}"/>
              </a:ext>
            </a:extLst>
          </p:cNvPr>
          <p:cNvSpPr/>
          <p:nvPr/>
        </p:nvSpPr>
        <p:spPr>
          <a:xfrm>
            <a:off x="4557194" y="5356684"/>
            <a:ext cx="279809" cy="144016"/>
          </a:xfrm>
          <a:prstGeom prst="leftRightArrow">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lang="ru-RU"/>
          </a:p>
        </p:txBody>
      </p:sp>
    </p:spTree>
    <p:extLst>
      <p:ext uri="{BB962C8B-B14F-4D97-AF65-F5344CB8AC3E}">
        <p14:creationId xmlns:p14="http://schemas.microsoft.com/office/powerpoint/2010/main" val="5827042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24110"/>
            <a:ext cx="8229600" cy="1143000"/>
          </a:xfrm>
        </p:spPr>
        <p:txBody>
          <a:bodyPr>
            <a:noAutofit/>
          </a:bodyPr>
          <a:lstStyle/>
          <a:p>
            <a:r>
              <a:rPr lang="ru-RU" sz="2800" b="1" dirty="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Вызвал огонь русской артиллерии на себя</a:t>
            </a:r>
          </a:p>
        </p:txBody>
      </p:sp>
      <p:pic>
        <p:nvPicPr>
          <p:cNvPr id="5" name="Объект 4"/>
          <p:cNvPicPr>
            <a:picLocks noGrp="1" noChangeAspect="1"/>
          </p:cNvPicPr>
          <p:nvPr>
            <p:ph sz="half" idx="1"/>
          </p:nvPr>
        </p:nvPicPr>
        <p:blipFill rotWithShape="1">
          <a:blip r:embed="rId2"/>
          <a:srcRect l="32350" t="18208" r="48037" b="24735"/>
          <a:stretch/>
        </p:blipFill>
        <p:spPr>
          <a:xfrm>
            <a:off x="1878941" y="1180916"/>
            <a:ext cx="1769872" cy="2896156"/>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pic>
        <p:nvPicPr>
          <p:cNvPr id="6" name="Объект 5"/>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5570425" y="1223432"/>
            <a:ext cx="1937489" cy="2853640"/>
          </a:xfr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7" name="Прямоугольник 6"/>
          <p:cNvSpPr/>
          <p:nvPr/>
        </p:nvSpPr>
        <p:spPr>
          <a:xfrm>
            <a:off x="5180816" y="4109755"/>
            <a:ext cx="2716706" cy="369332"/>
          </a:xfrm>
          <a:prstGeom prst="rect">
            <a:avLst/>
          </a:prstGeom>
          <a:noFill/>
          <a:ln>
            <a:noFill/>
          </a:ln>
        </p:spPr>
        <p:style>
          <a:lnRef idx="0">
            <a:scrgbClr r="0" g="0" b="0"/>
          </a:lnRef>
          <a:fillRef idx="0">
            <a:scrgbClr r="0" g="0" b="0"/>
          </a:fillRef>
          <a:effectRef idx="0">
            <a:scrgbClr r="0" g="0" b="0"/>
          </a:effectRef>
          <a:fontRef idx="minor">
            <a:schemeClr val="dk1"/>
          </a:fontRef>
        </p:style>
        <p:txBody>
          <a:bodyPr wrap="none">
            <a:spAutoFit/>
          </a:bodyPr>
          <a:lstStyle/>
          <a:p>
            <a:r>
              <a:rPr lang="ru-RU" b="1" dirty="0">
                <a:solidFill>
                  <a:srgbClr val="002060"/>
                </a:solidFill>
                <a:latin typeface="Times New Roman" panose="02020603050405020304" pitchFamily="18" charset="0"/>
                <a:cs typeface="Times New Roman" panose="02020603050405020304" pitchFamily="18" charset="0"/>
              </a:rPr>
              <a:t>АЛЕКСЕЙ КОРТУНОВ</a:t>
            </a:r>
          </a:p>
        </p:txBody>
      </p:sp>
      <p:sp>
        <p:nvSpPr>
          <p:cNvPr id="9" name="Прямоугольник 8"/>
          <p:cNvSpPr/>
          <p:nvPr/>
        </p:nvSpPr>
        <p:spPr>
          <a:xfrm>
            <a:off x="1378497" y="4139098"/>
            <a:ext cx="2770759" cy="369332"/>
          </a:xfrm>
          <a:prstGeom prst="rect">
            <a:avLst/>
          </a:prstGeom>
          <a:noFill/>
          <a:ln>
            <a:noFill/>
          </a:ln>
        </p:spPr>
        <p:style>
          <a:lnRef idx="0">
            <a:scrgbClr r="0" g="0" b="0"/>
          </a:lnRef>
          <a:fillRef idx="0">
            <a:scrgbClr r="0" g="0" b="0"/>
          </a:fillRef>
          <a:effectRef idx="0">
            <a:scrgbClr r="0" g="0" b="0"/>
          </a:effectRef>
          <a:fontRef idx="minor">
            <a:schemeClr val="dk1"/>
          </a:fontRef>
        </p:style>
        <p:txBody>
          <a:bodyPr wrap="none">
            <a:spAutoFit/>
          </a:bodyPr>
          <a:lstStyle/>
          <a:p>
            <a:r>
              <a:rPr lang="ru-RU" b="1" dirty="0">
                <a:solidFill>
                  <a:srgbClr val="002060"/>
                </a:solidFill>
                <a:latin typeface="Times New Roman" panose="02020603050405020304" pitchFamily="18" charset="0"/>
                <a:ea typeface="Calibri" panose="020F0502020204030204" pitchFamily="34" charset="0"/>
              </a:rPr>
              <a:t>ДАНИИЛ УГЛЯНСКИЙ</a:t>
            </a:r>
            <a:endParaRPr lang="ru-RU" b="1" dirty="0">
              <a:solidFill>
                <a:srgbClr val="002060"/>
              </a:solidFill>
            </a:endParaRPr>
          </a:p>
        </p:txBody>
      </p:sp>
      <p:pic>
        <p:nvPicPr>
          <p:cNvPr id="8" name="Рисунок 7">
            <a:extLst>
              <a:ext uri="{FF2B5EF4-FFF2-40B4-BE49-F238E27FC236}">
                <a16:creationId xmlns:a16="http://schemas.microsoft.com/office/drawing/2014/main" id="{FF2BAA2F-22C5-413B-97F4-285B58D8F0BE}"/>
              </a:ext>
            </a:extLst>
          </p:cNvPr>
          <p:cNvPicPr>
            <a:picLocks noChangeAspect="1"/>
          </p:cNvPicPr>
          <p:nvPr/>
        </p:nvPicPr>
        <p:blipFill>
          <a:blip r:embed="rId4"/>
          <a:stretch/>
        </p:blipFill>
        <p:spPr bwMode="auto">
          <a:xfrm flipH="1">
            <a:off x="41727" y="105280"/>
            <a:ext cx="774612" cy="932438"/>
          </a:xfrm>
          <a:prstGeom prst="rect">
            <a:avLst/>
          </a:prstGeom>
        </p:spPr>
      </p:pic>
      <p:pic>
        <p:nvPicPr>
          <p:cNvPr id="10" name="Рисунок 9">
            <a:extLst>
              <a:ext uri="{FF2B5EF4-FFF2-40B4-BE49-F238E27FC236}">
                <a16:creationId xmlns:a16="http://schemas.microsoft.com/office/drawing/2014/main" id="{7ACD9781-2367-49E6-8EE3-6F0F4DF2A39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12360" y="892884"/>
            <a:ext cx="1142999" cy="576064"/>
          </a:xfrm>
          <a:prstGeom prst="rect">
            <a:avLst/>
          </a:prstGeom>
        </p:spPr>
      </p:pic>
      <p:sp>
        <p:nvSpPr>
          <p:cNvPr id="11" name="Прямоугольник: скругленные углы 10">
            <a:extLst>
              <a:ext uri="{FF2B5EF4-FFF2-40B4-BE49-F238E27FC236}">
                <a16:creationId xmlns:a16="http://schemas.microsoft.com/office/drawing/2014/main" id="{81B62C08-5C70-48FF-8DDB-2087B51C2270}"/>
              </a:ext>
            </a:extLst>
          </p:cNvPr>
          <p:cNvSpPr/>
          <p:nvPr/>
        </p:nvSpPr>
        <p:spPr>
          <a:xfrm>
            <a:off x="408355" y="4738602"/>
            <a:ext cx="4134746" cy="1800200"/>
          </a:xfrm>
          <a:prstGeom prst="round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rtlCol="0" anchor="ctr"/>
          <a:lstStyle/>
          <a:p>
            <a:pPr algn="just"/>
            <a:r>
              <a:rPr lang="ru-RU" sz="1600" b="0" i="0" dirty="0">
                <a:solidFill>
                  <a:schemeClr val="tx1"/>
                </a:solidFill>
                <a:effectLst/>
                <a:latin typeface="Times New Roman" panose="02020603050405020304" pitchFamily="18" charset="0"/>
                <a:cs typeface="Times New Roman" panose="02020603050405020304" pitchFamily="18" charset="0"/>
              </a:rPr>
              <a:t> Во время выполнения боевой задачи получил многочисленные ранения и, отдав подчинённым приказ отходить, вызвал огонь на себя. За проявленный героизм </a:t>
            </a:r>
            <a:r>
              <a:rPr lang="ru-RU" sz="1600" b="0" i="0" dirty="0" err="1">
                <a:solidFill>
                  <a:schemeClr val="tx1"/>
                </a:solidFill>
                <a:effectLst/>
                <a:latin typeface="Times New Roman" panose="02020603050405020304" pitchFamily="18" charset="0"/>
                <a:cs typeface="Times New Roman" panose="02020603050405020304" pitchFamily="18" charset="0"/>
              </a:rPr>
              <a:t>Углянский</a:t>
            </a:r>
            <a:r>
              <a:rPr lang="ru-RU" sz="1600" b="0" i="0" dirty="0">
                <a:solidFill>
                  <a:schemeClr val="tx1"/>
                </a:solidFill>
                <a:effectLst/>
                <a:latin typeface="Times New Roman" panose="02020603050405020304" pitchFamily="18" charset="0"/>
                <a:cs typeface="Times New Roman" panose="02020603050405020304" pitchFamily="18" charset="0"/>
              </a:rPr>
              <a:t> был награждён медалью «За Отвагу» и орденом Мужества. </a:t>
            </a:r>
            <a:endParaRPr lang="ru-RU" sz="1600" dirty="0">
              <a:solidFill>
                <a:schemeClr val="tx1"/>
              </a:solidFill>
              <a:latin typeface="Times New Roman" panose="02020603050405020304" pitchFamily="18" charset="0"/>
              <a:cs typeface="Times New Roman" panose="02020603050405020304" pitchFamily="18" charset="0"/>
            </a:endParaRPr>
          </a:p>
        </p:txBody>
      </p:sp>
      <p:sp>
        <p:nvSpPr>
          <p:cNvPr id="12" name="Прямоугольник: скругленные углы 11">
            <a:extLst>
              <a:ext uri="{FF2B5EF4-FFF2-40B4-BE49-F238E27FC236}">
                <a16:creationId xmlns:a16="http://schemas.microsoft.com/office/drawing/2014/main" id="{E1C9EC12-501B-401E-BA4D-9F98496B3E85}"/>
              </a:ext>
            </a:extLst>
          </p:cNvPr>
          <p:cNvSpPr/>
          <p:nvPr/>
        </p:nvSpPr>
        <p:spPr>
          <a:xfrm>
            <a:off x="4851096" y="4722462"/>
            <a:ext cx="4134746" cy="1800200"/>
          </a:xfrm>
          <a:prstGeom prst="round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rtlCol="0" anchor="ctr"/>
          <a:lstStyle/>
          <a:p>
            <a:pPr algn="ctr"/>
            <a:r>
              <a:rPr lang="ru-RU" sz="140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В июне 1944 года возле деревни </a:t>
            </a:r>
            <a:r>
              <a:rPr lang="ru-RU" sz="1400" dirty="0" err="1">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Люциме</a:t>
            </a:r>
            <a:r>
              <a:rPr lang="ru-RU" sz="140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 он вместе с бойцами форсировал реку Висла. В итоге, когда у него осталось всего 42 бойца, полковник вызвал огонь "Катюш" на себя. Впоследствии был награжден орденом Суворова III степени, двумя орденами Красного Знамени, медалью "Золотая звезда", орденом Ленина, званием Героя Советского Союза.</a:t>
            </a:r>
            <a:endParaRPr lang="ru-RU" sz="1400" dirty="0">
              <a:latin typeface="Times New Roman" panose="02020603050405020304" pitchFamily="18" charset="0"/>
              <a:cs typeface="Times New Roman" panose="02020603050405020304" pitchFamily="18" charset="0"/>
            </a:endParaRPr>
          </a:p>
        </p:txBody>
      </p:sp>
      <p:sp>
        <p:nvSpPr>
          <p:cNvPr id="13" name="Стрелка: влево-вправо 12">
            <a:extLst>
              <a:ext uri="{FF2B5EF4-FFF2-40B4-BE49-F238E27FC236}">
                <a16:creationId xmlns:a16="http://schemas.microsoft.com/office/drawing/2014/main" id="{2F54DC76-B15F-4488-9B23-065BD3BEDD42}"/>
              </a:ext>
            </a:extLst>
          </p:cNvPr>
          <p:cNvSpPr/>
          <p:nvPr/>
        </p:nvSpPr>
        <p:spPr>
          <a:xfrm>
            <a:off x="4557194" y="5356684"/>
            <a:ext cx="279809" cy="144016"/>
          </a:xfrm>
          <a:prstGeom prst="leftRightArrow">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lang="ru-RU"/>
          </a:p>
        </p:txBody>
      </p:sp>
    </p:spTree>
    <p:extLst>
      <p:ext uri="{BB962C8B-B14F-4D97-AF65-F5344CB8AC3E}">
        <p14:creationId xmlns:p14="http://schemas.microsoft.com/office/powerpoint/2010/main" val="21473474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9033" y="10115"/>
            <a:ext cx="8229600" cy="1143000"/>
          </a:xfrm>
        </p:spPr>
        <p:txBody>
          <a:bodyPr>
            <a:noAutofit/>
          </a:bodyPr>
          <a:lstStyle/>
          <a:p>
            <a:r>
              <a:rPr lang="ru-RU" sz="2800" b="1" dirty="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Спас бойцов ценой собственной жизни</a:t>
            </a:r>
          </a:p>
        </p:txBody>
      </p:sp>
      <p:pic>
        <p:nvPicPr>
          <p:cNvPr id="5" name="Объект 4"/>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1599764" y="1132813"/>
            <a:ext cx="2197262" cy="2929683"/>
          </a:xfr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pic>
        <p:nvPicPr>
          <p:cNvPr id="6" name="Объект 5"/>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5364088" y="1171539"/>
            <a:ext cx="2197262" cy="2958980"/>
          </a:xfr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7" name="Прямоугольник 6"/>
          <p:cNvSpPr/>
          <p:nvPr/>
        </p:nvSpPr>
        <p:spPr>
          <a:xfrm>
            <a:off x="4944098" y="4113294"/>
            <a:ext cx="3037242" cy="369332"/>
          </a:xfrm>
          <a:prstGeom prst="rect">
            <a:avLst/>
          </a:prstGeom>
          <a:noFill/>
          <a:ln>
            <a:noFill/>
          </a:ln>
        </p:spPr>
        <p:style>
          <a:lnRef idx="0">
            <a:scrgbClr r="0" g="0" b="0"/>
          </a:lnRef>
          <a:fillRef idx="0">
            <a:scrgbClr r="0" g="0" b="0"/>
          </a:fillRef>
          <a:effectRef idx="0">
            <a:scrgbClr r="0" g="0" b="0"/>
          </a:effectRef>
          <a:fontRef idx="minor">
            <a:schemeClr val="dk1"/>
          </a:fontRef>
        </p:style>
        <p:txBody>
          <a:bodyPr wrap="none">
            <a:spAutoFit/>
          </a:bodyPr>
          <a:lstStyle/>
          <a:p>
            <a:r>
              <a:rPr lang="ru-RU" b="1" dirty="0">
                <a:solidFill>
                  <a:srgbClr val="002060"/>
                </a:solidFill>
                <a:latin typeface="Times New Roman" panose="02020603050405020304" pitchFamily="18" charset="0"/>
                <a:cs typeface="Times New Roman" panose="02020603050405020304" pitchFamily="18" charset="0"/>
              </a:rPr>
              <a:t>АЛЕКСАНДР МАТРОСОВ</a:t>
            </a:r>
          </a:p>
        </p:txBody>
      </p:sp>
      <p:sp>
        <p:nvSpPr>
          <p:cNvPr id="8" name="Прямоугольник 7"/>
          <p:cNvSpPr/>
          <p:nvPr/>
        </p:nvSpPr>
        <p:spPr>
          <a:xfrm>
            <a:off x="1345460" y="4130519"/>
            <a:ext cx="2705869" cy="369332"/>
          </a:xfrm>
          <a:prstGeom prst="rect">
            <a:avLst/>
          </a:prstGeom>
          <a:noFill/>
          <a:ln>
            <a:noFill/>
          </a:ln>
        </p:spPr>
        <p:style>
          <a:lnRef idx="0">
            <a:scrgbClr r="0" g="0" b="0"/>
          </a:lnRef>
          <a:fillRef idx="0">
            <a:scrgbClr r="0" g="0" b="0"/>
          </a:fillRef>
          <a:effectRef idx="0">
            <a:scrgbClr r="0" g="0" b="0"/>
          </a:effectRef>
          <a:fontRef idx="minor">
            <a:schemeClr val="dk1"/>
          </a:fontRef>
        </p:style>
        <p:txBody>
          <a:bodyPr wrap="none">
            <a:spAutoFit/>
          </a:bodyPr>
          <a:lstStyle/>
          <a:p>
            <a:r>
              <a:rPr lang="ru-RU" b="1" dirty="0">
                <a:solidFill>
                  <a:srgbClr val="002060"/>
                </a:solidFill>
                <a:latin typeface="Times New Roman" panose="02020603050405020304" pitchFamily="18" charset="0"/>
                <a:cs typeface="Times New Roman" panose="02020603050405020304" pitchFamily="18" charset="0"/>
              </a:rPr>
              <a:t>МАКСИМ ПЕСКОВОЙ</a:t>
            </a:r>
          </a:p>
        </p:txBody>
      </p:sp>
      <p:pic>
        <p:nvPicPr>
          <p:cNvPr id="9" name="Рисунок 8">
            <a:extLst>
              <a:ext uri="{FF2B5EF4-FFF2-40B4-BE49-F238E27FC236}">
                <a16:creationId xmlns:a16="http://schemas.microsoft.com/office/drawing/2014/main" id="{D55AE879-A242-418C-83D6-9982BA64A26F}"/>
              </a:ext>
            </a:extLst>
          </p:cNvPr>
          <p:cNvPicPr>
            <a:picLocks noChangeAspect="1"/>
          </p:cNvPicPr>
          <p:nvPr/>
        </p:nvPicPr>
        <p:blipFill>
          <a:blip r:embed="rId4"/>
          <a:stretch/>
        </p:blipFill>
        <p:spPr bwMode="auto">
          <a:xfrm flipH="1">
            <a:off x="41727" y="105280"/>
            <a:ext cx="774612" cy="932438"/>
          </a:xfrm>
          <a:prstGeom prst="rect">
            <a:avLst/>
          </a:prstGeom>
        </p:spPr>
      </p:pic>
      <p:pic>
        <p:nvPicPr>
          <p:cNvPr id="10" name="Рисунок 9">
            <a:extLst>
              <a:ext uri="{FF2B5EF4-FFF2-40B4-BE49-F238E27FC236}">
                <a16:creationId xmlns:a16="http://schemas.microsoft.com/office/drawing/2014/main" id="{5C64FAAF-A268-4D55-9305-894016F6A56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34243" y="960248"/>
            <a:ext cx="1142999" cy="576064"/>
          </a:xfrm>
          <a:prstGeom prst="rect">
            <a:avLst/>
          </a:prstGeom>
        </p:spPr>
      </p:pic>
      <p:sp>
        <p:nvSpPr>
          <p:cNvPr id="11" name="Прямоугольник: скругленные углы 10">
            <a:extLst>
              <a:ext uri="{FF2B5EF4-FFF2-40B4-BE49-F238E27FC236}">
                <a16:creationId xmlns:a16="http://schemas.microsoft.com/office/drawing/2014/main" id="{0AFB4C2A-9AE7-40CB-BA82-B61B407B22CF}"/>
              </a:ext>
            </a:extLst>
          </p:cNvPr>
          <p:cNvSpPr/>
          <p:nvPr/>
        </p:nvSpPr>
        <p:spPr>
          <a:xfrm>
            <a:off x="408355" y="4738602"/>
            <a:ext cx="4134746" cy="1800200"/>
          </a:xfrm>
          <a:prstGeom prst="round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rtlCol="0" anchor="ctr"/>
          <a:lstStyle/>
          <a:p>
            <a:pPr algn="ctr"/>
            <a:r>
              <a:rPr lang="ru-RU" sz="140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Чтобы предотвратить гибель подчинённых, старший лейтенант Максим </a:t>
            </a:r>
            <a:r>
              <a:rPr lang="ru-RU" sz="1400" dirty="0" err="1">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Песковой</a:t>
            </a:r>
            <a:r>
              <a:rPr lang="ru-RU" sz="140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 накрыл гранату своим телом. Погибшего офицера бойцы принесли на руках, при этом все остальные разведчики остались живы. За совершённый подвиг указом президента России офицеру было посмертно присвоено звание Героя России</a:t>
            </a:r>
            <a:endParaRPr lang="ru-RU" sz="1400" dirty="0">
              <a:latin typeface="Times New Roman" panose="02020603050405020304" pitchFamily="18" charset="0"/>
              <a:cs typeface="Times New Roman" panose="02020603050405020304" pitchFamily="18" charset="0"/>
            </a:endParaRPr>
          </a:p>
        </p:txBody>
      </p:sp>
      <p:sp>
        <p:nvSpPr>
          <p:cNvPr id="12" name="Прямоугольник: скругленные углы 11">
            <a:extLst>
              <a:ext uri="{FF2B5EF4-FFF2-40B4-BE49-F238E27FC236}">
                <a16:creationId xmlns:a16="http://schemas.microsoft.com/office/drawing/2014/main" id="{F7988B36-5055-4BD6-87AA-053926C9C20D}"/>
              </a:ext>
            </a:extLst>
          </p:cNvPr>
          <p:cNvSpPr/>
          <p:nvPr/>
        </p:nvSpPr>
        <p:spPr>
          <a:xfrm>
            <a:off x="4851096" y="4722462"/>
            <a:ext cx="4134746" cy="1800200"/>
          </a:xfrm>
          <a:prstGeom prst="round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rtlCol="0" anchor="ctr"/>
          <a:lstStyle/>
          <a:p>
            <a:pPr algn="ctr"/>
            <a:r>
              <a:rPr lang="ru-RU" sz="140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Александр Матросов бросился и своим телом, и ценой собственной жизни закрыл дзот, благодаря чему огневая </a:t>
            </a:r>
            <a:r>
              <a:rPr lang="ru-RU" sz="1400" dirty="0" err="1">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точкапротивника</a:t>
            </a:r>
            <a:r>
              <a:rPr lang="ru-RU" sz="140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 потеряла возможность вести огонь, и бойцы уничтожили её, взяв село. Александр Матросов стал Героем Советского Союза посмертно.</a:t>
            </a:r>
            <a:endParaRPr lang="ru-RU" sz="1200" dirty="0">
              <a:latin typeface="Times New Roman" panose="02020603050405020304" pitchFamily="18" charset="0"/>
              <a:cs typeface="Times New Roman" panose="02020603050405020304" pitchFamily="18" charset="0"/>
            </a:endParaRPr>
          </a:p>
        </p:txBody>
      </p:sp>
      <p:sp>
        <p:nvSpPr>
          <p:cNvPr id="13" name="Стрелка: влево-вправо 12">
            <a:extLst>
              <a:ext uri="{FF2B5EF4-FFF2-40B4-BE49-F238E27FC236}">
                <a16:creationId xmlns:a16="http://schemas.microsoft.com/office/drawing/2014/main" id="{22CF890B-BA1E-4652-99DA-EDED624C84D3}"/>
              </a:ext>
            </a:extLst>
          </p:cNvPr>
          <p:cNvSpPr/>
          <p:nvPr/>
        </p:nvSpPr>
        <p:spPr>
          <a:xfrm>
            <a:off x="4557194" y="5356684"/>
            <a:ext cx="279809" cy="144016"/>
          </a:xfrm>
          <a:prstGeom prst="leftRightArrow">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lang="ru-RU"/>
          </a:p>
        </p:txBody>
      </p:sp>
    </p:spTree>
    <p:extLst>
      <p:ext uri="{BB962C8B-B14F-4D97-AF65-F5344CB8AC3E}">
        <p14:creationId xmlns:p14="http://schemas.microsoft.com/office/powerpoint/2010/main" val="32147732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35351" y="-46497"/>
            <a:ext cx="8229600" cy="1143000"/>
          </a:xfrm>
        </p:spPr>
        <p:txBody>
          <a:bodyPr>
            <a:noAutofit/>
          </a:bodyPr>
          <a:lstStyle/>
          <a:p>
            <a:r>
              <a:rPr lang="ru-RU" sz="3200" b="1" dirty="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Планы противника были сорваны</a:t>
            </a:r>
          </a:p>
        </p:txBody>
      </p:sp>
      <p:pic>
        <p:nvPicPr>
          <p:cNvPr id="5" name="Объект 4"/>
          <p:cNvPicPr>
            <a:picLocks noGrp="1" noChangeAspect="1"/>
          </p:cNvPicPr>
          <p:nvPr>
            <p:ph sz="half" idx="1"/>
          </p:nvPr>
        </p:nvPicPr>
        <p:blipFill rotWithShape="1">
          <a:blip r:embed="rId2" cstate="print">
            <a:extLst>
              <a:ext uri="{28A0092B-C50C-407E-A947-70E740481C1C}">
                <a14:useLocalDpi xmlns:a14="http://schemas.microsoft.com/office/drawing/2010/main" val="0"/>
              </a:ext>
            </a:extLst>
          </a:blip>
          <a:srcRect l="14520" t="2055" r="15943"/>
          <a:stretch/>
        </p:blipFill>
        <p:spPr>
          <a:xfrm>
            <a:off x="1825841" y="1263595"/>
            <a:ext cx="2150180" cy="2931685"/>
          </a:xfr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pic>
        <p:nvPicPr>
          <p:cNvPr id="6" name="Объект 5"/>
          <p:cNvPicPr>
            <a:picLocks noGrp="1" noChangeAspect="1"/>
          </p:cNvPicPr>
          <p:nvPr>
            <p:ph sz="half" idx="2"/>
          </p:nvPr>
        </p:nvPicPr>
        <p:blipFill rotWithShape="1">
          <a:blip r:embed="rId3" cstate="print">
            <a:extLst>
              <a:ext uri="{28A0092B-C50C-407E-A947-70E740481C1C}">
                <a14:useLocalDpi xmlns:a14="http://schemas.microsoft.com/office/drawing/2010/main" val="0"/>
              </a:ext>
            </a:extLst>
          </a:blip>
          <a:srcRect r="55529" b="-3793"/>
          <a:stretch/>
        </p:blipFill>
        <p:spPr>
          <a:xfrm>
            <a:off x="5270721" y="1253852"/>
            <a:ext cx="2191491" cy="3039244"/>
          </a:xfr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7" name="Прямоугольник 6"/>
          <p:cNvSpPr/>
          <p:nvPr/>
        </p:nvSpPr>
        <p:spPr>
          <a:xfrm>
            <a:off x="1432782" y="4177706"/>
            <a:ext cx="2830327" cy="369332"/>
          </a:xfrm>
          <a:prstGeom prst="rect">
            <a:avLst/>
          </a:prstGeom>
          <a:noFill/>
          <a:ln>
            <a:noFill/>
          </a:ln>
        </p:spPr>
        <p:style>
          <a:lnRef idx="0">
            <a:scrgbClr r="0" g="0" b="0"/>
          </a:lnRef>
          <a:fillRef idx="0">
            <a:scrgbClr r="0" g="0" b="0"/>
          </a:fillRef>
          <a:effectRef idx="0">
            <a:scrgbClr r="0" g="0" b="0"/>
          </a:effectRef>
          <a:fontRef idx="minor">
            <a:schemeClr val="dk1"/>
          </a:fontRef>
        </p:style>
        <p:txBody>
          <a:bodyPr wrap="none">
            <a:spAutoFit/>
          </a:bodyPr>
          <a:lstStyle/>
          <a:p>
            <a:r>
              <a:rPr lang="ru-RU" b="1" dirty="0">
                <a:solidFill>
                  <a:srgbClr val="002060"/>
                </a:solidFill>
                <a:latin typeface="Times New Roman" panose="02020603050405020304" pitchFamily="18" charset="0"/>
                <a:ea typeface="Calibri" panose="020F0502020204030204" pitchFamily="34" charset="0"/>
              </a:rPr>
              <a:t>АЛЕКСЕЙ ПАНКРАТОВ</a:t>
            </a:r>
            <a:endParaRPr lang="ru-RU" b="1" dirty="0">
              <a:solidFill>
                <a:srgbClr val="002060"/>
              </a:solidFill>
            </a:endParaRPr>
          </a:p>
        </p:txBody>
      </p:sp>
      <p:sp>
        <p:nvSpPr>
          <p:cNvPr id="8" name="Прямоугольник 7"/>
          <p:cNvSpPr/>
          <p:nvPr/>
        </p:nvSpPr>
        <p:spPr>
          <a:xfrm>
            <a:off x="5337357" y="4195280"/>
            <a:ext cx="2145652" cy="369332"/>
          </a:xfrm>
          <a:prstGeom prst="rect">
            <a:avLst/>
          </a:prstGeom>
          <a:noFill/>
          <a:ln>
            <a:noFill/>
          </a:ln>
        </p:spPr>
        <p:style>
          <a:lnRef idx="0">
            <a:scrgbClr r="0" g="0" b="0"/>
          </a:lnRef>
          <a:fillRef idx="0">
            <a:scrgbClr r="0" g="0" b="0"/>
          </a:fillRef>
          <a:effectRef idx="0">
            <a:scrgbClr r="0" g="0" b="0"/>
          </a:effectRef>
          <a:fontRef idx="minor">
            <a:schemeClr val="dk1"/>
          </a:fontRef>
        </p:style>
        <p:txBody>
          <a:bodyPr wrap="none">
            <a:spAutoFit/>
          </a:bodyPr>
          <a:lstStyle/>
          <a:p>
            <a:r>
              <a:rPr lang="ru-RU" b="1" dirty="0">
                <a:solidFill>
                  <a:srgbClr val="002060"/>
                </a:solidFill>
                <a:latin typeface="Times New Roman" panose="02020603050405020304" pitchFamily="18" charset="0"/>
                <a:ea typeface="Calibri" panose="020F0502020204030204" pitchFamily="34" charset="0"/>
              </a:rPr>
              <a:t>ИВАН ЛЫСЕНКО</a:t>
            </a:r>
            <a:endParaRPr lang="ru-RU" b="1" dirty="0">
              <a:solidFill>
                <a:srgbClr val="002060"/>
              </a:solidFill>
            </a:endParaRPr>
          </a:p>
        </p:txBody>
      </p:sp>
      <p:pic>
        <p:nvPicPr>
          <p:cNvPr id="9" name="Рисунок 8">
            <a:extLst>
              <a:ext uri="{FF2B5EF4-FFF2-40B4-BE49-F238E27FC236}">
                <a16:creationId xmlns:a16="http://schemas.microsoft.com/office/drawing/2014/main" id="{068986BD-FFE8-4AE5-8825-22BF4D5C01F5}"/>
              </a:ext>
            </a:extLst>
          </p:cNvPr>
          <p:cNvPicPr>
            <a:picLocks noChangeAspect="1"/>
          </p:cNvPicPr>
          <p:nvPr/>
        </p:nvPicPr>
        <p:blipFill>
          <a:blip r:embed="rId4"/>
          <a:stretch/>
        </p:blipFill>
        <p:spPr bwMode="auto">
          <a:xfrm flipH="1">
            <a:off x="41727" y="105280"/>
            <a:ext cx="774612" cy="932438"/>
          </a:xfrm>
          <a:prstGeom prst="rect">
            <a:avLst/>
          </a:prstGeom>
        </p:spPr>
      </p:pic>
      <p:pic>
        <p:nvPicPr>
          <p:cNvPr id="10" name="Рисунок 9">
            <a:extLst>
              <a:ext uri="{FF2B5EF4-FFF2-40B4-BE49-F238E27FC236}">
                <a16:creationId xmlns:a16="http://schemas.microsoft.com/office/drawing/2014/main" id="{C64EFFDC-896B-402E-9B71-6C5A6090989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93451" y="687531"/>
            <a:ext cx="1142999" cy="576064"/>
          </a:xfrm>
          <a:prstGeom prst="rect">
            <a:avLst/>
          </a:prstGeom>
        </p:spPr>
      </p:pic>
      <p:sp>
        <p:nvSpPr>
          <p:cNvPr id="11" name="Прямоугольник: скругленные углы 10">
            <a:extLst>
              <a:ext uri="{FF2B5EF4-FFF2-40B4-BE49-F238E27FC236}">
                <a16:creationId xmlns:a16="http://schemas.microsoft.com/office/drawing/2014/main" id="{B59DE616-4D22-459F-9FFB-454F51439AAE}"/>
              </a:ext>
            </a:extLst>
          </p:cNvPr>
          <p:cNvSpPr/>
          <p:nvPr/>
        </p:nvSpPr>
        <p:spPr>
          <a:xfrm>
            <a:off x="408355" y="4738602"/>
            <a:ext cx="4134746" cy="1800200"/>
          </a:xfrm>
          <a:prstGeom prst="round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rtlCol="0" anchor="ctr"/>
          <a:lstStyle/>
          <a:p>
            <a:pPr algn="ctr"/>
            <a:r>
              <a:rPr lang="ru-RU" sz="1400" dirty="0">
                <a:solidFill>
                  <a:srgbClr val="000000"/>
                </a:solidFill>
                <a:effectLst/>
                <a:latin typeface="Times New Roman" panose="02020603050405020304" pitchFamily="18" charset="0"/>
                <a:ea typeface="Times New Roman" panose="02020603050405020304" pitchFamily="18" charset="0"/>
              </a:rPr>
              <a:t>Русские бойцы получили информацию об атаке противника и по приказу Панкратова заняли оборону, завязав бой с диверсионной группой врага. При этом капитан занялся отражением атаки с неба, сбив один Су-25 и три беспилотника "</a:t>
            </a:r>
            <a:r>
              <a:rPr lang="ru-RU" sz="1400" dirty="0" err="1">
                <a:solidFill>
                  <a:srgbClr val="000000"/>
                </a:solidFill>
                <a:effectLst/>
                <a:latin typeface="Times New Roman" panose="02020603050405020304" pitchFamily="18" charset="0"/>
                <a:ea typeface="Times New Roman" panose="02020603050405020304" pitchFamily="18" charset="0"/>
              </a:rPr>
              <a:t>Байрактар</a:t>
            </a:r>
            <a:r>
              <a:rPr lang="ru-RU" sz="1400" dirty="0">
                <a:solidFill>
                  <a:srgbClr val="000000"/>
                </a:solidFill>
                <a:effectLst/>
                <a:latin typeface="Times New Roman" panose="02020603050405020304" pitchFamily="18" charset="0"/>
                <a:ea typeface="Times New Roman" panose="02020603050405020304" pitchFamily="18" charset="0"/>
              </a:rPr>
              <a:t>". </a:t>
            </a:r>
            <a:r>
              <a:rPr lang="ru-RU" sz="1400" dirty="0">
                <a:solidFill>
                  <a:srgbClr val="000000"/>
                </a:solidFill>
                <a:latin typeface="Times New Roman" panose="02020603050405020304" pitchFamily="18" charset="0"/>
                <a:ea typeface="Times New Roman" panose="02020603050405020304" pitchFamily="18" charset="0"/>
              </a:rPr>
              <a:t>В</a:t>
            </a:r>
            <a:r>
              <a:rPr lang="ru-RU" sz="1400" dirty="0">
                <a:solidFill>
                  <a:srgbClr val="000000"/>
                </a:solidFill>
                <a:effectLst/>
                <a:latin typeface="Times New Roman" panose="02020603050405020304" pitchFamily="18" charset="0"/>
                <a:ea typeface="Times New Roman" panose="02020603050405020304" pitchFamily="18" charset="0"/>
              </a:rPr>
              <a:t>се планы противника были сорваны, и ему пришлось отступить, получив максимальный урон.</a:t>
            </a:r>
            <a:endParaRPr lang="ru-RU" sz="1600" dirty="0"/>
          </a:p>
        </p:txBody>
      </p:sp>
      <p:sp>
        <p:nvSpPr>
          <p:cNvPr id="12" name="Прямоугольник: скругленные углы 11">
            <a:extLst>
              <a:ext uri="{FF2B5EF4-FFF2-40B4-BE49-F238E27FC236}">
                <a16:creationId xmlns:a16="http://schemas.microsoft.com/office/drawing/2014/main" id="{B48B4DBD-BD5A-481C-BD49-8E87A86E81E1}"/>
              </a:ext>
            </a:extLst>
          </p:cNvPr>
          <p:cNvSpPr/>
          <p:nvPr/>
        </p:nvSpPr>
        <p:spPr>
          <a:xfrm>
            <a:off x="4851096" y="4722462"/>
            <a:ext cx="4134746" cy="1800200"/>
          </a:xfrm>
          <a:prstGeom prst="round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rtlCol="0" anchor="ctr"/>
          <a:lstStyle/>
          <a:p>
            <a:pPr algn="ctr"/>
            <a:r>
              <a:rPr lang="ru-RU" sz="1400" dirty="0">
                <a:solidFill>
                  <a:schemeClr val="tx1"/>
                </a:solidFill>
                <a:effectLst/>
                <a:latin typeface="Times New Roman" panose="02020603050405020304" pitchFamily="18" charset="0"/>
                <a:ea typeface="Arial" panose="020B0604020202020204" pitchFamily="34" charset="0"/>
                <a:cs typeface="Times New Roman" panose="02020603050405020304" pitchFamily="18" charset="0"/>
              </a:rPr>
              <a:t>9 августа 1943 года в боях за село </a:t>
            </a:r>
            <a:r>
              <a:rPr lang="ru-RU" sz="1400" dirty="0" err="1">
                <a:solidFill>
                  <a:schemeClr val="tx1"/>
                </a:solidFill>
                <a:effectLst/>
                <a:latin typeface="Times New Roman" panose="02020603050405020304" pitchFamily="18" charset="0"/>
                <a:ea typeface="Arial" panose="020B0604020202020204" pitchFamily="34" charset="0"/>
                <a:cs typeface="Times New Roman" panose="02020603050405020304" pitchFamily="18" charset="0"/>
              </a:rPr>
              <a:t>Кириковка</a:t>
            </a:r>
            <a:r>
              <a:rPr lang="ru-RU" sz="1400" dirty="0">
                <a:solidFill>
                  <a:schemeClr val="tx1"/>
                </a:solidFill>
                <a:effectLst/>
                <a:latin typeface="Times New Roman" panose="02020603050405020304" pitchFamily="18" charset="0"/>
                <a:ea typeface="Arial" panose="020B0604020202020204" pitchFamily="34" charset="0"/>
                <a:cs typeface="Times New Roman" panose="02020603050405020304" pitchFamily="18" charset="0"/>
              </a:rPr>
              <a:t> Сумской области противостоял немецкой танковой контратаке, сражался сразу с 15 танками. он подбил сразу семь машин, остальные отступили. За проявленный героизм Лысенко был удостоен звания Героя Советского Союза. </a:t>
            </a:r>
            <a:endParaRPr lang="ru-RU" sz="1200" dirty="0">
              <a:solidFill>
                <a:schemeClr val="tx1"/>
              </a:solidFill>
              <a:latin typeface="Times New Roman" panose="02020603050405020304" pitchFamily="18" charset="0"/>
              <a:cs typeface="Times New Roman" panose="02020603050405020304" pitchFamily="18" charset="0"/>
            </a:endParaRPr>
          </a:p>
        </p:txBody>
      </p:sp>
      <p:sp>
        <p:nvSpPr>
          <p:cNvPr id="13" name="Стрелка: влево-вправо 12">
            <a:extLst>
              <a:ext uri="{FF2B5EF4-FFF2-40B4-BE49-F238E27FC236}">
                <a16:creationId xmlns:a16="http://schemas.microsoft.com/office/drawing/2014/main" id="{834C8BD0-BDAC-491E-8406-B36BB25F84FA}"/>
              </a:ext>
            </a:extLst>
          </p:cNvPr>
          <p:cNvSpPr/>
          <p:nvPr/>
        </p:nvSpPr>
        <p:spPr>
          <a:xfrm>
            <a:off x="4557194" y="5356684"/>
            <a:ext cx="279809" cy="144016"/>
          </a:xfrm>
          <a:prstGeom prst="leftRightArrow">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lang="ru-RU"/>
          </a:p>
        </p:txBody>
      </p:sp>
    </p:spTree>
    <p:extLst>
      <p:ext uri="{BB962C8B-B14F-4D97-AF65-F5344CB8AC3E}">
        <p14:creationId xmlns:p14="http://schemas.microsoft.com/office/powerpoint/2010/main" val="18462156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9033" y="-18982"/>
            <a:ext cx="8229600" cy="1143000"/>
          </a:xfrm>
        </p:spPr>
        <p:txBody>
          <a:bodyPr>
            <a:normAutofit/>
          </a:bodyPr>
          <a:lstStyle/>
          <a:p>
            <a:r>
              <a:rPr lang="ru-RU" sz="3200" b="1" dirty="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Один на один с врагом</a:t>
            </a:r>
          </a:p>
        </p:txBody>
      </p:sp>
      <p:pic>
        <p:nvPicPr>
          <p:cNvPr id="5" name="Объект 4"/>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1838555" y="1101044"/>
            <a:ext cx="2163820" cy="2911015"/>
          </a:xfr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pic>
        <p:nvPicPr>
          <p:cNvPr id="6" name="Объект 5"/>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5411897" y="1124018"/>
            <a:ext cx="1906201" cy="2918605"/>
          </a:xfr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7" name="Прямоугольник 6"/>
          <p:cNvSpPr/>
          <p:nvPr/>
        </p:nvSpPr>
        <p:spPr>
          <a:xfrm>
            <a:off x="1632388" y="4042623"/>
            <a:ext cx="2576154" cy="369332"/>
          </a:xfrm>
          <a:prstGeom prst="rect">
            <a:avLst/>
          </a:prstGeom>
          <a:noFill/>
          <a:ln>
            <a:noFill/>
          </a:ln>
        </p:spPr>
        <p:style>
          <a:lnRef idx="0">
            <a:scrgbClr r="0" g="0" b="0"/>
          </a:lnRef>
          <a:fillRef idx="0">
            <a:scrgbClr r="0" g="0" b="0"/>
          </a:fillRef>
          <a:effectRef idx="0">
            <a:scrgbClr r="0" g="0" b="0"/>
          </a:effectRef>
          <a:fontRef idx="minor">
            <a:schemeClr val="dk1"/>
          </a:fontRef>
        </p:style>
        <p:txBody>
          <a:bodyPr wrap="none">
            <a:spAutoFit/>
          </a:bodyPr>
          <a:lstStyle/>
          <a:p>
            <a:r>
              <a:rPr lang="ru-RU" b="1" dirty="0">
                <a:solidFill>
                  <a:srgbClr val="002060"/>
                </a:solidFill>
                <a:latin typeface="Times New Roman" panose="02020603050405020304" pitchFamily="18" charset="0"/>
                <a:cs typeface="Times New Roman" panose="02020603050405020304" pitchFamily="18" charset="0"/>
              </a:rPr>
              <a:t>АНТОН СТАРОСТИН</a:t>
            </a:r>
          </a:p>
        </p:txBody>
      </p:sp>
      <p:sp>
        <p:nvSpPr>
          <p:cNvPr id="8" name="Прямоугольник 7"/>
          <p:cNvSpPr/>
          <p:nvPr/>
        </p:nvSpPr>
        <p:spPr>
          <a:xfrm>
            <a:off x="4944407" y="4063052"/>
            <a:ext cx="2924775" cy="369332"/>
          </a:xfrm>
          <a:prstGeom prst="rect">
            <a:avLst/>
          </a:prstGeom>
          <a:noFill/>
          <a:ln>
            <a:noFill/>
          </a:ln>
        </p:spPr>
        <p:style>
          <a:lnRef idx="0">
            <a:scrgbClr r="0" g="0" b="0"/>
          </a:lnRef>
          <a:fillRef idx="0">
            <a:scrgbClr r="0" g="0" b="0"/>
          </a:fillRef>
          <a:effectRef idx="0">
            <a:scrgbClr r="0" g="0" b="0"/>
          </a:effectRef>
          <a:fontRef idx="minor">
            <a:schemeClr val="dk1"/>
          </a:fontRef>
        </p:style>
        <p:txBody>
          <a:bodyPr wrap="none">
            <a:spAutoFit/>
          </a:bodyPr>
          <a:lstStyle/>
          <a:p>
            <a:r>
              <a:rPr lang="ru-RU" b="1" dirty="0">
                <a:solidFill>
                  <a:srgbClr val="002060"/>
                </a:solidFill>
                <a:latin typeface="Times New Roman" panose="02020603050405020304" pitchFamily="18" charset="0"/>
                <a:cs typeface="Times New Roman" panose="02020603050405020304" pitchFamily="18" charset="0"/>
              </a:rPr>
              <a:t>ЗИНОВИЙ КОЛОБАНОВ</a:t>
            </a:r>
          </a:p>
        </p:txBody>
      </p:sp>
      <p:pic>
        <p:nvPicPr>
          <p:cNvPr id="9" name="Рисунок 8">
            <a:extLst>
              <a:ext uri="{FF2B5EF4-FFF2-40B4-BE49-F238E27FC236}">
                <a16:creationId xmlns:a16="http://schemas.microsoft.com/office/drawing/2014/main" id="{CEE3627D-C8F5-4885-B90E-2E7D27A19BA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42843" y="117228"/>
            <a:ext cx="1142999" cy="576064"/>
          </a:xfrm>
          <a:prstGeom prst="rect">
            <a:avLst/>
          </a:prstGeom>
        </p:spPr>
      </p:pic>
      <p:pic>
        <p:nvPicPr>
          <p:cNvPr id="10" name="Рисунок 9">
            <a:extLst>
              <a:ext uri="{FF2B5EF4-FFF2-40B4-BE49-F238E27FC236}">
                <a16:creationId xmlns:a16="http://schemas.microsoft.com/office/drawing/2014/main" id="{34AEA3E5-3841-4593-A251-321CACFF059B}"/>
              </a:ext>
            </a:extLst>
          </p:cNvPr>
          <p:cNvPicPr>
            <a:picLocks noChangeAspect="1"/>
          </p:cNvPicPr>
          <p:nvPr/>
        </p:nvPicPr>
        <p:blipFill>
          <a:blip r:embed="rId5"/>
          <a:stretch/>
        </p:blipFill>
        <p:spPr bwMode="auto">
          <a:xfrm flipH="1">
            <a:off x="41727" y="105280"/>
            <a:ext cx="774612" cy="932438"/>
          </a:xfrm>
          <a:prstGeom prst="rect">
            <a:avLst/>
          </a:prstGeom>
        </p:spPr>
      </p:pic>
      <p:sp>
        <p:nvSpPr>
          <p:cNvPr id="11" name="Прямоугольник: скругленные углы 10">
            <a:extLst>
              <a:ext uri="{FF2B5EF4-FFF2-40B4-BE49-F238E27FC236}">
                <a16:creationId xmlns:a16="http://schemas.microsoft.com/office/drawing/2014/main" id="{66FE2748-55CC-4D04-AB59-5B71224E0669}"/>
              </a:ext>
            </a:extLst>
          </p:cNvPr>
          <p:cNvSpPr/>
          <p:nvPr/>
        </p:nvSpPr>
        <p:spPr>
          <a:xfrm>
            <a:off x="408355" y="4801284"/>
            <a:ext cx="4134746" cy="1800200"/>
          </a:xfrm>
          <a:prstGeom prst="round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rtlCol="0" anchor="ctr"/>
          <a:lstStyle/>
          <a:p>
            <a:pPr algn="ctr"/>
            <a:r>
              <a:rPr lang="ru-RU" sz="1400" dirty="0">
                <a:solidFill>
                  <a:srgbClr val="000000"/>
                </a:solidFill>
                <a:latin typeface="Times New Roman" panose="02020603050405020304" pitchFamily="18" charset="0"/>
                <a:ea typeface="Arial" panose="020B0604020202020204" pitchFamily="34" charset="0"/>
                <a:cs typeface="Times New Roman" panose="02020603050405020304" pitchFamily="18" charset="0"/>
              </a:rPr>
              <a:t>Танковой роте Старостина удалось уничтожить два танка и восемь бронемашин противника</a:t>
            </a:r>
            <a:r>
              <a:rPr lang="ru-RU"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Получив контузию, ранение руки и ноги, оценив обстановку, офицер понял, что его машина на ходу и способна действовать дальше, после чего продолжил бой.</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ctr"/>
            <a:r>
              <a:rPr lang="ru-RU" sz="140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    За проявленное мужество Антон Старостин удостоился звания Героя России.</a:t>
            </a:r>
            <a:endParaRPr lang="ru-RU" sz="1200" dirty="0">
              <a:latin typeface="Times New Roman" panose="02020603050405020304" pitchFamily="18" charset="0"/>
              <a:cs typeface="Times New Roman" panose="02020603050405020304" pitchFamily="18" charset="0"/>
            </a:endParaRPr>
          </a:p>
        </p:txBody>
      </p:sp>
      <p:sp>
        <p:nvSpPr>
          <p:cNvPr id="12" name="Прямоугольник: скругленные углы 11">
            <a:extLst>
              <a:ext uri="{FF2B5EF4-FFF2-40B4-BE49-F238E27FC236}">
                <a16:creationId xmlns:a16="http://schemas.microsoft.com/office/drawing/2014/main" id="{C37BA788-B556-4FA4-9CF5-060C8FC86378}"/>
              </a:ext>
            </a:extLst>
          </p:cNvPr>
          <p:cNvSpPr/>
          <p:nvPr/>
        </p:nvSpPr>
        <p:spPr>
          <a:xfrm>
            <a:off x="4851096" y="4722462"/>
            <a:ext cx="4134746" cy="1800200"/>
          </a:xfrm>
          <a:prstGeom prst="round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rtlCol="0" anchor="ctr"/>
          <a:lstStyle/>
          <a:p>
            <a:pPr algn="ctr"/>
            <a:r>
              <a:rPr lang="ru-RU" sz="1400" b="0" i="0" dirty="0">
                <a:solidFill>
                  <a:schemeClr val="tx1"/>
                </a:solidFill>
                <a:effectLst/>
                <a:latin typeface="Times New Roman" panose="02020603050405020304" pitchFamily="18" charset="0"/>
                <a:cs typeface="Times New Roman" panose="02020603050405020304" pitchFamily="18" charset="0"/>
              </a:rPr>
              <a:t>20 августа 1941 года экипаж танка, которым командовал 30-летний </a:t>
            </a:r>
            <a:r>
              <a:rPr lang="ru-RU" sz="1400" b="1" i="0" dirty="0">
                <a:solidFill>
                  <a:schemeClr val="tx1"/>
                </a:solidFill>
                <a:effectLst/>
                <a:latin typeface="Times New Roman" panose="02020603050405020304" pitchFamily="18" charset="0"/>
                <a:cs typeface="Times New Roman" panose="02020603050405020304" pitchFamily="18" charset="0"/>
              </a:rPr>
              <a:t>Зиновий Колобанов</a:t>
            </a:r>
            <a:r>
              <a:rPr lang="ru-RU" sz="1400" b="0" i="0" dirty="0">
                <a:solidFill>
                  <a:schemeClr val="tx1"/>
                </a:solidFill>
                <a:effectLst/>
                <a:latin typeface="Times New Roman" panose="02020603050405020304" pitchFamily="18" charset="0"/>
                <a:cs typeface="Times New Roman" panose="02020603050405020304" pitchFamily="18" charset="0"/>
              </a:rPr>
              <a:t>, уничтожил в одном бою 22 немецких танка. Всего же за этот день 5 танков роты Колобанова подбили 43 вражеских танка. Кроме того, были уничтожены артиллерийская батарея, легковая машина и до двух рот гитлеровской пехоты.</a:t>
            </a:r>
            <a:endParaRPr lang="ru-RU" sz="1400" dirty="0">
              <a:solidFill>
                <a:schemeClr val="tx1"/>
              </a:solidFill>
              <a:latin typeface="Times New Roman" panose="02020603050405020304" pitchFamily="18" charset="0"/>
              <a:cs typeface="Times New Roman" panose="02020603050405020304" pitchFamily="18" charset="0"/>
            </a:endParaRPr>
          </a:p>
        </p:txBody>
      </p:sp>
      <p:sp>
        <p:nvSpPr>
          <p:cNvPr id="13" name="Стрелка: влево-вправо 12">
            <a:extLst>
              <a:ext uri="{FF2B5EF4-FFF2-40B4-BE49-F238E27FC236}">
                <a16:creationId xmlns:a16="http://schemas.microsoft.com/office/drawing/2014/main" id="{9E100B84-EEDF-439D-8C33-4706AB63EAD1}"/>
              </a:ext>
            </a:extLst>
          </p:cNvPr>
          <p:cNvSpPr/>
          <p:nvPr/>
        </p:nvSpPr>
        <p:spPr>
          <a:xfrm>
            <a:off x="4557194" y="5356684"/>
            <a:ext cx="279809" cy="144016"/>
          </a:xfrm>
          <a:prstGeom prst="leftRightArrow">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lang="ru-RU"/>
          </a:p>
        </p:txBody>
      </p:sp>
    </p:spTree>
    <p:extLst>
      <p:ext uri="{BB962C8B-B14F-4D97-AF65-F5344CB8AC3E}">
        <p14:creationId xmlns:p14="http://schemas.microsoft.com/office/powerpoint/2010/main" val="27581364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4848301" cy="6858000"/>
          </a:xfrm>
          <a:prstGeom prst="rect">
            <a:avLst/>
          </a:prstGeom>
        </p:spPr>
      </p:pic>
      <p:sp>
        <p:nvSpPr>
          <p:cNvPr id="3" name="TextBox 2"/>
          <p:cNvSpPr txBox="1"/>
          <p:nvPr/>
        </p:nvSpPr>
        <p:spPr>
          <a:xfrm>
            <a:off x="4865897" y="89849"/>
            <a:ext cx="4164733" cy="923330"/>
          </a:xfrm>
          <a:prstGeom prst="rect">
            <a:avLst/>
          </a:prstGeom>
          <a:noFill/>
        </p:spPr>
        <p:txBody>
          <a:bodyPr wrap="square" rtlCol="0">
            <a:spAutoFit/>
          </a:bodyPr>
          <a:lstStyle/>
          <a:p>
            <a:pPr algn="ctr"/>
            <a:r>
              <a:rPr lang="ru-RU" b="1" dirty="0">
                <a:solidFill>
                  <a:srgbClr val="002060"/>
                </a:solidFill>
                <a:latin typeface="Arial" panose="020B0604020202020204" pitchFamily="34" charset="0"/>
                <a:cs typeface="Arial" panose="020B0604020202020204" pitchFamily="34" charset="0"/>
              </a:rPr>
              <a:t>Участник СВО</a:t>
            </a:r>
          </a:p>
          <a:p>
            <a:pPr algn="ctr"/>
            <a:r>
              <a:rPr lang="ru-RU" b="1" dirty="0">
                <a:solidFill>
                  <a:srgbClr val="002060"/>
                </a:solidFill>
                <a:latin typeface="Arial" panose="020B0604020202020204" pitchFamily="34" charset="0"/>
                <a:cs typeface="Arial" panose="020B0604020202020204" pitchFamily="34" charset="0"/>
              </a:rPr>
              <a:t>Учащийся МАОУ «Гимназии №1» </a:t>
            </a:r>
          </a:p>
          <a:p>
            <a:pPr algn="ctr"/>
            <a:r>
              <a:rPr lang="ru-RU" b="1" dirty="0">
                <a:solidFill>
                  <a:srgbClr val="002060"/>
                </a:solidFill>
                <a:latin typeface="Arial" panose="020B0604020202020204" pitchFamily="34" charset="0"/>
                <a:cs typeface="Arial" panose="020B0604020202020204" pitchFamily="34" charset="0"/>
              </a:rPr>
              <a:t>(Школы № 58)</a:t>
            </a:r>
          </a:p>
        </p:txBody>
      </p:sp>
      <p:pic>
        <p:nvPicPr>
          <p:cNvPr id="4" name="Picture 2" descr="C:\Users\k104\Downloads\IMG_3255.PNG"/>
          <p:cNvPicPr>
            <a:picLocks noChangeAspect="1" noChangeArrowheads="1"/>
          </p:cNvPicPr>
          <p:nvPr/>
        </p:nvPicPr>
        <p:blipFill rotWithShape="1">
          <a:blip r:embed="rId3" cstate="print"/>
          <a:srcRect l="38935" t="29436" r="36676" b="47704"/>
          <a:stretch/>
        </p:blipFill>
        <p:spPr bwMode="auto">
          <a:xfrm>
            <a:off x="5076055" y="1088740"/>
            <a:ext cx="3672409" cy="2340260"/>
          </a:xfrm>
          <a:prstGeom prst="rect">
            <a:avLst/>
          </a:prstGeom>
          <a:noFill/>
        </p:spPr>
      </p:pic>
      <p:pic>
        <p:nvPicPr>
          <p:cNvPr id="6" name="Picture 3" descr="C:\Users\k104\Downloads\IMG_3254.PNG">
            <a:extLst>
              <a:ext uri="{FF2B5EF4-FFF2-40B4-BE49-F238E27FC236}">
                <a16:creationId xmlns:a16="http://schemas.microsoft.com/office/drawing/2014/main" id="{D2E16B51-10D5-4463-A7AB-E6CD3B474608}"/>
              </a:ext>
            </a:extLst>
          </p:cNvPr>
          <p:cNvPicPr>
            <a:picLocks noChangeAspect="1" noChangeArrowheads="1"/>
          </p:cNvPicPr>
          <p:nvPr/>
        </p:nvPicPr>
        <p:blipFill>
          <a:blip r:embed="rId4" cstate="print"/>
          <a:srcRect/>
          <a:stretch>
            <a:fillRect/>
          </a:stretch>
        </p:blipFill>
        <p:spPr bwMode="auto">
          <a:xfrm>
            <a:off x="5320135" y="3933056"/>
            <a:ext cx="3256256" cy="2442192"/>
          </a:xfrm>
          <a:prstGeom prst="rect">
            <a:avLst/>
          </a:prstGeom>
          <a:noFill/>
        </p:spPr>
      </p:pic>
    </p:spTree>
    <p:extLst>
      <p:ext uri="{BB962C8B-B14F-4D97-AF65-F5344CB8AC3E}">
        <p14:creationId xmlns:p14="http://schemas.microsoft.com/office/powerpoint/2010/main" val="217642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4848301" cy="6858000"/>
          </a:xfrm>
          <a:prstGeom prst="rect">
            <a:avLst/>
          </a:prstGeom>
        </p:spPr>
      </p:pic>
      <p:pic>
        <p:nvPicPr>
          <p:cNvPr id="4" name="Picture 2" descr="C:\Users\k104\Downloads\IMG_3255.PNG"/>
          <p:cNvPicPr>
            <a:picLocks noChangeAspect="1" noChangeArrowheads="1"/>
          </p:cNvPicPr>
          <p:nvPr/>
        </p:nvPicPr>
        <p:blipFill rotWithShape="1">
          <a:blip r:embed="rId3" cstate="print"/>
          <a:srcRect l="38676" t="53756" r="36204" b="21981"/>
          <a:stretch/>
        </p:blipFill>
        <p:spPr bwMode="auto">
          <a:xfrm>
            <a:off x="5006479" y="1045023"/>
            <a:ext cx="3703042" cy="2384884"/>
          </a:xfrm>
          <a:prstGeom prst="rect">
            <a:avLst/>
          </a:prstGeom>
          <a:noFill/>
        </p:spPr>
      </p:pic>
      <p:sp>
        <p:nvSpPr>
          <p:cNvPr id="7" name="TextBox 6">
            <a:extLst>
              <a:ext uri="{FF2B5EF4-FFF2-40B4-BE49-F238E27FC236}">
                <a16:creationId xmlns:a16="http://schemas.microsoft.com/office/drawing/2014/main" id="{D67D7347-5731-4224-B4C5-5AB388FADFE9}"/>
              </a:ext>
            </a:extLst>
          </p:cNvPr>
          <p:cNvSpPr txBox="1"/>
          <p:nvPr/>
        </p:nvSpPr>
        <p:spPr>
          <a:xfrm>
            <a:off x="4572000" y="0"/>
            <a:ext cx="4572000" cy="923330"/>
          </a:xfrm>
          <a:prstGeom prst="rect">
            <a:avLst/>
          </a:prstGeom>
          <a:noFill/>
        </p:spPr>
        <p:txBody>
          <a:bodyPr wrap="square">
            <a:spAutoFit/>
          </a:bodyPr>
          <a:lstStyle/>
          <a:p>
            <a:pPr algn="ctr"/>
            <a:r>
              <a:rPr lang="ru-RU" b="1" dirty="0">
                <a:solidFill>
                  <a:srgbClr val="002060"/>
                </a:solidFill>
                <a:latin typeface="Arial" panose="020B0604020202020204" pitchFamily="34" charset="0"/>
                <a:cs typeface="Arial" panose="020B0604020202020204" pitchFamily="34" charset="0"/>
              </a:rPr>
              <a:t>Участник СВО</a:t>
            </a:r>
          </a:p>
          <a:p>
            <a:pPr algn="ctr"/>
            <a:r>
              <a:rPr lang="ru-RU" b="1" dirty="0">
                <a:solidFill>
                  <a:srgbClr val="002060"/>
                </a:solidFill>
                <a:latin typeface="Arial" panose="020B0604020202020204" pitchFamily="34" charset="0"/>
                <a:cs typeface="Arial" panose="020B0604020202020204" pitchFamily="34" charset="0"/>
              </a:rPr>
              <a:t>Учащийся МАОУ «Гимназии №1» </a:t>
            </a:r>
          </a:p>
          <a:p>
            <a:pPr algn="ctr"/>
            <a:r>
              <a:rPr lang="ru-RU" b="1" dirty="0">
                <a:solidFill>
                  <a:srgbClr val="002060"/>
                </a:solidFill>
                <a:latin typeface="Arial" panose="020B0604020202020204" pitchFamily="34" charset="0"/>
                <a:cs typeface="Arial" panose="020B0604020202020204" pitchFamily="34" charset="0"/>
              </a:rPr>
              <a:t>(Школы № 58)</a:t>
            </a:r>
          </a:p>
        </p:txBody>
      </p:sp>
      <p:sp>
        <p:nvSpPr>
          <p:cNvPr id="10" name="TextBox 9">
            <a:extLst>
              <a:ext uri="{FF2B5EF4-FFF2-40B4-BE49-F238E27FC236}">
                <a16:creationId xmlns:a16="http://schemas.microsoft.com/office/drawing/2014/main" id="{8BB18B22-5518-4BD4-A806-16927CEB10A8}"/>
              </a:ext>
            </a:extLst>
          </p:cNvPr>
          <p:cNvSpPr txBox="1"/>
          <p:nvPr/>
        </p:nvSpPr>
        <p:spPr>
          <a:xfrm>
            <a:off x="5006479" y="4005064"/>
            <a:ext cx="4034870" cy="2585323"/>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ctr"/>
            <a:r>
              <a:rPr lang="ru-RU" sz="1800" i="1" dirty="0">
                <a:solidFill>
                  <a:srgbClr val="2C2D2E"/>
                </a:solidFill>
                <a:effectLst/>
                <a:latin typeface="Times New Roman" panose="02020603050405020304" pitchFamily="18" charset="0"/>
                <a:ea typeface="Arial" panose="020B0604020202020204" pitchFamily="34" charset="0"/>
              </a:rPr>
              <a:t> </a:t>
            </a:r>
            <a:r>
              <a:rPr lang="ru-RU" sz="1800" i="1" dirty="0">
                <a:solidFill>
                  <a:srgbClr val="000000"/>
                </a:solidFill>
                <a:effectLst/>
                <a:latin typeface="Times New Roman" panose="02020603050405020304" pitchFamily="18" charset="0"/>
                <a:ea typeface="Arial" panose="020B0604020202020204" pitchFamily="34" charset="0"/>
              </a:rPr>
              <a:t>Пусть же имена героев, павших и живых, вершивших бессмертные подвиги в далекие года и в операциях наших дней, убеленных сединой и совсем юных, всегда согревают наши сердца.   В этой преемственности традиций мужества и патриотизма – наша гордость и наша сила.</a:t>
            </a:r>
            <a:br>
              <a:rPr lang="ru-RU" sz="1800" i="1" dirty="0">
                <a:solidFill>
                  <a:srgbClr val="2C2D2E"/>
                </a:solidFill>
                <a:effectLst/>
                <a:latin typeface="Times New Roman" panose="02020603050405020304" pitchFamily="18" charset="0"/>
                <a:ea typeface="Arial" panose="020B0604020202020204" pitchFamily="34" charset="0"/>
              </a:rPr>
            </a:br>
            <a:endParaRPr lang="ru-RU" i="1" dirty="0"/>
          </a:p>
        </p:txBody>
      </p:sp>
    </p:spTree>
    <p:extLst>
      <p:ext uri="{BB962C8B-B14F-4D97-AF65-F5344CB8AC3E}">
        <p14:creationId xmlns:p14="http://schemas.microsoft.com/office/powerpoint/2010/main" val="18588919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6AF37972-E22A-49E8-9552-9E998F21A97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00500" y="0"/>
            <a:ext cx="5143500" cy="6858000"/>
          </a:xfrm>
          <a:prstGeom prst="rect">
            <a:avLst/>
          </a:prstGeom>
        </p:spPr>
      </p:pic>
      <p:sp>
        <p:nvSpPr>
          <p:cNvPr id="5" name="TextBox 4">
            <a:extLst>
              <a:ext uri="{FF2B5EF4-FFF2-40B4-BE49-F238E27FC236}">
                <a16:creationId xmlns:a16="http://schemas.microsoft.com/office/drawing/2014/main" id="{33570DD2-084A-4BB2-9AB9-E4C7309B7902}"/>
              </a:ext>
            </a:extLst>
          </p:cNvPr>
          <p:cNvSpPr txBox="1"/>
          <p:nvPr/>
        </p:nvSpPr>
        <p:spPr>
          <a:xfrm>
            <a:off x="179512" y="1052736"/>
            <a:ext cx="3528392" cy="5355312"/>
          </a:xfrm>
          <a:prstGeom prst="rect">
            <a:avLst/>
          </a:prstGeom>
          <a:noFill/>
        </p:spPr>
        <p:txBody>
          <a:bodyPr wrap="square">
            <a:spAutoFit/>
          </a:bodyPr>
          <a:lstStyle/>
          <a:p>
            <a:pPr algn="ctr"/>
            <a:r>
              <a:rPr lang="ru-RU" sz="1600" b="0" i="0" dirty="0">
                <a:solidFill>
                  <a:srgbClr val="000000"/>
                </a:solidFill>
                <a:effectLst/>
                <a:latin typeface="Times New Roman" panose="02020603050405020304" pitchFamily="18" charset="0"/>
                <a:cs typeface="Times New Roman" panose="02020603050405020304" pitchFamily="18" charset="0"/>
              </a:rPr>
              <a:t>В нашем посёлке Мулино в рамках проекта «Вам решать!» был открыт мемориальный комплекс.</a:t>
            </a:r>
            <a:br>
              <a:rPr lang="ru-RU" sz="1600" b="0" i="0" dirty="0">
                <a:solidFill>
                  <a:srgbClr val="000000"/>
                </a:solidFill>
                <a:effectLst/>
                <a:latin typeface="Times New Roman" panose="02020603050405020304" pitchFamily="18" charset="0"/>
                <a:cs typeface="Times New Roman" panose="02020603050405020304" pitchFamily="18" charset="0"/>
              </a:rPr>
            </a:br>
            <a:endParaRPr lang="ru-RU" sz="1600" b="0" i="0" dirty="0">
              <a:solidFill>
                <a:srgbClr val="000000"/>
              </a:solidFill>
              <a:effectLst/>
              <a:latin typeface="Times New Roman" panose="02020603050405020304" pitchFamily="18" charset="0"/>
              <a:cs typeface="Times New Roman" panose="02020603050405020304" pitchFamily="18" charset="0"/>
            </a:endParaRPr>
          </a:p>
          <a:p>
            <a:pPr algn="ctr"/>
            <a:r>
              <a:rPr lang="ru-RU" sz="1600" b="0" i="0" dirty="0">
                <a:solidFill>
                  <a:srgbClr val="000000"/>
                </a:solidFill>
                <a:effectLst/>
                <a:latin typeface="Times New Roman" panose="02020603050405020304" pitchFamily="18" charset="0"/>
                <a:cs typeface="Times New Roman" panose="02020603050405020304" pitchFamily="18" charset="0"/>
              </a:rPr>
              <a:t>Центральным объектом стал четырехметровый бронзовый памятник авторства известного российского </a:t>
            </a:r>
            <a:r>
              <a:rPr lang="ru-RU" sz="1600" b="0" i="0" u="sng" dirty="0">
                <a:solidFill>
                  <a:srgbClr val="000000"/>
                </a:solidFill>
                <a:effectLst/>
                <a:latin typeface="Times New Roman" panose="02020603050405020304" pitchFamily="18" charset="0"/>
                <a:cs typeface="Times New Roman" panose="02020603050405020304" pitchFamily="18" charset="0"/>
              </a:rPr>
              <a:t>скульптора Ильи Коротченко. </a:t>
            </a:r>
          </a:p>
          <a:p>
            <a:endParaRPr lang="ru-RU" b="0" i="0" dirty="0">
              <a:solidFill>
                <a:srgbClr val="000000"/>
              </a:solidFill>
              <a:effectLst/>
              <a:latin typeface="Times New Roman" panose="02020603050405020304" pitchFamily="18" charset="0"/>
              <a:cs typeface="Times New Roman" panose="02020603050405020304" pitchFamily="18" charset="0"/>
            </a:endParaRPr>
          </a:p>
          <a:p>
            <a:pPr algn="ctr"/>
            <a:r>
              <a:rPr lang="ru-RU" b="1" i="0" dirty="0">
                <a:solidFill>
                  <a:srgbClr val="000000"/>
                </a:solidFill>
                <a:effectLst/>
                <a:latin typeface="Times New Roman" panose="02020603050405020304" pitchFamily="18" charset="0"/>
                <a:cs typeface="Times New Roman" panose="02020603050405020304" pitchFamily="18" charset="0"/>
              </a:rPr>
              <a:t>Монумент символизирует преемственность поколений, изображает передачу боевого знамени от солдата Великой Отечественной войны современному бойцу СВО, что подчеркивает глубокую связь времен и формирует понимание ценности памяти и уважения к прошлому.</a:t>
            </a:r>
            <a:endParaRPr lang="ru-R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85295069"/>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1802</TotalTime>
  <Words>1397</Words>
  <Application>Microsoft Office PowerPoint</Application>
  <PresentationFormat>Экран (4:3)</PresentationFormat>
  <Paragraphs>87</Paragraphs>
  <Slides>17</Slides>
  <Notes>1</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17</vt:i4>
      </vt:variant>
    </vt:vector>
  </HeadingPairs>
  <TitlesOfParts>
    <vt:vector size="22" baseType="lpstr">
      <vt:lpstr>Arial</vt:lpstr>
      <vt:lpstr>Arial Narrow</vt:lpstr>
      <vt:lpstr>Calibri</vt:lpstr>
      <vt:lpstr>Times New Roman</vt:lpstr>
      <vt:lpstr>Тема Office</vt:lpstr>
      <vt:lpstr>МУНИЦИПАЛЬНОЕ АВТОНОМНОЕ ОБЩЕОБРАЗОВАТЕЛЬНОЕ УЧРЕЖДЕНИЕ «ГИМНАЗИЯ №1» </vt:lpstr>
      <vt:lpstr>Презентация PowerPoint</vt:lpstr>
      <vt:lpstr>Презентация PowerPoint</vt:lpstr>
      <vt:lpstr>Презентация PowerPoint</vt:lpstr>
      <vt:lpstr>Пришел на помощь под пулями</vt:lpstr>
      <vt:lpstr> Выносила раненых под огнем </vt:lpstr>
      <vt:lpstr>Самолет подбили, но он продолжил сражение </vt:lpstr>
      <vt:lpstr> Один танк против нескольких вражеских </vt:lpstr>
      <vt:lpstr>Подорвал последней гранатой себя и врагов</vt:lpstr>
      <vt:lpstr>Подвиг лётчика</vt:lpstr>
      <vt:lpstr>Вызвал огонь русской артиллерии на себя</vt:lpstr>
      <vt:lpstr>Спас бойцов ценой собственной жизни</vt:lpstr>
      <vt:lpstr>Планы противника были сорваны</vt:lpstr>
      <vt:lpstr>Один на один с врагом</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Гость</dc:creator>
  <cp:lastModifiedBy>TitanPC</cp:lastModifiedBy>
  <cp:revision>177</cp:revision>
  <dcterms:created xsi:type="dcterms:W3CDTF">2020-04-16T16:19:25Z</dcterms:created>
  <dcterms:modified xsi:type="dcterms:W3CDTF">2025-09-29T20:06:20Z</dcterms:modified>
</cp:coreProperties>
</file>