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5"/>
  </p:notesMasterIdLst>
  <p:sldIdLst>
    <p:sldId id="256" r:id="rId2"/>
    <p:sldId id="290" r:id="rId3"/>
    <p:sldId id="258" r:id="rId4"/>
    <p:sldId id="259" r:id="rId5"/>
    <p:sldId id="262" r:id="rId6"/>
    <p:sldId id="268" r:id="rId7"/>
    <p:sldId id="305" r:id="rId8"/>
    <p:sldId id="308" r:id="rId9"/>
    <p:sldId id="292" r:id="rId10"/>
    <p:sldId id="315" r:id="rId11"/>
    <p:sldId id="314" r:id="rId12"/>
    <p:sldId id="285" r:id="rId13"/>
    <p:sldId id="28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74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CD8"/>
    <a:srgbClr val="F6F1DE"/>
    <a:srgbClr val="E7D9A7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8" autoAdjust="0"/>
    <p:restoredTop sz="94660"/>
  </p:normalViewPr>
  <p:slideViewPr>
    <p:cSldViewPr>
      <p:cViewPr varScale="1">
        <p:scale>
          <a:sx n="71" d="100"/>
          <a:sy n="71" d="100"/>
        </p:scale>
        <p:origin x="1072" y="48"/>
      </p:cViewPr>
      <p:guideLst>
        <p:guide orient="horz" pos="2160"/>
        <p:guide pos="274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75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0D6D05-8BCC-48A5-9A50-83B4DF79F144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183806-305B-41E4-BED8-C937DA74E0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2589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83806-305B-41E4-BED8-C937DA74E0D7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9995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B6C69-F22A-4A76-96C2-C839DAF2609D}" type="datetime1">
              <a:rPr lang="ru-RU" smtClean="0"/>
              <a:pPr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EE36-81DC-4A3F-9037-6FE3A344660B}" type="datetime1">
              <a:rPr lang="ru-RU" smtClean="0"/>
              <a:pPr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71602-838E-4907-9617-437821EC7AA5}" type="datetime1">
              <a:rPr lang="ru-RU" smtClean="0"/>
              <a:pPr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B869B-B6FE-42FA-8198-40542940AB32}" type="datetime1">
              <a:rPr lang="ru-RU" smtClean="0"/>
              <a:pPr/>
              <a:t>07.02.2022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F83B-783D-4BC8-B937-F16A22E92AFC}" type="datetime1">
              <a:rPr lang="ru-RU" smtClean="0"/>
              <a:pPr/>
              <a:t>07.02.2022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93FD-2D55-42F3-8DB2-5308EB340400}" type="datetime1">
              <a:rPr lang="ru-RU" smtClean="0"/>
              <a:pPr/>
              <a:t>07.02.2022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96332-D701-4681-BBD4-18FE1896C7B3}" type="datetime1">
              <a:rPr lang="ru-RU" smtClean="0"/>
              <a:pPr/>
              <a:t>07.02.2022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00F39-8EF8-47F5-A66B-AF7426E3A4AE}" type="datetime1">
              <a:rPr lang="ru-RU" smtClean="0"/>
              <a:pPr/>
              <a:t>07.02.2022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54F33-213B-4E6B-AF28-07304A146888}" type="datetime1">
              <a:rPr lang="ru-RU" smtClean="0"/>
              <a:pPr/>
              <a:t>07.02.2022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AFFD5-E247-45E8-B07D-207071739787}" type="datetime1">
              <a:rPr lang="ru-RU" smtClean="0"/>
              <a:pPr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C973D-3E8F-438D-91BC-8DD96B078DB1}" type="datetime1">
              <a:rPr lang="ru-RU" smtClean="0"/>
              <a:pPr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B612E-0826-4E50-BF59-B3AACB83031E}" type="datetime1">
              <a:rPr lang="ru-RU" smtClean="0"/>
              <a:pPr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jpe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3717032"/>
          </a:xfrm>
          <a:solidFill>
            <a:srgbClr val="F7FCD8">
              <a:alpha val="69804"/>
            </a:srgbClr>
          </a:solidFill>
        </p:spPr>
        <p:txBody>
          <a:bodyPr>
            <a:noAutofit/>
          </a:bodyPr>
          <a:lstStyle/>
          <a:p>
            <a:pPr marL="444500"/>
            <a:r>
              <a:rPr lang="ru-RU" sz="3600" b="1" dirty="0"/>
              <a:t/>
            </a:r>
            <a:br>
              <a:rPr lang="ru-RU" sz="3600" b="1" dirty="0"/>
            </a:br>
            <a:r>
              <a:rPr lang="ru-RU" sz="3600" b="1" dirty="0"/>
              <a:t/>
            </a:r>
            <a:br>
              <a:rPr lang="ru-RU" sz="3600" b="1" dirty="0"/>
            </a:br>
            <a:r>
              <a:rPr lang="ru-RU" sz="3600" b="1" dirty="0"/>
              <a:t/>
            </a:r>
            <a:br>
              <a:rPr lang="ru-RU" sz="3600" b="1" dirty="0"/>
            </a:br>
            <a:r>
              <a:rPr lang="ru-RU" sz="3600" b="1" dirty="0"/>
              <a:t/>
            </a:r>
            <a:br>
              <a:rPr lang="ru-RU" sz="3600" b="1" dirty="0"/>
            </a:br>
            <a:r>
              <a:rPr lang="ru-RU" sz="3600" dirty="0"/>
              <a:t>Использование растений семейств Толстянковые и Кактусовые при создании флорариумов</a:t>
            </a:r>
            <a:br>
              <a:rPr lang="ru-RU" sz="3600" dirty="0"/>
            </a:br>
            <a:endParaRPr lang="ru-RU" sz="36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35391" y="4000504"/>
            <a:ext cx="7508609" cy="1643074"/>
          </a:xfrm>
        </p:spPr>
        <p:txBody>
          <a:bodyPr>
            <a:noAutofit/>
          </a:bodyPr>
          <a:lstStyle/>
          <a:p>
            <a:pPr algn="r"/>
            <a:endParaRPr lang="ru-RU" sz="17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педагог дополнительного образования</a:t>
            </a:r>
          </a:p>
          <a:p>
            <a:pPr algn="r"/>
            <a:r>
              <a:rPr lang="ru-RU" sz="17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Нагайцева</a:t>
            </a:r>
            <a:r>
              <a:rPr lang="ru-RU" sz="1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Мария </a:t>
            </a:r>
            <a:r>
              <a:rPr lang="ru-RU" sz="1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Сергеевна </a:t>
            </a:r>
            <a:endParaRPr lang="ru-RU" sz="17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-83629" y="1229560"/>
            <a:ext cx="9144000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Проектная работа</a:t>
            </a:r>
            <a:r>
              <a:rPr kumimoji="0" lang="ru-RU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Open Sans" pitchFamily="34" charset="0"/>
                <a:ea typeface="Open Sans" pitchFamily="34" charset="0"/>
                <a:cs typeface="Open Sans" pitchFamily="34" charset="0"/>
              </a:rPr>
              <a:t> </a:t>
            </a:r>
            <a:endParaRPr kumimoji="0" lang="ru-RU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Open Sans" pitchFamily="34" charset="0"/>
                <a:ea typeface="Open Sans" pitchFamily="34" charset="0"/>
                <a:cs typeface="Open Sans" pitchFamily="34" charset="0"/>
              </a:rPr>
              <a:t>на тему: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571472" y="-168300"/>
            <a:ext cx="8551568" cy="1628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Муниципальное бюджетное общеобразовательное учреждение             «Центр образования №7 имени Героя Советского Союза                                             Сергея Николаевича Судейского»</a:t>
            </a:r>
            <a:endParaRPr lang="ru-RU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15403" y="6351393"/>
            <a:ext cx="333675" cy="365125"/>
          </a:xfrm>
        </p:spPr>
        <p:txBody>
          <a:bodyPr/>
          <a:lstStyle/>
          <a:p>
            <a:fld id="{725C68B6-61C2-468F-89AB-4B9F7531AA68}" type="slidenum">
              <a:rPr lang="ru-RU" sz="1800" smtClean="0">
                <a:solidFill>
                  <a:schemeClr val="tx1"/>
                </a:solidFill>
              </a:rPr>
              <a:pPr/>
              <a:t>2</a:t>
            </a:fld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F7FCD8"/>
          </a:solidFill>
        </p:spPr>
        <p:txBody>
          <a:bodyPr vert="horz" lIns="72000" tIns="45720" rIns="7200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ru-RU" sz="4000" b="1" dirty="0">
                <a:solidFill>
                  <a:srgbClr val="C00000"/>
                </a:solidFill>
                <a:latin typeface="PT Serif"/>
                <a:cs typeface="Times New Roman" pitchFamily="18" charset="0"/>
              </a:rPr>
              <a:t>                 </a:t>
            </a:r>
            <a:r>
              <a:rPr lang="ru-RU" sz="4000" b="1" dirty="0" smtClean="0">
                <a:solidFill>
                  <a:srgbClr val="C00000"/>
                </a:solidFill>
                <a:latin typeface="PT Serif"/>
                <a:cs typeface="Times New Roman" pitchFamily="18" charset="0"/>
              </a:rPr>
              <a:t>        Актуальность</a:t>
            </a:r>
            <a:endParaRPr lang="ru-RU" sz="4000" b="1" dirty="0">
              <a:solidFill>
                <a:srgbClr val="C00000"/>
              </a:solidFill>
              <a:latin typeface="PT Serif"/>
              <a:ea typeface="+mj-ea"/>
              <a:cs typeface="+mj-cs"/>
            </a:endParaRPr>
          </a:p>
        </p:txBody>
      </p:sp>
      <p:sp>
        <p:nvSpPr>
          <p:cNvPr id="14" name="Содержимое 2"/>
          <p:cNvSpPr>
            <a:spLocks noGrp="1"/>
          </p:cNvSpPr>
          <p:nvPr>
            <p:ph idx="1"/>
          </p:nvPr>
        </p:nvSpPr>
        <p:spPr>
          <a:xfrm>
            <a:off x="3786182" y="1114411"/>
            <a:ext cx="5364122" cy="2386027"/>
          </a:xfrm>
          <a:solidFill>
            <a:srgbClr val="F7FCD8"/>
          </a:solidFill>
        </p:spPr>
        <p:txBody>
          <a:bodyPr>
            <a:noAutofit/>
          </a:bodyPr>
          <a:lstStyle/>
          <a:p>
            <a:pPr marL="36000" indent="324000" algn="ctr">
              <a:buNone/>
            </a:pPr>
            <a:r>
              <a:rPr lang="ru-RU" sz="2400" dirty="0"/>
              <a:t>Изучение</a:t>
            </a:r>
            <a:r>
              <a:rPr lang="ru-RU" sz="2400" b="1" dirty="0"/>
              <a:t> </a:t>
            </a:r>
            <a:r>
              <a:rPr lang="ru-RU" sz="2400" dirty="0"/>
              <a:t>и разработка вариантов использования растений во флорариумах, при оформлении домашнего интерьера, так как долго не теряют своей декоративности и не прихотливы при выращивании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/>
          <a:srcRect l="9599" t="11609" r="38931" b="27360"/>
          <a:stretch/>
        </p:blipFill>
        <p:spPr>
          <a:xfrm>
            <a:off x="4143372" y="3786190"/>
            <a:ext cx="4780544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78" name="Picture 2" descr="https://avatars.mds.yandex.net/get-marketpic/1610546/market_lnoR_MYgN99XMnvUnxlHfg/ori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14290"/>
            <a:ext cx="3086216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 l="32227" t="26041" r="37890" b="36458"/>
          <a:stretch>
            <a:fillRect/>
          </a:stretch>
        </p:blipFill>
        <p:spPr bwMode="auto">
          <a:xfrm>
            <a:off x="0" y="3286124"/>
            <a:ext cx="4149357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340768"/>
            <a:ext cx="8352928" cy="5112568"/>
          </a:xfrm>
          <a:solidFill>
            <a:srgbClr val="F7FCD8"/>
          </a:solidFill>
        </p:spPr>
        <p:txBody>
          <a:bodyPr>
            <a:normAutofit lnSpcReduction="1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ru-RU" dirty="0"/>
              <a:t>Изучить морфолого-биологические и агротехнические особенности растений;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/>
              <a:t>Определить эколого-эстетическое значение флорариумов с растениями семейств Толстянковых и Кактусовых в интерьерах;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/>
              <a:t> Разработать проекты флорариумов с использованием растений представленных семейств;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/>
              <a:t> Рассчитать себестоимость предложенных проектов. </a:t>
            </a:r>
          </a:p>
          <a:p>
            <a:pPr lvl="0" indent="98425"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15404" y="6407150"/>
            <a:ext cx="311096" cy="365125"/>
          </a:xfrm>
        </p:spPr>
        <p:txBody>
          <a:bodyPr/>
          <a:lstStyle/>
          <a:p>
            <a:fld id="{725C68B6-61C2-468F-89AB-4B9F7531AA68}" type="slidenum">
              <a:rPr lang="ru-RU" sz="1800" smtClean="0">
                <a:solidFill>
                  <a:schemeClr val="tx1"/>
                </a:solidFill>
              </a:rPr>
              <a:pPr/>
              <a:t>3</a:t>
            </a:fld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F7FCD8"/>
          </a:solidFill>
        </p:spPr>
        <p:txBody>
          <a:bodyPr vert="horz" lIns="72000" tIns="45720" rIns="7200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ru-RU" sz="4000" b="1" dirty="0">
                <a:solidFill>
                  <a:srgbClr val="C00000"/>
                </a:solidFill>
                <a:latin typeface="PT Serif" pitchFamily="18" charset="-52"/>
                <a:ea typeface="+mj-ea"/>
                <a:cs typeface="+mj-cs"/>
              </a:rPr>
              <a:t>Задачи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615362" y="6383272"/>
            <a:ext cx="395202" cy="365125"/>
          </a:xfrm>
        </p:spPr>
        <p:txBody>
          <a:bodyPr/>
          <a:lstStyle/>
          <a:p>
            <a:fld id="{725C68B6-61C2-468F-89AB-4B9F7531AA68}" type="slidenum">
              <a:rPr lang="ru-RU" sz="1800" smtClean="0">
                <a:solidFill>
                  <a:schemeClr val="tx1"/>
                </a:solidFill>
              </a:rPr>
              <a:pPr/>
              <a:t>4</a:t>
            </a:fld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0" y="0"/>
            <a:ext cx="9144000" cy="714356"/>
          </a:xfrm>
          <a:prstGeom prst="rect">
            <a:avLst/>
          </a:prstGeom>
          <a:solidFill>
            <a:srgbClr val="F7FCD8"/>
          </a:solidFill>
        </p:spPr>
        <p:txBody>
          <a:bodyPr vert="horz" lIns="72000" tIns="45720" rIns="7200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ru-RU" sz="2800" b="1" dirty="0">
                <a:solidFill>
                  <a:srgbClr val="C00000"/>
                </a:solidFill>
                <a:latin typeface="PT Serif" pitchFamily="18" charset="-52"/>
                <a:ea typeface="+mj-ea"/>
                <a:cs typeface="+mj-cs"/>
              </a:rPr>
              <a:t>Морфологические особенности Толстянковых</a:t>
            </a:r>
          </a:p>
        </p:txBody>
      </p:sp>
      <p:grpSp>
        <p:nvGrpSpPr>
          <p:cNvPr id="18" name="Группа 17"/>
          <p:cNvGrpSpPr/>
          <p:nvPr/>
        </p:nvGrpSpPr>
        <p:grpSpPr>
          <a:xfrm>
            <a:off x="663356" y="1697406"/>
            <a:ext cx="8490522" cy="1588718"/>
            <a:chOff x="142844" y="857232"/>
            <a:chExt cx="8490522" cy="1800200"/>
          </a:xfrm>
        </p:grpSpPr>
        <p:grpSp>
          <p:nvGrpSpPr>
            <p:cNvPr id="2056" name="Group 8"/>
            <p:cNvGrpSpPr>
              <a:grpSpLocks/>
            </p:cNvGrpSpPr>
            <p:nvPr/>
          </p:nvGrpSpPr>
          <p:grpSpPr bwMode="auto">
            <a:xfrm>
              <a:off x="142844" y="857232"/>
              <a:ext cx="6083794" cy="1800200"/>
              <a:chOff x="1925" y="7468"/>
              <a:chExt cx="9572" cy="3694"/>
            </a:xfrm>
          </p:grpSpPr>
          <p:pic>
            <p:nvPicPr>
              <p:cNvPr id="2057" name="Picture 9" descr="s1200?webp=false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925" y="7468"/>
                <a:ext cx="4002" cy="3694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  <p:pic>
            <p:nvPicPr>
              <p:cNvPr id="2058" name="Picture 10" descr="Echeveria_laui_flowers_photo_file_246_KB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7192" y="7468"/>
                <a:ext cx="4305" cy="3685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</p:grpSp>
        <p:pic>
          <p:nvPicPr>
            <p:cNvPr id="2062" name="Picture 14" descr="Sedum-morganianum-cristata9577-Lapshin2009"/>
            <p:cNvPicPr>
              <a:picLocks noChangeAspect="1" noChangeArrowheads="1"/>
            </p:cNvPicPr>
            <p:nvPr/>
          </p:nvPicPr>
          <p:blipFill>
            <a:blip r:embed="rId4" cstate="print"/>
            <a:srcRect b="3342"/>
            <a:stretch>
              <a:fillRect/>
            </a:stretch>
          </p:blipFill>
          <p:spPr bwMode="auto">
            <a:xfrm>
              <a:off x="6500826" y="928670"/>
              <a:ext cx="2132540" cy="1684169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21" name="Содержимое 2"/>
          <p:cNvSpPr txBox="1">
            <a:spLocks/>
          </p:cNvSpPr>
          <p:nvPr/>
        </p:nvSpPr>
        <p:spPr>
          <a:xfrm>
            <a:off x="0" y="714356"/>
            <a:ext cx="9144000" cy="1000132"/>
          </a:xfrm>
          <a:prstGeom prst="rect">
            <a:avLst/>
          </a:prstGeom>
          <a:solidFill>
            <a:srgbClr val="F7FCD8"/>
          </a:solidFill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98425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Большинство представителей семейства — травы, встречаются также полукустарники и небольшие кустарники. Стебли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кустарниковидных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форм имеют травянистую анатомическую структуру </a:t>
            </a: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6072206"/>
            <a:ext cx="9144000" cy="785794"/>
          </a:xfrm>
          <a:prstGeom prst="rect">
            <a:avLst/>
          </a:prstGeom>
          <a:solidFill>
            <a:srgbClr val="F7FCD8"/>
          </a:solidFill>
        </p:spPr>
        <p:txBody>
          <a:bodyPr vert="horz" lIns="72000" tIns="45720" rIns="7200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ru-RU" sz="2800" b="1" dirty="0">
                <a:solidFill>
                  <a:srgbClr val="C00000"/>
                </a:solidFill>
                <a:latin typeface="PT Serif" pitchFamily="18" charset="-52"/>
                <a:ea typeface="+mj-ea"/>
                <a:cs typeface="+mj-cs"/>
              </a:rPr>
              <a:t>Морфологические особенности Кактусовых</a:t>
            </a:r>
          </a:p>
        </p:txBody>
      </p:sp>
      <p:sp>
        <p:nvSpPr>
          <p:cNvPr id="22" name="Содержимое 2"/>
          <p:cNvSpPr>
            <a:spLocks noGrp="1"/>
          </p:cNvSpPr>
          <p:nvPr>
            <p:ph idx="1"/>
          </p:nvPr>
        </p:nvSpPr>
        <p:spPr>
          <a:xfrm>
            <a:off x="0" y="5000636"/>
            <a:ext cx="9144000" cy="1061204"/>
          </a:xfrm>
          <a:solidFill>
            <a:srgbClr val="F7FCD8"/>
          </a:solidFill>
        </p:spPr>
        <p:txBody>
          <a:bodyPr>
            <a:noAutofit/>
          </a:bodyPr>
          <a:lstStyle/>
          <a:p>
            <a:pPr indent="98425" algn="ctr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Кактусы бывают разных форм и размеров: кусты с обычными развитыми листьями , невысокие лиственные деревья, растения тропических лесов. </a:t>
            </a:r>
            <a:r>
              <a:rPr lang="ru-RU" sz="2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Черта, выделяющая кактусы — специализированный орган – колючка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3" name="Группа 22"/>
          <p:cNvGrpSpPr/>
          <p:nvPr/>
        </p:nvGrpSpPr>
        <p:grpSpPr>
          <a:xfrm>
            <a:off x="1366" y="3312451"/>
            <a:ext cx="8703771" cy="1696521"/>
            <a:chOff x="240586" y="883299"/>
            <a:chExt cx="8703771" cy="1696521"/>
          </a:xfrm>
        </p:grpSpPr>
        <p:pic>
          <p:nvPicPr>
            <p:cNvPr id="24" name="Picture 2" descr="http://s4.fotokto.ru/photo/full/306/3065204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40586" y="894607"/>
              <a:ext cx="2490251" cy="1685213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5" name="Picture 4" descr="https://avatars.mds.yandex.net/get-pdb/879261/7b4464b2-b557-4d0f-9727-d77f549135bb/s1200?webp=false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424077" y="892362"/>
              <a:ext cx="2520280" cy="1680187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6" name="Picture 6" descr="https://get.pxhere.com/photo/table-cactus-plant-flower-home-small-garden-plants-flowerpot-caryophyllales-flowering-plant-land-plant-hedgehog-cactus-556237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439496" y="883299"/>
              <a:ext cx="2469667" cy="169518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1800" smtClean="0">
                <a:solidFill>
                  <a:schemeClr val="tx1"/>
                </a:solidFill>
              </a:rPr>
              <a:pPr/>
              <a:t>5</a:t>
            </a:fld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F7FCD8"/>
          </a:solidFill>
        </p:spPr>
        <p:txBody>
          <a:bodyPr vert="horz" lIns="72000" tIns="45720" rIns="7200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ru-RU" sz="2800" b="1" dirty="0">
                <a:solidFill>
                  <a:srgbClr val="C00000"/>
                </a:solidFill>
                <a:latin typeface="PT Serif" pitchFamily="18" charset="-52"/>
                <a:ea typeface="+mj-ea"/>
                <a:cs typeface="+mj-cs"/>
              </a:rPr>
              <a:t>Виды флорариумов</a:t>
            </a:r>
          </a:p>
        </p:txBody>
      </p:sp>
      <p:pic>
        <p:nvPicPr>
          <p:cNvPr id="2050" name="Picture 2" descr="57f4dd3204559ff391e6458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642" y="1104467"/>
            <a:ext cx="2592288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Содержимое 2"/>
          <p:cNvSpPr txBox="1">
            <a:spLocks/>
          </p:cNvSpPr>
          <p:nvPr/>
        </p:nvSpPr>
        <p:spPr>
          <a:xfrm>
            <a:off x="731623" y="3321880"/>
            <a:ext cx="2000264" cy="548680"/>
          </a:xfrm>
          <a:prstGeom prst="rect">
            <a:avLst/>
          </a:prstGeom>
          <a:solidFill>
            <a:srgbClr val="F7FCD8"/>
          </a:solidFill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закрытый</a:t>
            </a:r>
          </a:p>
        </p:txBody>
      </p:sp>
      <p:pic>
        <p:nvPicPr>
          <p:cNvPr id="2051" name="Picture 3" descr="3677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90648" y="1041846"/>
            <a:ext cx="2736303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Содержимое 2"/>
          <p:cNvSpPr txBox="1">
            <a:spLocks/>
          </p:cNvSpPr>
          <p:nvPr/>
        </p:nvSpPr>
        <p:spPr>
          <a:xfrm>
            <a:off x="3858979" y="3298681"/>
            <a:ext cx="2143140" cy="576064"/>
          </a:xfrm>
          <a:prstGeom prst="rect">
            <a:avLst/>
          </a:prstGeom>
          <a:solidFill>
            <a:srgbClr val="F7FCD8"/>
          </a:solidFill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открытый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 l="58781" t="49030" r="20967" b="23260"/>
          <a:stretch>
            <a:fillRect/>
          </a:stretch>
        </p:blipFill>
        <p:spPr bwMode="auto">
          <a:xfrm>
            <a:off x="6178115" y="1156899"/>
            <a:ext cx="2916979" cy="25328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Содержимое 2"/>
          <p:cNvSpPr txBox="1">
            <a:spLocks/>
          </p:cNvSpPr>
          <p:nvPr/>
        </p:nvSpPr>
        <p:spPr>
          <a:xfrm>
            <a:off x="7044930" y="3272605"/>
            <a:ext cx="2143140" cy="576064"/>
          </a:xfrm>
          <a:prstGeom prst="rect">
            <a:avLst/>
          </a:prstGeom>
          <a:solidFill>
            <a:srgbClr val="F7FCD8"/>
          </a:solidFill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сложный</a:t>
            </a:r>
          </a:p>
        </p:txBody>
      </p:sp>
      <p:pic>
        <p:nvPicPr>
          <p:cNvPr id="2053" name="Picture 5" descr="s1200?webp=fals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6650" y="3906771"/>
            <a:ext cx="2316133" cy="26907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Содержимое 2"/>
          <p:cNvSpPr txBox="1">
            <a:spLocks/>
          </p:cNvSpPr>
          <p:nvPr/>
        </p:nvSpPr>
        <p:spPr>
          <a:xfrm>
            <a:off x="562292" y="6237938"/>
            <a:ext cx="2160240" cy="504056"/>
          </a:xfrm>
          <a:prstGeom prst="rect">
            <a:avLst/>
          </a:prstGeom>
          <a:solidFill>
            <a:srgbClr val="F7FCD8"/>
          </a:solidFill>
        </p:spPr>
        <p:txBody>
          <a:bodyPr vert="horz" lIns="144000" tIns="45720" rIns="14400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подвесной</a:t>
            </a:r>
          </a:p>
        </p:txBody>
      </p:sp>
      <p:pic>
        <p:nvPicPr>
          <p:cNvPr id="2054" name="Picture 6" descr="Ð¿ÑÐ¸ÐµÐ¼Ñ ÑÐ°Ð·Ð¼ÐµÑÐµÐ½Ð¸Ñ ÐºÐ¾Ð¼Ð¿Ð¾Ð·Ð¸ÑÐ¸Ð¹ Ð² Ð¸Ð½ÑÐµÑÑÐµÑÐµ ÑÐ»Ð¾ÑÐ°ÑÐ¸ÑÐ¼Ñ ÑÑÐµÐºÐ»ÑÐ½Ð½ÑÐµ ÐµÐ¼ÐºÐ¾ÑÑÐ¸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60273" y="4025019"/>
            <a:ext cx="3486150" cy="25334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Содержимое 2"/>
          <p:cNvSpPr txBox="1">
            <a:spLocks/>
          </p:cNvSpPr>
          <p:nvPr/>
        </p:nvSpPr>
        <p:spPr>
          <a:xfrm>
            <a:off x="4175179" y="6169699"/>
            <a:ext cx="2160240" cy="504056"/>
          </a:xfrm>
          <a:prstGeom prst="rect">
            <a:avLst/>
          </a:prstGeom>
          <a:solidFill>
            <a:srgbClr val="F7FCD8"/>
          </a:solidFill>
        </p:spPr>
        <p:txBody>
          <a:bodyPr vert="horz" lIns="144000" tIns="45720" rIns="14400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круглые</a:t>
            </a:r>
          </a:p>
        </p:txBody>
      </p:sp>
      <p:pic>
        <p:nvPicPr>
          <p:cNvPr id="2055" name="Picture 7" descr="s1200?webp=fals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49200" y="4050493"/>
            <a:ext cx="2502850" cy="24482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Содержимое 2"/>
          <p:cNvSpPr txBox="1">
            <a:spLocks/>
          </p:cNvSpPr>
          <p:nvPr/>
        </p:nvSpPr>
        <p:spPr>
          <a:xfrm>
            <a:off x="6862897" y="6140934"/>
            <a:ext cx="2160240" cy="504056"/>
          </a:xfrm>
          <a:prstGeom prst="rect">
            <a:avLst/>
          </a:prstGeom>
          <a:solidFill>
            <a:srgbClr val="F7FCD8"/>
          </a:solidFill>
        </p:spPr>
        <p:txBody>
          <a:bodyPr vert="horz" lIns="144000" tIns="45720" rIns="14400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декоративные</a:t>
            </a:r>
          </a:p>
        </p:txBody>
      </p:sp>
      <p:sp>
        <p:nvSpPr>
          <p:cNvPr id="19" name="Номер слайда 3"/>
          <p:cNvSpPr txBox="1">
            <a:spLocks/>
          </p:cNvSpPr>
          <p:nvPr/>
        </p:nvSpPr>
        <p:spPr>
          <a:xfrm>
            <a:off x="8716961" y="6494245"/>
            <a:ext cx="333675" cy="3651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5C68B6-61C2-468F-89AB-4B9F7531AA68}" type="slidenum"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501090" y="6392841"/>
            <a:ext cx="520660" cy="365125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pPr algn="ctr"/>
            <a:fld id="{725C68B6-61C2-468F-89AB-4B9F7531AA68}" type="slidenum">
              <a:rPr lang="ru-RU" sz="1800" smtClean="0">
                <a:solidFill>
                  <a:schemeClr val="tx1"/>
                </a:solidFill>
              </a:rPr>
              <a:pPr algn="ctr"/>
              <a:t>6</a:t>
            </a:fld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F7FCD8"/>
          </a:solidFill>
        </p:spPr>
        <p:txBody>
          <a:bodyPr vert="horz" lIns="72000" tIns="45720" rIns="7200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ru-RU" sz="2800" b="1" dirty="0">
                <a:solidFill>
                  <a:srgbClr val="C00000"/>
                </a:solidFill>
                <a:latin typeface="PT Serif" pitchFamily="18" charset="-52"/>
                <a:ea typeface="+mj-ea"/>
                <a:cs typeface="+mj-cs"/>
              </a:rPr>
              <a:t>Растения семейства Толстянковые</a:t>
            </a:r>
          </a:p>
        </p:txBody>
      </p:sp>
      <p:pic>
        <p:nvPicPr>
          <p:cNvPr id="3074" name="Picture 2" descr="DSC_007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264" y="1247019"/>
            <a:ext cx="2736304" cy="25505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903486" y="3544131"/>
            <a:ext cx="2016224" cy="864096"/>
          </a:xfrm>
          <a:prstGeom prst="rect">
            <a:avLst/>
          </a:prstGeom>
          <a:solidFill>
            <a:srgbClr val="F7FCD8"/>
          </a:solidFill>
        </p:spPr>
        <p:txBody>
          <a:bodyPr vert="horz" lIns="72000" tIns="45720" rIns="72000" bIns="45720" rtlCol="0" anchor="ctr">
            <a:normAutofit fontScale="70000" lnSpcReduction="20000"/>
          </a:bodyPr>
          <a:lstStyle/>
          <a:p>
            <a:pPr algn="ctr"/>
            <a:r>
              <a:rPr lang="ru-RU" sz="2400" dirty="0"/>
              <a:t>Очиток, или </a:t>
            </a:r>
            <a:r>
              <a:rPr lang="ru-RU" sz="2400" dirty="0" err="1"/>
              <a:t>седум</a:t>
            </a:r>
            <a:r>
              <a:rPr lang="ru-RU" sz="2400" dirty="0"/>
              <a:t> Моргана - </a:t>
            </a:r>
            <a:r>
              <a:rPr lang="ru-RU" sz="2400" i="1" dirty="0" err="1"/>
              <a:t>Sedum</a:t>
            </a:r>
            <a:r>
              <a:rPr lang="ru-RU" sz="2400" i="1" dirty="0"/>
              <a:t> </a:t>
            </a:r>
            <a:r>
              <a:rPr lang="ru-RU" sz="2400" i="1" dirty="0" err="1"/>
              <a:t>morganianum</a:t>
            </a:r>
            <a:endParaRPr lang="ru-RU" sz="2400" dirty="0"/>
          </a:p>
        </p:txBody>
      </p:sp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 cstate="print"/>
          <a:srcRect l="35693" t="37031" r="34422" b="22610"/>
          <a:stretch>
            <a:fillRect/>
          </a:stretch>
        </p:blipFill>
        <p:spPr bwMode="auto">
          <a:xfrm>
            <a:off x="5949132" y="1150574"/>
            <a:ext cx="3129713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7111395" y="3386467"/>
            <a:ext cx="1872208" cy="936104"/>
          </a:xfrm>
          <a:prstGeom prst="rect">
            <a:avLst/>
          </a:prstGeom>
          <a:solidFill>
            <a:srgbClr val="F7FCD8"/>
          </a:solidFill>
        </p:spPr>
        <p:txBody>
          <a:bodyPr vert="horz" lIns="72000" tIns="45720" rIns="72000" bIns="45720" rtlCol="0" anchor="ctr">
            <a:normAutofit/>
          </a:bodyPr>
          <a:lstStyle/>
          <a:p>
            <a:pPr algn="ctr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Портулакия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арфа -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Portulacaria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afra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 cstate="print"/>
          <a:srcRect l="19561" t="23422" r="41145" b="17516"/>
          <a:stretch>
            <a:fillRect/>
          </a:stretch>
        </p:blipFill>
        <p:spPr bwMode="auto">
          <a:xfrm>
            <a:off x="2975969" y="1722905"/>
            <a:ext cx="3024336" cy="25557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Заголовок 1"/>
          <p:cNvSpPr txBox="1">
            <a:spLocks/>
          </p:cNvSpPr>
          <p:nvPr/>
        </p:nvSpPr>
        <p:spPr>
          <a:xfrm>
            <a:off x="4369793" y="4169721"/>
            <a:ext cx="2232248" cy="692696"/>
          </a:xfrm>
          <a:prstGeom prst="rect">
            <a:avLst/>
          </a:prstGeom>
          <a:solidFill>
            <a:srgbClr val="F7FCD8"/>
          </a:solidFill>
        </p:spPr>
        <p:txBody>
          <a:bodyPr vert="horz" lIns="72000" tIns="45720" rIns="72000" bIns="45720" rtlCol="0" anchor="ctr">
            <a:normAutofit fontScale="85000" lnSpcReduction="20000"/>
          </a:bodyPr>
          <a:lstStyle/>
          <a:p>
            <a:pPr algn="ctr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Эхеверия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изящная (каменная роза) -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Echeveria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elegans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3927997" y="5868220"/>
            <a:ext cx="2412776" cy="864096"/>
          </a:xfrm>
          <a:prstGeom prst="rect">
            <a:avLst/>
          </a:prstGeom>
          <a:solidFill>
            <a:srgbClr val="F7FCD8"/>
          </a:solidFill>
        </p:spPr>
        <p:txBody>
          <a:bodyPr vert="horz" lIns="72000" tIns="45720" rIns="72000" bIns="45720" rtlCol="0" anchor="ctr">
            <a:normAutofit fontScale="70000" lnSpcReduction="20000"/>
          </a:bodyPr>
          <a:lstStyle/>
          <a:p>
            <a:pPr algn="ctr"/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Пахифитум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компактный -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Pachyphytum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compactum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5" cstate="print"/>
          <a:srcRect l="15216" t="17344" r="39956" b="25563"/>
          <a:stretch>
            <a:fillRect/>
          </a:stretch>
        </p:blipFill>
        <p:spPr bwMode="auto">
          <a:xfrm>
            <a:off x="1000100" y="4429132"/>
            <a:ext cx="3076351" cy="22028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20511" y="3783608"/>
            <a:ext cx="2084449" cy="17376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6228" y="3817741"/>
            <a:ext cx="2136270" cy="17137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1" y="3717032"/>
            <a:ext cx="2317707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501090" y="6443641"/>
            <a:ext cx="528598" cy="365125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pPr algn="ctr"/>
            <a:fld id="{725C68B6-61C2-468F-89AB-4B9F7531AA68}" type="slidenum">
              <a:rPr lang="ru-RU" sz="1800" smtClean="0">
                <a:solidFill>
                  <a:schemeClr val="tx1"/>
                </a:solidFill>
              </a:rPr>
              <a:pPr algn="ctr"/>
              <a:t>7</a:t>
            </a:fld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F7FCD8"/>
          </a:solidFill>
        </p:spPr>
        <p:txBody>
          <a:bodyPr vert="horz" lIns="72000" tIns="45720" rIns="7200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ru-RU" sz="2800" b="1" dirty="0">
                <a:solidFill>
                  <a:srgbClr val="C00000"/>
                </a:solidFill>
                <a:latin typeface="PT Serif" pitchFamily="18" charset="-52"/>
                <a:ea typeface="+mj-ea"/>
                <a:cs typeface="+mj-cs"/>
              </a:rPr>
              <a:t>Растения семейства Кактусовые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6372" y="1113960"/>
            <a:ext cx="1989480" cy="1882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Cereus-florida-1024x102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58419" y="1111971"/>
            <a:ext cx="2257319" cy="18849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197696" y="2864958"/>
            <a:ext cx="1979050" cy="846161"/>
          </a:xfrm>
          <a:prstGeom prst="rect">
            <a:avLst/>
          </a:prstGeom>
          <a:solidFill>
            <a:srgbClr val="F7FCD8"/>
          </a:solidFill>
        </p:spPr>
        <p:txBody>
          <a:bodyPr vert="horz" lIns="72000" tIns="45720" rIns="72000" bIns="45720" rtlCol="0" anchor="ctr">
            <a:normAutofit fontScale="62500" lnSpcReduction="20000"/>
          </a:bodyPr>
          <a:lstStyle/>
          <a:p>
            <a:pPr algn="ctr"/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Гимнокалициум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Михановича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-  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Gymnocalycium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friedrichii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2987824" y="2852936"/>
            <a:ext cx="1786552" cy="849931"/>
          </a:xfrm>
          <a:prstGeom prst="rect">
            <a:avLst/>
          </a:prstGeom>
          <a:solidFill>
            <a:srgbClr val="F7FCD8"/>
          </a:solidFill>
        </p:spPr>
        <p:txBody>
          <a:bodyPr vert="horz" lIns="72000" tIns="45720" rIns="72000" bIns="45720" rtlCol="0" anchor="ctr">
            <a:normAutofit fontScale="92500" lnSpcReduction="20000"/>
          </a:bodyPr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Цереус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флорида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000" i="1" dirty="0" err="1">
                <a:latin typeface="Times New Roman" pitchFamily="18" charset="0"/>
                <a:cs typeface="Times New Roman" pitchFamily="18" charset="0"/>
              </a:rPr>
              <a:t>Cereus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florida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21858" y="1134587"/>
            <a:ext cx="1872208" cy="1656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5175860" y="2741027"/>
            <a:ext cx="1734695" cy="900751"/>
          </a:xfrm>
          <a:prstGeom prst="rect">
            <a:avLst/>
          </a:prstGeom>
          <a:solidFill>
            <a:srgbClr val="F7FCD8"/>
          </a:solidFill>
        </p:spPr>
        <p:txBody>
          <a:bodyPr vert="horz" lIns="72000" tIns="45720" rIns="72000" bIns="45720" rtlCol="0" anchor="ctr">
            <a:normAutofit fontScale="62500" lnSpcReduction="20000"/>
          </a:bodyPr>
          <a:lstStyle/>
          <a:p>
            <a:pPr algn="ctr"/>
            <a:r>
              <a:rPr lang="ru-RU" sz="2400" dirty="0" err="1"/>
              <a:t>Ребуция</a:t>
            </a:r>
            <a:r>
              <a:rPr lang="ru-RU" sz="2400" dirty="0"/>
              <a:t> крошечная -</a:t>
            </a:r>
            <a:r>
              <a:rPr lang="ru-RU" sz="2400" i="1" dirty="0" err="1"/>
              <a:t>Rebutia</a:t>
            </a:r>
            <a:r>
              <a:rPr lang="ru-RU" sz="2400" i="1" dirty="0"/>
              <a:t> </a:t>
            </a:r>
            <a:r>
              <a:rPr lang="ru-RU" sz="2400" i="1" dirty="0" err="1"/>
              <a:t>minuscula</a:t>
            </a:r>
            <a:endParaRPr lang="ru-RU" sz="2400" dirty="0"/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201960" y="5706492"/>
            <a:ext cx="2448272" cy="1124744"/>
          </a:xfrm>
          <a:prstGeom prst="rect">
            <a:avLst/>
          </a:prstGeom>
          <a:solidFill>
            <a:srgbClr val="F7FCD8"/>
          </a:solidFill>
        </p:spPr>
        <p:txBody>
          <a:bodyPr vert="horz" lIns="72000" tIns="45720" rIns="72000" bIns="45720" rtlCol="0" anchor="ctr">
            <a:normAutofit/>
          </a:bodyPr>
          <a:lstStyle/>
          <a:p>
            <a:pPr algn="ctr"/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Ферокактус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прямоколючковый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Ferocactus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rectispinus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2769220" y="5321285"/>
            <a:ext cx="1968500" cy="866691"/>
          </a:xfrm>
          <a:prstGeom prst="rect">
            <a:avLst/>
          </a:prstGeom>
          <a:solidFill>
            <a:srgbClr val="F7FCD8"/>
          </a:solidFill>
        </p:spPr>
        <p:txBody>
          <a:bodyPr vert="horz" lIns="72000" tIns="45720" rIns="72000" bIns="45720" rtlCol="0" anchor="ctr">
            <a:normAutofit fontScale="70000" lnSpcReduction="20000"/>
          </a:bodyPr>
          <a:lstStyle/>
          <a:p>
            <a:pPr algn="ctr"/>
            <a:r>
              <a:rPr lang="ru-RU" dirty="0" err="1"/>
              <a:t>Эхинопсис</a:t>
            </a:r>
            <a:r>
              <a:rPr lang="ru-RU" dirty="0"/>
              <a:t>  </a:t>
            </a:r>
            <a:r>
              <a:rPr lang="ru-RU" dirty="0" err="1"/>
              <a:t>субденудата</a:t>
            </a:r>
            <a:r>
              <a:rPr lang="ru-RU" dirty="0"/>
              <a:t>       или полуобнаженный </a:t>
            </a:r>
          </a:p>
          <a:p>
            <a:pPr algn="ctr"/>
            <a:r>
              <a:rPr lang="ru-RU" dirty="0"/>
              <a:t>(</a:t>
            </a:r>
            <a:r>
              <a:rPr lang="ru-RU" i="1" dirty="0" err="1"/>
              <a:t>Echinopsis</a:t>
            </a:r>
            <a:r>
              <a:rPr lang="ru-RU" i="1" dirty="0"/>
              <a:t>  </a:t>
            </a:r>
            <a:r>
              <a:rPr lang="ru-RU" i="1" dirty="0" err="1"/>
              <a:t>subdenudata</a:t>
            </a:r>
            <a:r>
              <a:rPr lang="ru-RU" sz="2000" dirty="0"/>
              <a:t>)</a:t>
            </a: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6929760" y="5397499"/>
            <a:ext cx="2160010" cy="872785"/>
          </a:xfrm>
          <a:prstGeom prst="rect">
            <a:avLst/>
          </a:prstGeom>
          <a:solidFill>
            <a:srgbClr val="F7FCD8"/>
          </a:solidFill>
        </p:spPr>
        <p:txBody>
          <a:bodyPr vert="horz" lIns="72000" tIns="45720" rIns="72000" bIns="45720" rtlCol="0" anchor="ctr">
            <a:noAutofit/>
          </a:bodyPr>
          <a:lstStyle/>
          <a:p>
            <a:pPr algn="ctr"/>
            <a:r>
              <a:rPr lang="ru-RU" sz="1400" dirty="0" err="1"/>
              <a:t>Маммиллярия</a:t>
            </a:r>
            <a:r>
              <a:rPr lang="ru-RU" sz="1400" dirty="0"/>
              <a:t> </a:t>
            </a:r>
            <a:r>
              <a:rPr lang="ru-RU" sz="1400" dirty="0" err="1"/>
              <a:t>бокасанская</a:t>
            </a:r>
            <a:r>
              <a:rPr lang="ru-RU" sz="1400" dirty="0"/>
              <a:t> -  </a:t>
            </a:r>
            <a:r>
              <a:rPr lang="ru-RU" sz="1400" i="1" dirty="0" err="1"/>
              <a:t>Mammillaria</a:t>
            </a:r>
            <a:r>
              <a:rPr lang="ru-RU" sz="1400" i="1" dirty="0"/>
              <a:t>  </a:t>
            </a:r>
            <a:r>
              <a:rPr lang="ru-RU" sz="1400" i="1" dirty="0" err="1"/>
              <a:t>bocasana</a:t>
            </a:r>
            <a:r>
              <a:rPr lang="ru-RU" sz="1400" dirty="0"/>
              <a:t> </a:t>
            </a:r>
          </a:p>
        </p:txBody>
      </p:sp>
      <p:grpSp>
        <p:nvGrpSpPr>
          <p:cNvPr id="19" name="Группа 18"/>
          <p:cNvGrpSpPr/>
          <p:nvPr/>
        </p:nvGrpSpPr>
        <p:grpSpPr>
          <a:xfrm>
            <a:off x="7092280" y="935943"/>
            <a:ext cx="1899274" cy="2667065"/>
            <a:chOff x="1187624" y="1484784"/>
            <a:chExt cx="2664297" cy="3168352"/>
          </a:xfrm>
        </p:grpSpPr>
        <p:sp>
          <p:nvSpPr>
            <p:cNvPr id="20" name="Заголовок 1"/>
            <p:cNvSpPr txBox="1">
              <a:spLocks/>
            </p:cNvSpPr>
            <p:nvPr/>
          </p:nvSpPr>
          <p:spPr>
            <a:xfrm>
              <a:off x="1187624" y="3645024"/>
              <a:ext cx="2664296" cy="1008112"/>
            </a:xfrm>
            <a:prstGeom prst="rect">
              <a:avLst/>
            </a:prstGeom>
            <a:solidFill>
              <a:srgbClr val="F7FCD8"/>
            </a:solidFill>
          </p:spPr>
          <p:txBody>
            <a:bodyPr vert="horz" lIns="72000" tIns="45720" rIns="72000" bIns="45720" rtlCol="0" anchor="ctr">
              <a:normAutofit fontScale="62500" lnSpcReduction="20000"/>
            </a:bodyPr>
            <a:lstStyle/>
            <a:p>
              <a:pPr algn="ctr"/>
              <a:r>
                <a:rPr lang="ru-RU" sz="2400" dirty="0"/>
                <a:t>Эхинокактус </a:t>
              </a:r>
              <a:r>
                <a:rPr lang="ru-RU" sz="2400" dirty="0" err="1"/>
                <a:t>Грузони</a:t>
              </a:r>
              <a:r>
                <a:rPr lang="ru-RU" sz="2400" dirty="0"/>
                <a:t> – </a:t>
              </a:r>
              <a:r>
                <a:rPr lang="ru-RU" sz="2400" i="1" dirty="0" err="1"/>
                <a:t>Echinocactus</a:t>
              </a:r>
              <a:r>
                <a:rPr lang="ru-RU" sz="2400" i="1" dirty="0"/>
                <a:t>   </a:t>
              </a:r>
              <a:r>
                <a:rPr lang="ru-RU" sz="2400" i="1" dirty="0" err="1"/>
                <a:t>grusonii</a:t>
              </a:r>
              <a:endParaRPr lang="ru-RU" sz="2400" dirty="0"/>
            </a:p>
          </p:txBody>
        </p:sp>
        <p:pic>
          <p:nvPicPr>
            <p:cNvPr id="21" name="Picture 3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187625" y="1484784"/>
              <a:ext cx="2664296" cy="227730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9" cstate="print"/>
          <a:srcRect l="26284" t="14391" r="24460" b="16704"/>
          <a:stretch>
            <a:fillRect/>
          </a:stretch>
        </p:blipFill>
        <p:spPr bwMode="auto">
          <a:xfrm>
            <a:off x="4827962" y="4397400"/>
            <a:ext cx="2003894" cy="17275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" name="Заголовок 1"/>
          <p:cNvSpPr txBox="1">
            <a:spLocks/>
          </p:cNvSpPr>
          <p:nvPr/>
        </p:nvSpPr>
        <p:spPr>
          <a:xfrm>
            <a:off x="4884192" y="5987852"/>
            <a:ext cx="1944216" cy="792088"/>
          </a:xfrm>
          <a:prstGeom prst="rect">
            <a:avLst/>
          </a:prstGeom>
          <a:solidFill>
            <a:srgbClr val="F7FCD8"/>
          </a:solidFill>
        </p:spPr>
        <p:txBody>
          <a:bodyPr vert="horz" lIns="72000" tIns="45720" rIns="72000" bIns="45720" rtlCol="0" anchor="ctr">
            <a:noAutofit/>
          </a:bodyPr>
          <a:lstStyle/>
          <a:p>
            <a:pPr algn="ctr"/>
            <a:r>
              <a:rPr lang="ru-RU" sz="1400" dirty="0" err="1"/>
              <a:t>Астрофитум</a:t>
            </a:r>
            <a:r>
              <a:rPr lang="ru-RU" sz="1400" dirty="0"/>
              <a:t> </a:t>
            </a:r>
            <a:r>
              <a:rPr lang="ru-RU" sz="1400" dirty="0" err="1"/>
              <a:t>многорыльцевый</a:t>
            </a:r>
            <a:r>
              <a:rPr lang="ru-RU" sz="1400" dirty="0"/>
              <a:t> -</a:t>
            </a:r>
            <a:r>
              <a:rPr lang="la-Latn" sz="1400" i="1" dirty="0"/>
              <a:t>Astrophýtum myriostígma</a:t>
            </a:r>
            <a:endParaRPr lang="ru-RU" sz="1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rastenievod.com/wp-content/uploads/2016/11/3-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30882" y="5072074"/>
            <a:ext cx="2242544" cy="1643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501090" y="6492875"/>
            <a:ext cx="490526" cy="365125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pPr algn="ctr"/>
            <a:fld id="{725C68B6-61C2-468F-89AB-4B9F7531AA68}" type="slidenum">
              <a:rPr lang="ru-RU" sz="1800" smtClean="0">
                <a:solidFill>
                  <a:schemeClr val="tx1"/>
                </a:solidFill>
              </a:rPr>
              <a:pPr algn="ctr"/>
              <a:t>8</a:t>
            </a:fld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-10074" y="11964"/>
            <a:ext cx="9144000" cy="1143000"/>
          </a:xfrm>
          <a:prstGeom prst="rect">
            <a:avLst/>
          </a:prstGeom>
          <a:solidFill>
            <a:srgbClr val="F7FCD8"/>
          </a:solidFill>
        </p:spPr>
        <p:txBody>
          <a:bodyPr vert="horz" lIns="72000" tIns="45720" rIns="72000" bIns="45720" rtlCol="0" anchor="ctr">
            <a:normAutofit/>
          </a:bodyPr>
          <a:lstStyle/>
          <a:p>
            <a:pPr lvl="0" algn="r">
              <a:spcBef>
                <a:spcPct val="0"/>
              </a:spcBef>
            </a:pPr>
            <a:r>
              <a:rPr lang="ru-RU" sz="4000" b="1" dirty="0">
                <a:solidFill>
                  <a:srgbClr val="C00000"/>
                </a:solidFill>
                <a:latin typeface="PT Serif" pitchFamily="18" charset="-52"/>
                <a:ea typeface="+mj-ea"/>
                <a:cs typeface="+mj-cs"/>
              </a:rPr>
              <a:t>Растения - </a:t>
            </a:r>
            <a:r>
              <a:rPr lang="ru-RU" sz="4000" b="1" dirty="0" err="1">
                <a:solidFill>
                  <a:srgbClr val="C00000"/>
                </a:solidFill>
                <a:latin typeface="PT Serif" pitchFamily="18" charset="-52"/>
                <a:ea typeface="+mj-ea"/>
                <a:cs typeface="+mj-cs"/>
              </a:rPr>
              <a:t>дополнители</a:t>
            </a:r>
            <a:endParaRPr lang="ru-RU" sz="4000" b="1" dirty="0">
              <a:solidFill>
                <a:srgbClr val="C00000"/>
              </a:solidFill>
              <a:latin typeface="PT Serif" pitchFamily="18" charset="-52"/>
              <a:ea typeface="+mj-ea"/>
              <a:cs typeface="+mj-c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622599" y="2620370"/>
            <a:ext cx="2351060" cy="1026732"/>
          </a:xfrm>
          <a:prstGeom prst="rect">
            <a:avLst/>
          </a:prstGeom>
          <a:solidFill>
            <a:srgbClr val="F7FCD8"/>
          </a:solidFill>
        </p:spPr>
        <p:txBody>
          <a:bodyPr vert="horz" lIns="72000" tIns="45720" rIns="72000" bIns="45720" rtlCol="0" anchor="ctr">
            <a:normAutofit fontScale="77500" lnSpcReduction="20000"/>
          </a:bodyPr>
          <a:lstStyle/>
          <a:p>
            <a:pPr algn="ctr"/>
            <a:r>
              <a:rPr lang="ru-RU" sz="2400" dirty="0" err="1"/>
              <a:t>Хамедорея</a:t>
            </a:r>
            <a:r>
              <a:rPr lang="ru-RU" sz="2400" dirty="0"/>
              <a:t>  (</a:t>
            </a:r>
            <a:r>
              <a:rPr lang="ru-RU" sz="2400" i="1" dirty="0" err="1"/>
              <a:t>Chamaedorea</a:t>
            </a:r>
            <a:r>
              <a:rPr lang="ru-RU" sz="2400" dirty="0"/>
              <a:t>)  или бамбуковая пальма </a:t>
            </a:r>
            <a:r>
              <a:rPr lang="ru-RU" sz="2400" i="1" dirty="0" err="1"/>
              <a:t>Chamaedorea</a:t>
            </a:r>
            <a:r>
              <a:rPr lang="ru-RU" sz="2400" i="1" dirty="0"/>
              <a:t> </a:t>
            </a:r>
            <a:r>
              <a:rPr lang="ru-RU" sz="2400" i="1" dirty="0" err="1"/>
              <a:t>Willd</a:t>
            </a:r>
            <a:endParaRPr lang="ru-RU" sz="2400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0518" y="1071833"/>
            <a:ext cx="3278590" cy="14661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47722" y="2500306"/>
            <a:ext cx="1696278" cy="16013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7620" y="928670"/>
            <a:ext cx="1803438" cy="17350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Заголовок 1"/>
          <p:cNvSpPr txBox="1">
            <a:spLocks/>
          </p:cNvSpPr>
          <p:nvPr/>
        </p:nvSpPr>
        <p:spPr>
          <a:xfrm>
            <a:off x="5275179" y="2353287"/>
            <a:ext cx="2304256" cy="1340768"/>
          </a:xfrm>
          <a:prstGeom prst="rect">
            <a:avLst/>
          </a:prstGeom>
          <a:solidFill>
            <a:srgbClr val="F7FCD8"/>
          </a:solidFill>
        </p:spPr>
        <p:txBody>
          <a:bodyPr vert="horz" lIns="72000" tIns="45720" rIns="72000" bIns="45720" rtlCol="0" anchor="ctr">
            <a:normAutofit fontScale="85000" lnSpcReduction="20000"/>
          </a:bodyPr>
          <a:lstStyle/>
          <a:p>
            <a:pPr algn="ctr"/>
            <a:r>
              <a:rPr lang="ru-RU" sz="2400" dirty="0" err="1"/>
              <a:t>Фиттония</a:t>
            </a:r>
            <a:r>
              <a:rPr lang="ru-RU" sz="2400" dirty="0"/>
              <a:t> сортов: </a:t>
            </a:r>
            <a:r>
              <a:rPr lang="ru-RU" sz="2400" dirty="0" err="1"/>
              <a:t>Джосан</a:t>
            </a:r>
            <a:r>
              <a:rPr lang="ru-RU" sz="2400" dirty="0"/>
              <a:t> «</a:t>
            </a:r>
            <a:r>
              <a:rPr lang="ru-RU" sz="2400" dirty="0" err="1"/>
              <a:t>Josan</a:t>
            </a:r>
            <a:r>
              <a:rPr lang="ru-RU" sz="2400" dirty="0"/>
              <a:t>», </a:t>
            </a:r>
            <a:r>
              <a:rPr lang="ru-RU" sz="2400" dirty="0" err="1"/>
              <a:t>Вершаффельта</a:t>
            </a:r>
            <a:r>
              <a:rPr lang="ru-RU" sz="2400" dirty="0"/>
              <a:t> «</a:t>
            </a:r>
            <a:r>
              <a:rPr lang="en-US" sz="2400" dirty="0"/>
              <a:t>V</a:t>
            </a:r>
            <a:r>
              <a:rPr lang="ru-RU" sz="2400" dirty="0" err="1"/>
              <a:t>erschaffeltii</a:t>
            </a:r>
            <a:r>
              <a:rPr lang="ru-RU" sz="2400" dirty="0"/>
              <a:t>», </a:t>
            </a:r>
            <a:r>
              <a:rPr lang="ru-RU" sz="2400" dirty="0" err="1"/>
              <a:t>Нана</a:t>
            </a:r>
            <a:r>
              <a:rPr lang="ru-RU" sz="2400" dirty="0"/>
              <a:t> «</a:t>
            </a:r>
            <a:r>
              <a:rPr lang="ru-RU" sz="2400" dirty="0" err="1"/>
              <a:t>Nana</a:t>
            </a:r>
            <a:r>
              <a:rPr lang="ru-RU" sz="2400" dirty="0"/>
              <a:t>» </a:t>
            </a: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6702" y="3809780"/>
            <a:ext cx="2335661" cy="25227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2095914" y="5609338"/>
            <a:ext cx="1872208" cy="936104"/>
          </a:xfrm>
          <a:prstGeom prst="rect">
            <a:avLst/>
          </a:prstGeom>
          <a:solidFill>
            <a:srgbClr val="F7FCD8"/>
          </a:solidFill>
        </p:spPr>
        <p:txBody>
          <a:bodyPr vert="horz" lIns="72000" tIns="45720" rIns="72000" bIns="45720" rtlCol="0" anchor="ctr">
            <a:normAutofit fontScale="70000" lnSpcReduction="20000"/>
          </a:bodyPr>
          <a:lstStyle/>
          <a:p>
            <a:pPr algn="ctr"/>
            <a:r>
              <a:rPr lang="ru-RU" sz="2400" dirty="0" err="1"/>
              <a:t>Хавортия</a:t>
            </a:r>
            <a:r>
              <a:rPr lang="ru-RU" sz="2400" dirty="0"/>
              <a:t> </a:t>
            </a:r>
            <a:r>
              <a:rPr lang="ru-RU" sz="2400" dirty="0" err="1"/>
              <a:t>минима</a:t>
            </a:r>
            <a:r>
              <a:rPr lang="ru-RU" sz="2400" dirty="0"/>
              <a:t> полосатая – </a:t>
            </a:r>
            <a:r>
              <a:rPr lang="ru-RU" sz="2400" i="1" dirty="0" err="1"/>
              <a:t>Haworthia</a:t>
            </a:r>
            <a:r>
              <a:rPr lang="ru-RU" sz="2400" i="1" dirty="0"/>
              <a:t> </a:t>
            </a:r>
            <a:r>
              <a:rPr lang="ru-RU" sz="2400" i="1" dirty="0" err="1"/>
              <a:t>fasciata</a:t>
            </a:r>
            <a:endParaRPr lang="ru-RU" sz="24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4288" y="264899"/>
            <a:ext cx="2543492" cy="2511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Заголовок 1"/>
          <p:cNvSpPr txBox="1">
            <a:spLocks/>
          </p:cNvSpPr>
          <p:nvPr/>
        </p:nvSpPr>
        <p:spPr>
          <a:xfrm>
            <a:off x="6643702" y="5429264"/>
            <a:ext cx="1872208" cy="936104"/>
          </a:xfrm>
          <a:prstGeom prst="rect">
            <a:avLst/>
          </a:prstGeom>
          <a:solidFill>
            <a:srgbClr val="F7FCD8"/>
          </a:solidFill>
        </p:spPr>
        <p:txBody>
          <a:bodyPr vert="horz" lIns="72000" tIns="45720" rIns="72000" bIns="45720" rtlCol="0" anchor="ctr">
            <a:normAutofit fontScale="85000" lnSpcReduction="10000"/>
          </a:bodyPr>
          <a:lstStyle/>
          <a:p>
            <a:pPr algn="ctr"/>
            <a:r>
              <a:rPr lang="ru-RU" dirty="0"/>
              <a:t>Карликовый фикус </a:t>
            </a:r>
            <a:r>
              <a:rPr lang="ru-RU" dirty="0" err="1"/>
              <a:t>Пумила</a:t>
            </a:r>
            <a:r>
              <a:rPr lang="ru-RU" dirty="0"/>
              <a:t> Уайт </a:t>
            </a:r>
            <a:r>
              <a:rPr lang="ru-RU" dirty="0" err="1"/>
              <a:t>Санни</a:t>
            </a:r>
            <a:r>
              <a:rPr lang="ru-RU" dirty="0"/>
              <a:t> – </a:t>
            </a:r>
            <a:r>
              <a:rPr lang="ru-RU" i="1" dirty="0" err="1"/>
              <a:t>Ficus</a:t>
            </a:r>
            <a:r>
              <a:rPr lang="ru-RU" i="1" dirty="0"/>
              <a:t> </a:t>
            </a:r>
            <a:r>
              <a:rPr lang="ru-RU" i="1" dirty="0" err="1"/>
              <a:t>Pumila</a:t>
            </a:r>
            <a:r>
              <a:rPr lang="ru-RU" i="1" dirty="0"/>
              <a:t> </a:t>
            </a:r>
            <a:r>
              <a:rPr lang="ru-RU" i="1" dirty="0" err="1"/>
              <a:t>White</a:t>
            </a:r>
            <a:r>
              <a:rPr lang="ru-RU" i="1" dirty="0"/>
              <a:t> </a:t>
            </a:r>
            <a:r>
              <a:rPr lang="ru-RU" i="1" dirty="0" err="1"/>
              <a:t>Sunny</a:t>
            </a:r>
            <a:r>
              <a:rPr lang="ru-RU" i="1" dirty="0"/>
              <a:t> </a:t>
            </a:r>
            <a:endParaRPr lang="ru-RU" dirty="0"/>
          </a:p>
        </p:txBody>
      </p:sp>
      <p:pic>
        <p:nvPicPr>
          <p:cNvPr id="19460" name="Picture 4" descr="http://rostok.info/wp-content/uploads/2019/05/432184011_0_1280x1280-1140x114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37444" y="3012379"/>
            <a:ext cx="1857387" cy="18573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Заголовок 1"/>
          <p:cNvSpPr txBox="1">
            <a:spLocks/>
          </p:cNvSpPr>
          <p:nvPr/>
        </p:nvSpPr>
        <p:spPr>
          <a:xfrm>
            <a:off x="4572000" y="4000504"/>
            <a:ext cx="2214578" cy="1000132"/>
          </a:xfrm>
          <a:prstGeom prst="rect">
            <a:avLst/>
          </a:prstGeom>
          <a:solidFill>
            <a:srgbClr val="F7FCD8"/>
          </a:solidFill>
        </p:spPr>
        <p:txBody>
          <a:bodyPr vert="horz" lIns="72000" tIns="45720" rIns="72000" bIns="45720" rtlCol="0" anchor="ctr">
            <a:noAutofit/>
          </a:bodyPr>
          <a:lstStyle/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Папоротник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Нефролепис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возвышенный Бостон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Блю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Бель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Nephrolepis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Blue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Bell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286776" y="6361092"/>
            <a:ext cx="673048" cy="365125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pPr algn="ctr"/>
            <a:fld id="{725C68B6-61C2-468F-89AB-4B9F7531AA68}" type="slidenum">
              <a:rPr lang="ru-RU" sz="1800" smtClean="0">
                <a:solidFill>
                  <a:schemeClr val="tx1"/>
                </a:solidFill>
              </a:rPr>
              <a:pPr algn="ctr"/>
              <a:t>9</a:t>
            </a:fld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0" y="0"/>
            <a:ext cx="4071934" cy="714356"/>
          </a:xfrm>
          <a:prstGeom prst="rect">
            <a:avLst/>
          </a:prstGeom>
          <a:solidFill>
            <a:srgbClr val="F7FCD8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ru-RU" sz="2800" b="1" dirty="0">
                <a:solidFill>
                  <a:srgbClr val="C00000"/>
                </a:solidFill>
                <a:latin typeface="PT Serif" pitchFamily="18" charset="-52"/>
                <a:ea typeface="+mj-ea"/>
                <a:cs typeface="+mj-cs"/>
              </a:rPr>
              <a:t>Бокал счастья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PT Serif" pitchFamily="18" charset="-52"/>
              <a:ea typeface="+mj-ea"/>
              <a:cs typeface="+mj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41129" y="218821"/>
            <a:ext cx="492919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Состав:</a:t>
            </a:r>
          </a:p>
          <a:p>
            <a:pPr marL="342900" indent="-342900">
              <a:buAutoNum type="arabicPeriod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Ваза – 150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руб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Керамзит  (30 г) – 10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руб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Грунт  - 5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руб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Песок (коричневый и красный) – 65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руб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Галька бордовая – 10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руб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Очиток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моргана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– 99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руб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Грибы – 10руб</a:t>
            </a:r>
          </a:p>
          <a:p>
            <a:pPr marL="342900" indent="-342900">
              <a:buAutoNum type="arabicPeriod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Ракушки – б/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Общая стоимость: 349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руб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17409" name="Picture 1" descr="C:\Users\Admin\Desktop\IMG_20190609_201647.jpg"/>
          <p:cNvPicPr>
            <a:picLocks noChangeAspect="1" noChangeArrowheads="1"/>
          </p:cNvPicPr>
          <p:nvPr/>
        </p:nvPicPr>
        <p:blipFill>
          <a:blip r:embed="rId2" cstate="print"/>
          <a:srcRect l="7445" t="38484" b="5584"/>
          <a:stretch>
            <a:fillRect/>
          </a:stretch>
        </p:blipFill>
        <p:spPr bwMode="auto">
          <a:xfrm>
            <a:off x="321595" y="750782"/>
            <a:ext cx="3280417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4857752" y="2811554"/>
            <a:ext cx="4286248" cy="714380"/>
          </a:xfrm>
          <a:solidFill>
            <a:srgbClr val="F7FCD8"/>
          </a:solidFill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PT Serif" pitchFamily="18" charset="-52"/>
              </a:rPr>
              <a:t>В пустыне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2844" y="3500438"/>
            <a:ext cx="5286412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Состав:</a:t>
            </a:r>
          </a:p>
          <a:p>
            <a:pPr marL="342900" indent="-342900">
              <a:buAutoNum type="arabicPeriod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Ваза – 600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руб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Керамзит   – 50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руб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Грунт  - 533руб</a:t>
            </a:r>
          </a:p>
          <a:p>
            <a:pPr marL="342900" indent="-342900">
              <a:buAutoNum type="arabicPeriod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Песок (желтый, морской, белый) – 220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руб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Галька  желтая – 50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руб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Белая стеклянная крошка – 10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руб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Гимнокалициум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михановича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 – 99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руб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Цереус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флорида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– 169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руб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Ребуция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крошечная – 99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руб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Астрофитум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многорыльцевый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– 60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руб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Игрушки – 28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руб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Общая стоимость: 1418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руб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9" name="Стрелка вправо 8"/>
          <p:cNvSpPr/>
          <p:nvPr/>
        </p:nvSpPr>
        <p:spPr>
          <a:xfrm>
            <a:off x="3714744" y="1857364"/>
            <a:ext cx="500066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1" descr="C:\Users\Admin\Desktop\IMG_20190609_2012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69106" y="3459650"/>
            <a:ext cx="2485986" cy="33146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Стрелка влево 10"/>
          <p:cNvSpPr/>
          <p:nvPr/>
        </p:nvSpPr>
        <p:spPr>
          <a:xfrm>
            <a:off x="4500562" y="4857760"/>
            <a:ext cx="1214446" cy="64294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3643306" cy="785794"/>
          </a:xfrm>
          <a:solidFill>
            <a:srgbClr val="F7FCD8"/>
          </a:solidFill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PT Serif" pitchFamily="18" charset="-52"/>
              </a:rPr>
              <a:t>Странник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728662" y="6347687"/>
            <a:ext cx="2133600" cy="365125"/>
          </a:xfrm>
        </p:spPr>
        <p:txBody>
          <a:bodyPr/>
          <a:lstStyle/>
          <a:p>
            <a:fld id="{DB5B0EE3-C402-45CD-934A-D4CFD5198754}" type="slidenum">
              <a:rPr lang="ru-RU" sz="1800" smtClean="0">
                <a:solidFill>
                  <a:schemeClr val="tx1"/>
                </a:solidFill>
              </a:rPr>
              <a:pPr/>
              <a:t>10</a:t>
            </a:fld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5" name="Picture 4" descr="C:\Users\Admin\Desktop\флорариум\IMG_20190329_204403.jpg"/>
          <p:cNvPicPr>
            <a:picLocks noChangeAspect="1" noChangeArrowheads="1"/>
          </p:cNvPicPr>
          <p:nvPr/>
        </p:nvPicPr>
        <p:blipFill>
          <a:blip r:embed="rId3" cstate="print"/>
          <a:srcRect t="11152" b="11573"/>
          <a:stretch>
            <a:fillRect/>
          </a:stretch>
        </p:blipFill>
        <p:spPr bwMode="auto">
          <a:xfrm>
            <a:off x="142844" y="857232"/>
            <a:ext cx="2387508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3571868" y="500042"/>
            <a:ext cx="5572132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Состав:</a:t>
            </a:r>
          </a:p>
          <a:p>
            <a:pPr marL="342900" indent="-342900">
              <a:buAutoNum type="arabicPeriod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Ваза – 300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руб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Керамзит   – 30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руб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Грунт  - 33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руб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Песок (желтый и оранжевый) – 300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руб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Желтая галька  – 25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руб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Маммилярия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бокасанская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 – 99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руб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Астрофитум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многорыльцевый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 – 120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руб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Машинка – 42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руб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Общая стоимость: 1049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руб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7" name="Номер слайда 3"/>
          <p:cNvSpPr txBox="1">
            <a:spLocks/>
          </p:cNvSpPr>
          <p:nvPr/>
        </p:nvSpPr>
        <p:spPr>
          <a:xfrm>
            <a:off x="8286776" y="6361092"/>
            <a:ext cx="673048" cy="3651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5C68B6-61C2-468F-89AB-4B9F7531AA68}" type="slidenum"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Стрелка вправо 7"/>
          <p:cNvSpPr/>
          <p:nvPr/>
        </p:nvSpPr>
        <p:spPr>
          <a:xfrm>
            <a:off x="2643174" y="1857364"/>
            <a:ext cx="785818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3286116" y="2928934"/>
            <a:ext cx="2928926" cy="785818"/>
          </a:xfrm>
          <a:prstGeom prst="rect">
            <a:avLst/>
          </a:prstGeom>
          <a:solidFill>
            <a:srgbClr val="F7FCD8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PT Serif" pitchFamily="18" charset="-52"/>
                <a:ea typeface="+mj-ea"/>
                <a:cs typeface="+mj-cs"/>
              </a:rPr>
              <a:t>На берегу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PT Serif" pitchFamily="18" charset="-52"/>
              <a:ea typeface="+mj-ea"/>
              <a:cs typeface="+mj-cs"/>
            </a:endParaRPr>
          </a:p>
        </p:txBody>
      </p:sp>
      <p:pic>
        <p:nvPicPr>
          <p:cNvPr id="10" name="Picture 5" descr="C:\Users\Admin\Desktop\флорариум\IMG_20190331_1752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3214686"/>
            <a:ext cx="2590151" cy="34535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0" y="3441680"/>
            <a:ext cx="521494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Состав:</a:t>
            </a:r>
          </a:p>
          <a:p>
            <a:pPr marL="342900" indent="-34290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Ваза – 450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руб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Керамзит   – 40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руб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Грунт  - 11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руб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Песок (белый, синий, желтый) –  150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руб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Хамедорея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бамбуковая пальма – 30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руб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Астрофитум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многорыльцевый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60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руб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42900" indent="-342900">
              <a:buAutoNum type="arabicPeriod"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Хавортия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минима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полосатая – 200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руб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42900" indent="-34290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Галька, камни декоративные </a:t>
            </a:r>
          </a:p>
          <a:p>
            <a:pPr marL="342900" indent="-34290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Игрушка – 14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руб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Лизун детский – 200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руб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42900" indent="-342900" algn="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Общая стоимость: 1364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руб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11</a:t>
            </a:fld>
            <a:endParaRPr lang="ru-RU"/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 cstate="print"/>
          <a:srcRect l="27391" t="9469" r="21693" b="-31"/>
          <a:stretch>
            <a:fillRect/>
          </a:stretch>
        </p:blipFill>
        <p:spPr bwMode="auto">
          <a:xfrm>
            <a:off x="50552" y="44996"/>
            <a:ext cx="4320480" cy="4320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3" cstate="print"/>
          <a:srcRect l="39013" t="22266" r="37189" b="3907"/>
          <a:stretch>
            <a:fillRect/>
          </a:stretch>
        </p:blipFill>
        <p:spPr bwMode="auto">
          <a:xfrm>
            <a:off x="6733808" y="0"/>
            <a:ext cx="2410192" cy="4203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 l="38931" t="21454" r="37271" b="3125"/>
          <a:stretch>
            <a:fillRect/>
          </a:stretch>
        </p:blipFill>
        <p:spPr bwMode="auto">
          <a:xfrm>
            <a:off x="4378303" y="21828"/>
            <a:ext cx="2229640" cy="4119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 l="39485" t="24407" r="37271" b="11610"/>
          <a:stretch>
            <a:fillRect/>
          </a:stretch>
        </p:blipFill>
        <p:spPr bwMode="auto">
          <a:xfrm>
            <a:off x="251520" y="3477006"/>
            <a:ext cx="2160240" cy="33432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/>
          <a:srcRect l="22882" t="27360" r="21221" b="13579"/>
          <a:stretch>
            <a:fillRect/>
          </a:stretch>
        </p:blipFill>
        <p:spPr bwMode="auto">
          <a:xfrm>
            <a:off x="2885604" y="3992310"/>
            <a:ext cx="5442396" cy="28660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Номер слайда 3"/>
          <p:cNvSpPr txBox="1">
            <a:spLocks/>
          </p:cNvSpPr>
          <p:nvPr/>
        </p:nvSpPr>
        <p:spPr>
          <a:xfrm>
            <a:off x="8286776" y="6361092"/>
            <a:ext cx="673048" cy="3651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5C68B6-61C2-468F-89AB-4B9F7531AA68}" type="slidenum"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2"/>
          <p:cNvSpPr txBox="1">
            <a:spLocks/>
          </p:cNvSpPr>
          <p:nvPr/>
        </p:nvSpPr>
        <p:spPr>
          <a:xfrm>
            <a:off x="0" y="764704"/>
            <a:ext cx="9144000" cy="6093296"/>
          </a:xfrm>
          <a:prstGeom prst="rect">
            <a:avLst/>
          </a:prstGeom>
          <a:solidFill>
            <a:srgbClr val="F7FCD8"/>
          </a:solidFill>
        </p:spPr>
        <p:txBody>
          <a:bodyPr vert="horz" lIns="216000" tIns="0" rIns="216000" bIns="0" rtlCol="0">
            <a:noAutofit/>
          </a:bodyPr>
          <a:lstStyle/>
          <a:p>
            <a:pPr marL="368300" lvl="0" indent="-368300" algn="just">
              <a:buFont typeface="+mj-lt"/>
              <a:buAutoNum type="arabicPeriod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Растения семейств Толстянковые и Кактусовые – неприхотливые растения для оборудования домашнего или рабочего места. Растения этих семейств открывают целый мир многообразия и красоты в одной экосистеме. Современное направление в оформлении офисов, домов занимает такое направление флористики как флорариумы, так же их называют цветочными аквариумами. </a:t>
            </a:r>
          </a:p>
          <a:p>
            <a:pPr marL="368300" lvl="0" indent="-368300" algn="just">
              <a:buFont typeface="+mj-lt"/>
              <a:buAutoNum type="arabicPeriod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Растения семейств Толстянковые и Кактусовые положительно влияют на эколого-эстетическое состояние микроклимата дома и рабочего помещения, увлажняя и ионизируя воздух.</a:t>
            </a:r>
          </a:p>
          <a:p>
            <a:pPr marL="368300" lvl="0" indent="-368300" algn="just">
              <a:buFont typeface="+mj-lt"/>
              <a:buAutoNum type="arabicPeriod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Разработаны 11  проектов флорариумов, в различных ёмкостях, с использованием растений различных видов семейств Толстянковые и Кактусовые и включением растений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дополнителей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68300" indent="-368300" algn="just">
              <a:buFont typeface="+mj-lt"/>
              <a:buAutoNum type="arabicPeriod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Калькуляция  флорариумов показала, что самыми дешевыми оказались «Бокал счастья» – 349 рублей и «Голубая лагуна» – 374 рублей, а самыми дорогими «В пустыне» - 1418 рублей, «Одинокий верблюд» - 1425 рублей и «На берегу» - 1364 рубля. </a:t>
            </a:r>
            <a:endParaRPr lang="ru-RU" sz="1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732240" y="6237312"/>
            <a:ext cx="2133600" cy="365125"/>
          </a:xfrm>
        </p:spPr>
        <p:txBody>
          <a:bodyPr/>
          <a:lstStyle/>
          <a:p>
            <a:fld id="{725C68B6-61C2-468F-89AB-4B9F7531AA68}" type="slidenum">
              <a:rPr lang="ru-RU" sz="1800" smtClean="0">
                <a:solidFill>
                  <a:schemeClr val="tx1"/>
                </a:solidFill>
              </a:rPr>
              <a:pPr/>
              <a:t>12</a:t>
            </a:fld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0" y="0"/>
            <a:ext cx="9144000" cy="785794"/>
          </a:xfrm>
          <a:prstGeom prst="rect">
            <a:avLst/>
          </a:prstGeom>
          <a:solidFill>
            <a:srgbClr val="F7FCD8"/>
          </a:solidFill>
        </p:spPr>
        <p:txBody>
          <a:bodyPr vert="horz" lIns="72000" tIns="45720" rIns="7200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ru-RU" sz="2800" b="1" dirty="0">
                <a:solidFill>
                  <a:srgbClr val="C00000"/>
                </a:solidFill>
                <a:latin typeface="PT Serif" pitchFamily="18" charset="-52"/>
                <a:ea typeface="+mj-ea"/>
                <a:cs typeface="+mj-cs"/>
              </a:rPr>
              <a:t>Выводы</a:t>
            </a:r>
          </a:p>
        </p:txBody>
      </p:sp>
      <p:sp>
        <p:nvSpPr>
          <p:cNvPr id="5" name="Номер слайда 3"/>
          <p:cNvSpPr txBox="1">
            <a:spLocks/>
          </p:cNvSpPr>
          <p:nvPr/>
        </p:nvSpPr>
        <p:spPr>
          <a:xfrm>
            <a:off x="8286776" y="6361092"/>
            <a:ext cx="673048" cy="3651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5C68B6-61C2-468F-89AB-4B9F7531AA68}" type="slidenum"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1800" smtClean="0">
                <a:solidFill>
                  <a:schemeClr val="tx1"/>
                </a:solidFill>
              </a:rPr>
              <a:pPr/>
              <a:t>13</a:t>
            </a:fld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0" y="2857496"/>
            <a:ext cx="9144000" cy="1071570"/>
          </a:xfrm>
          <a:prstGeom prst="rect">
            <a:avLst/>
          </a:prstGeom>
          <a:solidFill>
            <a:srgbClr val="F7FCD8"/>
          </a:solidFill>
        </p:spPr>
        <p:txBody>
          <a:bodyPr vert="horz" lIns="72000" tIns="45720" rIns="7200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ru-RU" sz="2800" b="1" dirty="0">
                <a:solidFill>
                  <a:srgbClr val="C00000"/>
                </a:solidFill>
                <a:latin typeface="PT Serif" pitchFamily="18" charset="-52"/>
                <a:ea typeface="+mj-ea"/>
                <a:cs typeface="+mj-cs"/>
              </a:rPr>
              <a:t>СПАСИБО  ЗА  </a:t>
            </a:r>
            <a:r>
              <a:rPr lang="ru-RU" sz="2800" b="1">
                <a:solidFill>
                  <a:srgbClr val="C00000"/>
                </a:solidFill>
                <a:latin typeface="PT Serif" pitchFamily="18" charset="-52"/>
                <a:ea typeface="+mj-ea"/>
                <a:cs typeface="+mj-cs"/>
              </a:rPr>
              <a:t>ВНИМАНИЕ </a:t>
            </a:r>
            <a:r>
              <a:rPr lang="ru-RU" sz="2800" b="1" smtClean="0">
                <a:solidFill>
                  <a:srgbClr val="C00000"/>
                </a:solidFill>
                <a:latin typeface="PT Serif" pitchFamily="18" charset="-52"/>
                <a:ea typeface="+mj-ea"/>
                <a:cs typeface="+mj-cs"/>
              </a:rPr>
              <a:t>!</a:t>
            </a:r>
            <a:endParaRPr lang="ru-RU" sz="2800" b="1" dirty="0" smtClean="0">
              <a:solidFill>
                <a:srgbClr val="C00000"/>
              </a:solidFill>
              <a:latin typeface="PT Serif" pitchFamily="18" charset="-52"/>
              <a:ea typeface="+mj-ea"/>
              <a:cs typeface="+mj-cs"/>
            </a:endParaRPr>
          </a:p>
        </p:txBody>
      </p:sp>
      <p:sp>
        <p:nvSpPr>
          <p:cNvPr id="5" name="Номер слайда 3"/>
          <p:cNvSpPr txBox="1">
            <a:spLocks/>
          </p:cNvSpPr>
          <p:nvPr/>
        </p:nvSpPr>
        <p:spPr>
          <a:xfrm>
            <a:off x="8286776" y="6361092"/>
            <a:ext cx="673048" cy="3651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5C68B6-61C2-468F-89AB-4B9F7531AA68}" type="slidenum"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4155</TotalTime>
  <Words>614</Words>
  <Application>Microsoft Office PowerPoint</Application>
  <PresentationFormat>Экран (4:3)</PresentationFormat>
  <Paragraphs>119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Open Sans</vt:lpstr>
      <vt:lpstr>PT Serif</vt:lpstr>
      <vt:lpstr>Times New Roman</vt:lpstr>
      <vt:lpstr>Тема Office</vt:lpstr>
      <vt:lpstr>    Использование растений семейств Толстянковые и Кактусовые при создании флорариумов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 пустыне</vt:lpstr>
      <vt:lpstr>Странник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Элементы технологии выращивания бенинказы в условиях Тульской области </dc:title>
  <dc:creator>2012</dc:creator>
  <cp:lastModifiedBy>User</cp:lastModifiedBy>
  <cp:revision>326</cp:revision>
  <cp:lastPrinted>2019-06-24T17:00:19Z</cp:lastPrinted>
  <dcterms:created xsi:type="dcterms:W3CDTF">2016-04-05T07:20:27Z</dcterms:created>
  <dcterms:modified xsi:type="dcterms:W3CDTF">2022-02-07T12:39:54Z</dcterms:modified>
</cp:coreProperties>
</file>