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3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E167-1DE4-4128-80E0-B715AEE8C653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2E4B9-135B-46AB-908C-1130B84704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7157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E167-1DE4-4128-80E0-B715AEE8C653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2E4B9-135B-46AB-908C-1130B84704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506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E167-1DE4-4128-80E0-B715AEE8C653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2E4B9-135B-46AB-908C-1130B84704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185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E167-1DE4-4128-80E0-B715AEE8C653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2E4B9-135B-46AB-908C-1130B84704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1541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E167-1DE4-4128-80E0-B715AEE8C653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2E4B9-135B-46AB-908C-1130B84704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0110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E167-1DE4-4128-80E0-B715AEE8C653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2E4B9-135B-46AB-908C-1130B84704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4191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E167-1DE4-4128-80E0-B715AEE8C653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2E4B9-135B-46AB-908C-1130B84704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142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E167-1DE4-4128-80E0-B715AEE8C653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2E4B9-135B-46AB-908C-1130B84704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4852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E167-1DE4-4128-80E0-B715AEE8C653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2E4B9-135B-46AB-908C-1130B84704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5436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E167-1DE4-4128-80E0-B715AEE8C653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2E4B9-135B-46AB-908C-1130B84704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5235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E167-1DE4-4128-80E0-B715AEE8C653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2E4B9-135B-46AB-908C-1130B84704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0165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E167-1DE4-4128-80E0-B715AEE8C653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2E4B9-135B-46AB-908C-1130B84704CD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323802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E167-1DE4-4128-80E0-B715AEE8C653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2E4B9-135B-46AB-908C-1130B84704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03867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E167-1DE4-4128-80E0-B715AEE8C653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2E4B9-135B-46AB-908C-1130B84704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04967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E167-1DE4-4128-80E0-B715AEE8C653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2E4B9-135B-46AB-908C-1130B84704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85407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E167-1DE4-4128-80E0-B715AEE8C653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2E4B9-135B-46AB-908C-1130B84704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49391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E167-1DE4-4128-80E0-B715AEE8C653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2E4B9-135B-46AB-908C-1130B84704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8021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6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artisticLightScreen trans="67000" gridSize="10"/>
                    </a14:imgEffect>
                    <a14:imgEffect>
                      <a14:brightnessContrast contrast="-7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E58E167-1DE4-4128-80E0-B715AEE8C653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62E4B9-135B-46AB-908C-1130B84704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7235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8FBCE0-CDB4-4D28-B1F1-368071D13D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4336" y="1284216"/>
            <a:ext cx="10023328" cy="3329581"/>
          </a:xfrm>
        </p:spPr>
        <p:txBody>
          <a:bodyPr/>
          <a:lstStyle/>
          <a:p>
            <a:pPr algn="ctr"/>
            <a:r>
              <a:rPr lang="ru-RU" sz="3600" dirty="0"/>
              <a:t>Проект по математике</a:t>
            </a:r>
            <a:br>
              <a:rPr lang="ru-RU" sz="3600" dirty="0"/>
            </a:br>
            <a:r>
              <a:rPr lang="ru-RU" sz="3600" dirty="0"/>
              <a:t> на тему:</a:t>
            </a:r>
            <a:br>
              <a:rPr lang="ru-RU" sz="3600" dirty="0"/>
            </a:br>
            <a:r>
              <a:rPr lang="ru-RU" sz="3600" dirty="0"/>
              <a:t> </a:t>
            </a:r>
            <a:r>
              <a:rPr lang="ru-RU" sz="3600" i="1" dirty="0"/>
              <a:t>«Теорема Пифагора </a:t>
            </a:r>
            <a:br>
              <a:rPr lang="ru-RU" sz="3600" i="1" dirty="0"/>
            </a:br>
            <a:r>
              <a:rPr lang="ru-RU" sz="3600" i="1" dirty="0"/>
              <a:t>и различные способы её доказательства»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D344122-50DF-429C-9B9C-02CA381D0E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83171" y="256749"/>
            <a:ext cx="8825658" cy="1438485"/>
          </a:xfrm>
        </p:spPr>
        <p:txBody>
          <a:bodyPr>
            <a:noAutofit/>
          </a:bodyPr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Краснодарский край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образование Брюховецкий район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общеобразовательное учреждение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общеобразовательная школа №3 имени </a:t>
            </a:r>
            <a:r>
              <a:rPr lang="ru-RU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А.С.Пушкина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Брюховецкой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Брюховецкий район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B20624-7E53-443F-9CD5-A6764A716935}"/>
              </a:ext>
            </a:extLst>
          </p:cNvPr>
          <p:cNvSpPr txBox="1"/>
          <p:nvPr/>
        </p:nvSpPr>
        <p:spPr>
          <a:xfrm>
            <a:off x="8126859" y="5065952"/>
            <a:ext cx="3904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Учитель</a:t>
            </a:r>
            <a:r>
              <a:rPr lang="ru-RU" sz="2000" dirty="0"/>
              <a:t>: Маркушева И. Д.</a:t>
            </a:r>
          </a:p>
        </p:txBody>
      </p:sp>
    </p:spTree>
    <p:extLst>
      <p:ext uri="{BB962C8B-B14F-4D97-AF65-F5344CB8AC3E}">
        <p14:creationId xmlns:p14="http://schemas.microsoft.com/office/powerpoint/2010/main" val="343390982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182DE6-8DF0-458C-94A9-08CF53A4EF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5688" y="1053080"/>
            <a:ext cx="934829" cy="140053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F5614FA-1A8E-46FC-ADB7-C901A7C454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249" y="429601"/>
            <a:ext cx="10691420" cy="419548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i="1" dirty="0"/>
              <a:t>Введение</a:t>
            </a:r>
          </a:p>
          <a:p>
            <a:pPr marL="0" indent="0">
              <a:buNone/>
            </a:pPr>
            <a:r>
              <a:rPr lang="ru-RU" sz="1800" dirty="0"/>
              <a:t>Наверное, нет ни одного школьника, который не слышал бы знаменитое утверждение: «квадрат гипотенузы равен сумме квадратов катетов». Теорема Пифагора — одна из самых узнаваемых и красивых теорем геометрии. Её история насчитывает несколько тысячелетий, а число различных доказательств давно перевалило за три сотни. Однако у большинства учеников знакомство с теоремой ограничивается одной формулой и парой задач из учебника.</a:t>
            </a: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r>
              <a:rPr lang="ru-RU" sz="1800" i="1" dirty="0"/>
              <a:t>Цель проекта</a:t>
            </a:r>
            <a:r>
              <a:rPr lang="ru-RU" sz="1800" dirty="0"/>
              <a:t>: изучить историю теоремы Пифагора, рассмотреть различные способы её доказательства и выбрать самый понятный и актуальный </a:t>
            </a:r>
            <a:r>
              <a:rPr lang="ru-RU" sz="1800"/>
              <a:t>для </a:t>
            </a:r>
            <a:r>
              <a:rPr lang="ru-RU" sz="1800" smtClean="0"/>
              <a:t>учащихся.</a:t>
            </a:r>
            <a:endParaRPr lang="ru-RU" sz="1800" dirty="0"/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r>
              <a:rPr lang="ru-RU" sz="1800" i="1" dirty="0"/>
              <a:t>Задачи:</a:t>
            </a:r>
          </a:p>
          <a:p>
            <a:pPr marL="0" indent="0">
              <a:buNone/>
            </a:pPr>
            <a:r>
              <a:rPr lang="ru-RU" sz="1800" dirty="0"/>
              <a:t>1. Познакомиться с личностью Пифагора и его школой.</a:t>
            </a:r>
          </a:p>
          <a:p>
            <a:pPr marL="0" indent="0">
              <a:buNone/>
            </a:pPr>
            <a:r>
              <a:rPr lang="ru-RU" sz="1800" dirty="0"/>
              <a:t>2. Описать несколько классических и нестандартных доказательств теоремы.</a:t>
            </a:r>
          </a:p>
          <a:p>
            <a:pPr marL="0" indent="0">
              <a:buNone/>
            </a:pPr>
            <a:r>
              <a:rPr lang="ru-RU" sz="1800" dirty="0"/>
              <a:t>3. Выявить наиболее наглядный и доступный способ доказательства для школьников.</a:t>
            </a:r>
          </a:p>
          <a:p>
            <a:pPr marL="0" indent="0">
              <a:buNone/>
            </a:pPr>
            <a:r>
              <a:rPr lang="ru-RU" sz="1800" dirty="0"/>
              <a:t>4. Показать практическое применение теоремы в жизни и науке, проиллюстрировав его задачами.</a:t>
            </a:r>
          </a:p>
          <a:p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356292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EB45D9-A3FB-4EFE-9ECB-5B5B1925F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0" y="432170"/>
            <a:ext cx="915561" cy="140053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DAB204B-5CED-4DB1-AF35-72E9BF928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202" y="737826"/>
            <a:ext cx="6787241" cy="551913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i="1" dirty="0"/>
              <a:t>Пифагор Самосский: человек и легенда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Пифагор родился около 570 г. до н. э. на острове Самос. Много путешествовал, учился у египетских жрецов и вавилонских мудрецов, а затем основал в городе Кротоне (Южная Италия) собственную философско-математическую школу — пифагорейский союз. Пифагорейцы верили, что мир управляется числами, и занимались поиском числовых закономерностей в музыке, астрономии и геометрии. Именно с их кругом связывают первое строгое доказательство теоремы, хотя саму зависимость между сторонами прямоугольного треугольника знали ещё в Древнем Египте и Вавилоне (о чём свидетельствуют клинописные таблички и «верёвка с 12 узлами» для построения прямого угла).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i="1" dirty="0"/>
              <a:t>Интересный факт</a:t>
            </a:r>
            <a:r>
              <a:rPr lang="ru-RU" dirty="0"/>
              <a:t>: по легенде, Пифагор в честь открытия принёс богам жертву — сто быков. Поэтому теорему иногда называют «гекатомба» (жертва из ста быков).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69A87FC-6977-4200-82DE-C5A314B894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0747" y="737171"/>
            <a:ext cx="4609948" cy="538365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27636485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38463F-E3C5-425F-B1DC-640178ACB9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398" y="155217"/>
            <a:ext cx="4331410" cy="2921058"/>
          </a:xfrm>
        </p:spPr>
        <p:txBody>
          <a:bodyPr/>
          <a:lstStyle/>
          <a:p>
            <a:r>
              <a:rPr lang="ru-RU" sz="1800" b="1" dirty="0"/>
              <a:t>Формулировка теоремы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>В прямоугольном треугольнике квадрат, построенный на гипотенузе, равновелик сумме квадратов, построенных на катетах.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5C0AA35-A723-4395-9DA1-0438B96136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3364" y="2078785"/>
            <a:ext cx="7719319" cy="2766945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sz="6400" i="1" dirty="0"/>
              <a:t>Различные способы доказательства:</a:t>
            </a:r>
          </a:p>
          <a:p>
            <a:pPr marL="0" indent="0">
              <a:buNone/>
            </a:pPr>
            <a:endParaRPr lang="ru-RU" sz="6400" dirty="0"/>
          </a:p>
          <a:p>
            <a:pPr marL="0" indent="0">
              <a:buNone/>
            </a:pPr>
            <a:r>
              <a:rPr lang="ru-RU" sz="6400" b="1" dirty="0"/>
              <a:t>Доказательство №1.</a:t>
            </a:r>
            <a:r>
              <a:rPr lang="ru-RU" sz="6400" dirty="0"/>
              <a:t> </a:t>
            </a:r>
            <a:r>
              <a:rPr lang="ru-RU" sz="6400" i="1" dirty="0"/>
              <a:t>Алгебраическое</a:t>
            </a:r>
            <a:r>
              <a:rPr lang="ru-RU" sz="6400" dirty="0"/>
              <a:t> (через площади)</a:t>
            </a:r>
          </a:p>
          <a:p>
            <a:pPr marL="0" indent="0">
              <a:buNone/>
            </a:pPr>
            <a:r>
              <a:rPr lang="ru-RU" sz="6400" dirty="0"/>
              <a:t>Построение: возьмём 4 одинаковых прямоугольных треугольника с катетами a, b и гипотенузой c. Сложим их так, чтобы они образовали большой квадрат со стороной (</a:t>
            </a:r>
            <a:r>
              <a:rPr lang="ru-RU" sz="6400" dirty="0" err="1"/>
              <a:t>a+b</a:t>
            </a:r>
            <a:r>
              <a:rPr lang="ru-RU" sz="6400" dirty="0"/>
              <a:t>). Внутри большого квадрата останется незанятым квадрат со стороной c.</a:t>
            </a:r>
          </a:p>
          <a:p>
            <a:pPr marL="0" indent="0">
              <a:buNone/>
            </a:pPr>
            <a:r>
              <a:rPr lang="ru-RU" sz="6400" i="1" dirty="0"/>
              <a:t>Вычисления:</a:t>
            </a:r>
          </a:p>
          <a:p>
            <a:pPr marL="0" indent="0">
              <a:buNone/>
            </a:pPr>
            <a:r>
              <a:rPr lang="ru-RU" sz="6400" dirty="0"/>
              <a:t>– Площадь большого квадрата: (</a:t>
            </a:r>
            <a:r>
              <a:rPr lang="ru-RU" sz="6400" dirty="0" err="1"/>
              <a:t>a+b</a:t>
            </a:r>
            <a:r>
              <a:rPr lang="ru-RU" sz="6400" dirty="0"/>
              <a:t>)² = a² + 2ab + b².</a:t>
            </a:r>
          </a:p>
          <a:p>
            <a:pPr marL="0" indent="0">
              <a:buNone/>
            </a:pPr>
            <a:r>
              <a:rPr lang="ru-RU" sz="6400" dirty="0"/>
              <a:t>– С другой стороны, его площадь складывается из площадей четырёх треугольников и внутреннего квадрата:</a:t>
            </a:r>
          </a:p>
          <a:p>
            <a:pPr marL="0" indent="0">
              <a:buNone/>
            </a:pPr>
            <a:r>
              <a:rPr lang="ru-RU" sz="6400" dirty="0"/>
              <a:t>4 × (½ </a:t>
            </a:r>
            <a:r>
              <a:rPr lang="ru-RU" sz="6400" dirty="0" err="1"/>
              <a:t>ab</a:t>
            </a:r>
            <a:r>
              <a:rPr lang="ru-RU" sz="6400" dirty="0"/>
              <a:t>) + c² = 2ab + c².</a:t>
            </a:r>
          </a:p>
          <a:p>
            <a:pPr marL="0" indent="0">
              <a:buNone/>
            </a:pPr>
            <a:r>
              <a:rPr lang="ru-RU" sz="6400" i="1" dirty="0"/>
              <a:t>Приравниваем: </a:t>
            </a:r>
            <a:r>
              <a:rPr lang="ru-RU" sz="6400" dirty="0"/>
              <a:t>a² + 2ab + b² = 2ab + c² ⇒ c² = a² + b².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7ABF8B1-096A-4F63-8CED-E66220F388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7" t="26188" r="50612" b="11759"/>
          <a:stretch/>
        </p:blipFill>
        <p:spPr>
          <a:xfrm>
            <a:off x="4885360" y="155217"/>
            <a:ext cx="1921267" cy="185705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54B516EA-001B-4C29-958E-4462C6D309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65" t="51333"/>
          <a:stretch/>
        </p:blipFill>
        <p:spPr bwMode="auto">
          <a:xfrm>
            <a:off x="9964220" y="155217"/>
            <a:ext cx="1921268" cy="15000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907CC6C-643D-4787-B21E-4B546B2DAA3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2005" r="55552" b="-1"/>
          <a:stretch/>
        </p:blipFill>
        <p:spPr>
          <a:xfrm>
            <a:off x="262846" y="2447159"/>
            <a:ext cx="3857091" cy="37744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4CADC06-9D99-424C-83B7-AE6D8C8E10CB}"/>
              </a:ext>
            </a:extLst>
          </p:cNvPr>
          <p:cNvSpPr txBox="1"/>
          <p:nvPr/>
        </p:nvSpPr>
        <p:spPr>
          <a:xfrm>
            <a:off x="6952179" y="155217"/>
            <a:ext cx="28664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dirty="0"/>
              <a:t>На языке формул: если катеты равны a и b, а гипотенуза — c, то</a:t>
            </a:r>
            <a:br>
              <a:rPr lang="ru-RU" sz="1800" dirty="0"/>
            </a:br>
            <a:r>
              <a:rPr lang="ru-RU" sz="1800" b="1" dirty="0"/>
              <a:t>c² = a² + b².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33564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CF12F1-0886-469D-99F7-8F9521B144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0" y="606174"/>
            <a:ext cx="1470366" cy="96216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CA11852-0690-4878-B354-0A983D25E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139" y="799579"/>
            <a:ext cx="6561207" cy="529299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/>
              <a:t>Доказательство №2.</a:t>
            </a:r>
            <a:r>
              <a:rPr lang="ru-RU" dirty="0"/>
              <a:t> </a:t>
            </a:r>
            <a:r>
              <a:rPr lang="ru-RU" i="1" dirty="0"/>
              <a:t>Через высоту и подобие треугольников</a:t>
            </a:r>
          </a:p>
          <a:p>
            <a:pPr marL="0" indent="0">
              <a:buNone/>
            </a:pPr>
            <a:endParaRPr lang="ru-RU" i="1" dirty="0"/>
          </a:p>
          <a:p>
            <a:pPr marL="0" indent="0">
              <a:buNone/>
            </a:pPr>
            <a:r>
              <a:rPr lang="ru-RU" dirty="0"/>
              <a:t>Опустим из прямого угла C высоту CH на гипотенузу AB. Она разбивает прямоугольный треугольник на два меньших, подобных исходному (по двум углам).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i="1" dirty="0"/>
              <a:t>Из подобия ∆ACH ~ ∆ABC следует</a:t>
            </a:r>
            <a:r>
              <a:rPr lang="ru-RU" dirty="0"/>
              <a:t>: AC/AB = AH/AC ⇒ AC² = AB · AH, то есть b² = c · AH.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i="1" dirty="0"/>
              <a:t>Из подобия ∆BCH ~ ∆ABC</a:t>
            </a:r>
            <a:r>
              <a:rPr lang="ru-RU" dirty="0"/>
              <a:t>: BC/AB = BH/BC ⇒ BC² = AB · BH, то есть a² = c · BH.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i="1" dirty="0"/>
              <a:t>Сложим равенства</a:t>
            </a:r>
            <a:r>
              <a:rPr lang="ru-RU" dirty="0"/>
              <a:t>: a² + b² = c·(BH + AH) = c· c = c²</a:t>
            </a:r>
          </a:p>
          <a:p>
            <a:pPr marL="0" indent="0">
              <a:buNone/>
            </a:pPr>
            <a:r>
              <a:rPr lang="en-US" dirty="0"/>
              <a:t>⇒ c² = a² + b².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1DCEB4D-BE82-44E5-91F4-F68094D63D8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289" t="16" r="33498" b="865"/>
          <a:stretch/>
        </p:blipFill>
        <p:spPr>
          <a:xfrm>
            <a:off x="7318144" y="606174"/>
            <a:ext cx="4747623" cy="519872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461818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DCD47A-33B8-4399-A1BC-4D7EC423C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0" y="976700"/>
            <a:ext cx="1418994" cy="140053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AF59C00-C066-4252-9F0C-ACCE614A5A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6171" y="3060571"/>
            <a:ext cx="7919657" cy="328975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Объект 9">
            <a:extLst>
              <a:ext uri="{FF2B5EF4-FFF2-40B4-BE49-F238E27FC236}">
                <a16:creationId xmlns:a16="http://schemas.microsoft.com/office/drawing/2014/main" id="{CB3C673E-0401-4BF1-A84F-9195E4911C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8679" y="158354"/>
            <a:ext cx="11300714" cy="41567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/>
              <a:t>Доказательство №3.</a:t>
            </a:r>
            <a:r>
              <a:rPr lang="ru-RU" sz="1800" dirty="0"/>
              <a:t> </a:t>
            </a:r>
            <a:r>
              <a:rPr lang="ru-RU" sz="1800" i="1" dirty="0"/>
              <a:t>Древнекитайское</a:t>
            </a:r>
            <a:r>
              <a:rPr lang="ru-RU" sz="1800" dirty="0"/>
              <a:t> («стул невесты»)</a:t>
            </a: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r>
              <a:rPr lang="ru-RU" sz="1800" dirty="0"/>
              <a:t>Квадрат гипотенузы разрезается на части, которые вместе с квадратами катетов укладываются в одну и ту же фигуру. Если начертить квадрат со стороной c, внутри по углам разместить четыре исходных треугольника, оставшаяся фигура — квадрат со стороной (b−a).</a:t>
            </a:r>
          </a:p>
          <a:p>
            <a:pPr marL="0" indent="0">
              <a:buNone/>
            </a:pPr>
            <a:r>
              <a:rPr lang="ru-RU" sz="1800" dirty="0"/>
              <a:t>Тогда c² = 4·(½ab) + (b−a)² = 2ab + b² − 2ab + a² = a² + b².</a:t>
            </a:r>
          </a:p>
          <a:p>
            <a:pPr marL="0" indent="0">
              <a:buNone/>
            </a:pPr>
            <a:r>
              <a:rPr lang="ru-RU" sz="1800" dirty="0"/>
              <a:t>После сокращения остается: </a:t>
            </a:r>
            <a:r>
              <a:rPr lang="en-US" sz="1800" dirty="0"/>
              <a:t>c² = a² + b²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079490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86BECF-307C-4E42-ADCC-3E6B71FDA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583380" y="452718"/>
            <a:ext cx="997754" cy="140053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5BFAB22-F4BA-4D91-ADC1-232F969433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9871" y="3499007"/>
            <a:ext cx="11201682" cy="4195481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Доказательство №4</a:t>
            </a:r>
            <a:r>
              <a:rPr lang="ru-RU" dirty="0"/>
              <a:t>. </a:t>
            </a:r>
            <a:r>
              <a:rPr lang="ru-RU" i="1" dirty="0"/>
              <a:t>Метод Джеймса Гарфилда </a:t>
            </a:r>
            <a:r>
              <a:rPr lang="ru-RU" dirty="0"/>
              <a:t>(20-й президент США)</a:t>
            </a:r>
          </a:p>
          <a:p>
            <a:pPr marL="0" indent="0">
              <a:buNone/>
            </a:pPr>
            <a:r>
              <a:rPr lang="ru-RU" i="1" dirty="0"/>
              <a:t>Строим трапецию</a:t>
            </a:r>
            <a:r>
              <a:rPr lang="ru-RU" dirty="0"/>
              <a:t>: два одинаковых прямоугольных треугольника расположены катетами вверх и вниз, а между ними — равнобедренный прямоугольный треугольник с катетами c. Основания трапеции равны a и b, высота (</a:t>
            </a:r>
            <a:r>
              <a:rPr lang="ru-RU" dirty="0" err="1"/>
              <a:t>a+b</a:t>
            </a:r>
            <a:r>
              <a:rPr lang="ru-RU" dirty="0"/>
              <a:t>).</a:t>
            </a:r>
          </a:p>
          <a:p>
            <a:pPr marL="0" indent="0">
              <a:buNone/>
            </a:pPr>
            <a:r>
              <a:rPr lang="ru-RU" i="1" dirty="0"/>
              <a:t>Площадь трапеции</a:t>
            </a:r>
            <a:r>
              <a:rPr lang="ru-RU" dirty="0"/>
              <a:t>: S = ½(</a:t>
            </a:r>
            <a:r>
              <a:rPr lang="ru-RU" dirty="0" err="1"/>
              <a:t>a+b</a:t>
            </a:r>
            <a:r>
              <a:rPr lang="ru-RU" dirty="0"/>
              <a:t>)(</a:t>
            </a:r>
            <a:r>
              <a:rPr lang="ru-RU" dirty="0" err="1"/>
              <a:t>a+b</a:t>
            </a:r>
            <a:r>
              <a:rPr lang="ru-RU" dirty="0"/>
              <a:t>).</a:t>
            </a:r>
          </a:p>
          <a:p>
            <a:pPr marL="0" indent="0">
              <a:buNone/>
            </a:pPr>
            <a:r>
              <a:rPr lang="ru-RU" dirty="0"/>
              <a:t>С другой стороны, она складывается из трёх треугольников: ½ab + ½ab + ½c².</a:t>
            </a:r>
          </a:p>
          <a:p>
            <a:pPr marL="0" indent="0">
              <a:buNone/>
            </a:pPr>
            <a:r>
              <a:rPr lang="ru-RU" i="1" dirty="0"/>
              <a:t>Приравнивая, после умножения на 2 получаем</a:t>
            </a:r>
            <a:r>
              <a:rPr lang="ru-RU" dirty="0"/>
              <a:t>: (</a:t>
            </a:r>
            <a:r>
              <a:rPr lang="ru-RU" dirty="0" err="1"/>
              <a:t>a+b</a:t>
            </a:r>
            <a:r>
              <a:rPr lang="ru-RU" dirty="0"/>
              <a:t>)² = 2ab + c² ⇒ a² + 2ab + b² = 2ab + c² ⇒ c² = a² + b².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B53F571-2DBA-468A-9C57-968D21D0B4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6537" y="207760"/>
            <a:ext cx="4986497" cy="30594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50705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8A1611-7FD1-4C67-B155-9C737C44B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0" y="447534"/>
            <a:ext cx="1215097" cy="1400530"/>
          </a:xfrm>
        </p:spPr>
        <p:txBody>
          <a:bodyPr>
            <a:normAutofit/>
          </a:bodyPr>
          <a:lstStyle/>
          <a:p>
            <a:endParaRPr lang="ru-RU" sz="1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F97A620-0DDC-43A2-9ACB-4310FF4D27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9871" y="203570"/>
            <a:ext cx="11445410" cy="278621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/>
              <a:t>Где «живёт» теорема Пифагора?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dirty="0"/>
              <a:t>· </a:t>
            </a:r>
            <a:r>
              <a:rPr lang="ru-RU" i="1" dirty="0"/>
              <a:t>Строительство</a:t>
            </a:r>
            <a:r>
              <a:rPr lang="ru-RU" dirty="0"/>
              <a:t>: проверка прямых углов фундамента с помощью «египетского треугольника» (3, 4, 5).</a:t>
            </a:r>
          </a:p>
          <a:p>
            <a:pPr marL="0" indent="0">
              <a:buNone/>
            </a:pPr>
            <a:r>
              <a:rPr lang="ru-RU" dirty="0"/>
              <a:t>· </a:t>
            </a:r>
            <a:r>
              <a:rPr lang="ru-RU" i="1" dirty="0"/>
              <a:t>Навигация</a:t>
            </a:r>
            <a:r>
              <a:rPr lang="ru-RU" dirty="0"/>
              <a:t>: определение кратчайшего расстояния между двумя точками на плоскости (например, полёт самолёта по прямой).</a:t>
            </a:r>
          </a:p>
          <a:p>
            <a:pPr marL="0" indent="0">
              <a:buNone/>
            </a:pPr>
            <a:r>
              <a:rPr lang="ru-RU" dirty="0"/>
              <a:t>· </a:t>
            </a:r>
            <a:r>
              <a:rPr lang="ru-RU" i="1" dirty="0"/>
              <a:t>Дизайн и техника</a:t>
            </a:r>
            <a:r>
              <a:rPr lang="ru-RU" dirty="0"/>
              <a:t>: расчёт диагонали экрана телефона или телевизора по ширине и высоте. Зная разрешение и размеры матрицы, можно вычислить плотность пикселей.</a:t>
            </a:r>
          </a:p>
          <a:p>
            <a:pPr marL="0" indent="0">
              <a:buNone/>
            </a:pPr>
            <a:r>
              <a:rPr lang="ru-RU" dirty="0"/>
              <a:t>· </a:t>
            </a:r>
            <a:r>
              <a:rPr lang="ru-RU" i="1" dirty="0"/>
              <a:t>Астрономия и география</a:t>
            </a:r>
            <a:r>
              <a:rPr lang="ru-RU" dirty="0"/>
              <a:t>: формула расстояния до горизонта. Если наблюдатель стоит на вышке высотой h километров, расстояние до видимого горизонта d ≈ √(2Rh), где R = 6371 км — радиус Земли.</a:t>
            </a:r>
          </a:p>
          <a:p>
            <a:pPr marL="0" indent="0">
              <a:buNone/>
            </a:pPr>
            <a:r>
              <a:rPr lang="ru-RU" dirty="0"/>
              <a:t>· </a:t>
            </a:r>
            <a:r>
              <a:rPr lang="ru-RU" i="1" dirty="0"/>
              <a:t>Мобильная связь</a:t>
            </a:r>
            <a:r>
              <a:rPr lang="ru-RU" dirty="0"/>
              <a:t>: высоту вышки сотового оператора подбирают так, чтобы обеспечить радиус покрытия, например 5 км. Высота h ≈ d²/(2R) – прямая задача из теоремы Пифагора.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C7DAD505-66E1-4D53-907F-C54DE332FC76}"/>
              </a:ext>
            </a:extLst>
          </p:cNvPr>
          <p:cNvSpPr txBox="1">
            <a:spLocks/>
          </p:cNvSpPr>
          <p:nvPr/>
        </p:nvSpPr>
        <p:spPr>
          <a:xfrm>
            <a:off x="369871" y="3213242"/>
            <a:ext cx="11630345" cy="313553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1400" b="1" dirty="0"/>
              <a:t>Примеры практических задач</a:t>
            </a:r>
          </a:p>
          <a:p>
            <a:r>
              <a:rPr lang="ru-RU" sz="1400" dirty="0"/>
              <a:t/>
            </a:r>
            <a:br>
              <a:rPr lang="ru-RU" sz="1400" dirty="0"/>
            </a:br>
            <a:r>
              <a:rPr lang="ru-RU" sz="1400" i="1" dirty="0"/>
              <a:t>Задача 1</a:t>
            </a:r>
            <a:r>
              <a:rPr lang="ru-RU" sz="1400" dirty="0"/>
              <a:t>. Пожарная лестница длиной 13 м приставлена к стене. Нижний конец лестницы отстоит от стены на 5 м. На какой высоте верхний конец касается стены?</a:t>
            </a:r>
            <a:br>
              <a:rPr lang="ru-RU" sz="1400" dirty="0"/>
            </a:br>
            <a:r>
              <a:rPr lang="ru-RU" sz="1400" dirty="0"/>
              <a:t>Решение: по теореме Пифагора h² = 13² – 5² = 169 – 25 = 144 ⇒ h = 12 м. Ответ: 12 м.</a:t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i="1" dirty="0"/>
              <a:t>Задача 2.</a:t>
            </a:r>
            <a:r>
              <a:rPr lang="ru-RU" sz="1400" dirty="0"/>
              <a:t> Смартфон имеет размеры экрана 6,5 см × 11,5 см. Какова диагональ экрана?</a:t>
            </a:r>
            <a:br>
              <a:rPr lang="ru-RU" sz="1400" dirty="0"/>
            </a:br>
            <a:r>
              <a:rPr lang="ru-RU" sz="1400" dirty="0"/>
              <a:t>Решение: d² = 6,5² + 11,5² = 42,25 + 132,25 = 174,5 ⇒ d ≈ √174,5 ≈ 13,2 см ≈ 5,2 дюйма. Ответ: диагональ примерно 5,2 дюйма.</a:t>
            </a:r>
          </a:p>
          <a:p>
            <a:r>
              <a:rPr lang="ru-RU" sz="1400" dirty="0"/>
              <a:t/>
            </a:r>
            <a:br>
              <a:rPr lang="ru-RU" sz="1400" dirty="0"/>
            </a:br>
            <a:r>
              <a:rPr lang="ru-RU" sz="1400" i="1" dirty="0"/>
              <a:t>Задача 3</a:t>
            </a:r>
            <a:r>
              <a:rPr lang="ru-RU" sz="1400" dirty="0"/>
              <a:t>. Человек стоит на пляже, его глаза находятся на высоте 1,75 м над уровнем моря. Как далеко он видит горизонт? (Радиус Земли округлим до 6400 км).</a:t>
            </a:r>
            <a:br>
              <a:rPr lang="ru-RU" sz="1400" dirty="0"/>
            </a:br>
            <a:r>
              <a:rPr lang="ru-RU" sz="1400" dirty="0"/>
              <a:t>Решение: переведём высоту в километры: h = 0,00175 км. Используем упрощённую формулу d = √(2Rh) = √(2·6400·0,00175) = √(22,4) ≈ 4,73 км. Ответ: горизонт виден примерно на 4,7 км.</a:t>
            </a:r>
          </a:p>
        </p:txBody>
      </p:sp>
    </p:spTree>
    <p:extLst>
      <p:ext uri="{BB962C8B-B14F-4D97-AF65-F5344CB8AC3E}">
        <p14:creationId xmlns:p14="http://schemas.microsoft.com/office/powerpoint/2010/main" val="2382483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5CA901-0327-46C6-9CB2-99FD25135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01797" y="473267"/>
            <a:ext cx="1069673" cy="140053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AA7A37E-D406-4192-A1A5-EE45D5600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707" y="275489"/>
            <a:ext cx="11003623" cy="419548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b="1" dirty="0"/>
              <a:t>Заключение</a:t>
            </a:r>
          </a:p>
          <a:p>
            <a:endParaRPr lang="ru-RU" sz="1800" dirty="0"/>
          </a:p>
          <a:p>
            <a:pPr marL="0" indent="0">
              <a:buNone/>
            </a:pPr>
            <a:r>
              <a:rPr lang="ru-RU" sz="1800" dirty="0"/>
              <a:t>Работа над проектом позволила мне не просто выучить одно из величайших достижений математики, но и по-настоящему понять его глубину. Я </a:t>
            </a:r>
            <a:r>
              <a:rPr lang="ru-RU" sz="1800" dirty="0" smtClean="0"/>
              <a:t>узнал</a:t>
            </a:r>
            <a:r>
              <a:rPr lang="ru-RU" sz="1800" dirty="0"/>
              <a:t>а</a:t>
            </a:r>
            <a:r>
              <a:rPr lang="ru-RU" sz="1800" dirty="0" smtClean="0"/>
              <a:t>, </a:t>
            </a:r>
            <a:r>
              <a:rPr lang="ru-RU" sz="1800" dirty="0"/>
              <a:t>что:</a:t>
            </a:r>
          </a:p>
          <a:p>
            <a:endParaRPr lang="ru-RU" sz="1800" dirty="0"/>
          </a:p>
          <a:p>
            <a:pPr marL="0" indent="0">
              <a:buNone/>
            </a:pPr>
            <a:r>
              <a:rPr lang="ru-RU" sz="1800" dirty="0"/>
              <a:t>· Пифагор и его школа придали известной формуле строгую форму.</a:t>
            </a: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r>
              <a:rPr lang="ru-RU" sz="1800" dirty="0"/>
              <a:t>· Существуют десятки способов доказательства, от древнекитайских головоломок до изящного метода президента Гарфилда.</a:t>
            </a: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r>
              <a:rPr lang="ru-RU" sz="1800" dirty="0"/>
              <a:t>· Наиболее понятным и наглядным для школьников является алгебраическое доказательство с четырьмя прямоугольными треугольниками — оно задействует минимум сложных понятий и легко проверяется.</a:t>
            </a: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r>
              <a:rPr lang="ru-RU" sz="1800" dirty="0"/>
              <a:t>· Теорема Пифагора буквально «пронизывает» нашу жизнь: строительство, техника, связь, путешествия немыслимы без неё.</a:t>
            </a:r>
          </a:p>
        </p:txBody>
      </p:sp>
    </p:spTree>
    <p:extLst>
      <p:ext uri="{BB962C8B-B14F-4D97-AF65-F5344CB8AC3E}">
        <p14:creationId xmlns:p14="http://schemas.microsoft.com/office/powerpoint/2010/main" val="2825778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00DF1F-280A-4F6C-B351-A1CDFED41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8569" y="802374"/>
            <a:ext cx="7634859" cy="1400530"/>
          </a:xfrm>
        </p:spPr>
        <p:txBody>
          <a:bodyPr/>
          <a:lstStyle/>
          <a:p>
            <a:pPr algn="ctr"/>
            <a:r>
              <a:rPr lang="ru-RU" sz="4800" dirty="0"/>
              <a:t>Спасибо за внимание</a:t>
            </a:r>
            <a:r>
              <a:rPr lang="ru-RU" dirty="0"/>
              <a:t>!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A517259-842B-4503-9312-228B666B3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41192" y="3041150"/>
            <a:ext cx="1413856" cy="2367919"/>
          </a:xfrm>
        </p:spPr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A92E0A8-6D49-4CDB-8F82-2DEFA0A22A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9168" y="1978279"/>
            <a:ext cx="4493659" cy="4493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831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190</TotalTime>
  <Words>1007</Words>
  <Application>Microsoft Office PowerPoint</Application>
  <PresentationFormat>Широкоэкранный</PresentationFormat>
  <Paragraphs>76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Century Gothic</vt:lpstr>
      <vt:lpstr>Times New Roman</vt:lpstr>
      <vt:lpstr>Wingdings 3</vt:lpstr>
      <vt:lpstr>Ион</vt:lpstr>
      <vt:lpstr>Проект по математике  на тему:  «Теорема Пифагора  и различные способы её доказательства»</vt:lpstr>
      <vt:lpstr>Презентация PowerPoint</vt:lpstr>
      <vt:lpstr>Презентация PowerPoint</vt:lpstr>
      <vt:lpstr>Формулировка теоремы В прямоугольном треугольнике квадрат, построенный на гипотенузе, равновелик сумме квадратов, построенных на катетах.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Professional</dc:creator>
  <cp:lastModifiedBy>Admin</cp:lastModifiedBy>
  <cp:revision>20</cp:revision>
  <dcterms:created xsi:type="dcterms:W3CDTF">2026-04-26T12:55:39Z</dcterms:created>
  <dcterms:modified xsi:type="dcterms:W3CDTF">2026-04-27T18:48:14Z</dcterms:modified>
</cp:coreProperties>
</file>