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bookmarkIdSeed="3">
  <p:sldMasterIdLst>
    <p:sldMasterId id="2147483660" r:id="rId1"/>
  </p:sldMasterIdLst>
  <p:sldIdLst>
    <p:sldId id="257" r:id="rId2"/>
    <p:sldId id="261" r:id="rId3"/>
    <p:sldId id="259" r:id="rId4"/>
    <p:sldId id="262" r:id="rId5"/>
    <p:sldId id="264" r:id="rId6"/>
    <p:sldId id="268" r:id="rId7"/>
    <p:sldId id="275" r:id="rId8"/>
    <p:sldId id="274" r:id="rId9"/>
    <p:sldId id="269" r:id="rId10"/>
    <p:sldId id="270" r:id="rId11"/>
    <p:sldId id="276" r:id="rId12"/>
    <p:sldId id="271" r:id="rId13"/>
    <p:sldId id="278" r:id="rId14"/>
    <p:sldId id="277" r:id="rId15"/>
    <p:sldId id="272" r:id="rId16"/>
    <p:sldId id="260" r:id="rId17"/>
    <p:sldId id="273" r:id="rId18"/>
    <p:sldId id="279" r:id="rId19"/>
  </p:sldIdLst>
  <p:sldSz cx="9144000" cy="6858000" type="screen4x3"/>
  <p:notesSz cx="6858000" cy="9144000"/>
  <p:embeddedFontLst>
    <p:embeddedFont>
      <p:font typeface="Arial Narrow" pitchFamily="34" charset="0"/>
      <p:regular r:id="rId20"/>
      <p:bold r:id="rId21"/>
      <p:italic r:id="rId22"/>
      <p:boldItalic r:id="rId23"/>
    </p:embeddedFont>
    <p:embeddedFont>
      <p:font typeface="Andalus" pitchFamily="18" charset="-78"/>
      <p:regular r:id="rId24"/>
    </p:embeddedFont>
    <p:embeddedFont>
      <p:font typeface="AGCrownStyle" charset="0"/>
      <p:italic r:id="rId25"/>
    </p:embeddedFont>
    <p:embeddedFont>
      <p:font typeface="Arial Unicode MS" pitchFamily="34" charset="-128"/>
      <p:regular r:id="rId26"/>
    </p:embeddedFon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Monotype Corsiva" pitchFamily="66" charset="0"/>
      <p:italic r:id="rId31"/>
    </p:embeddedFont>
    <p:embeddedFont>
      <p:font typeface="Aharoni" pitchFamily="2" charset="-79"/>
      <p:bold r:id="rId3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14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pic>
        <p:nvPicPr>
          <p:cNvPr id="1026" name="Picture 2" descr="C:\Documents and Settings\Lidija\Рабочий стол\любимые сказки\4816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068960"/>
            <a:ext cx="3515072" cy="324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pic>
        <p:nvPicPr>
          <p:cNvPr id="1026" name="Picture 2" descr="C:\Documents and Settings\Lidija\Рабочий стол\любимые сказки\4816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068960"/>
            <a:ext cx="3515072" cy="324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3667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Lidija\Рабочий стол\любимые сказки\786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504" y="2420888"/>
            <a:ext cx="3120456" cy="3983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Lidija\Рабочий стол\любимые сказки\8142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64888"/>
            <a:ext cx="2089398" cy="268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>
                <a:alpha val="34000"/>
              </a:srgb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с двумя вырезанными противолежащими углами 7"/>
          <p:cNvSpPr/>
          <p:nvPr/>
        </p:nvSpPr>
        <p:spPr>
          <a:xfrm>
            <a:off x="467544" y="476672"/>
            <a:ext cx="8280920" cy="5904656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7" y="692696"/>
            <a:ext cx="799288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  <a:cs typeface="Andalus" pitchFamily="18" charset="-78"/>
              </a:rPr>
              <a:t>Сказки на кончиках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  <a:cs typeface="Andalus" pitchFamily="18" charset="-78"/>
              </a:rPr>
              <a:t>пальцев</a:t>
            </a:r>
            <a:endParaRPr lang="ru-RU" sz="3600" b="1" dirty="0" smtClean="0">
              <a:solidFill>
                <a:schemeClr val="accent2">
                  <a:lumMod val="75000"/>
                </a:schemeClr>
              </a:solidFill>
              <a:latin typeface="Arial Narrow" pitchFamily="34" charset="0"/>
              <a:cs typeface="Andalus" pitchFamily="18" charset="-78"/>
            </a:endParaRPr>
          </a:p>
          <a:p>
            <a:pPr lvl="0" algn="ctr"/>
            <a:endParaRPr lang="ru-RU" sz="2800" b="1" dirty="0" smtClean="0">
              <a:solidFill>
                <a:srgbClr val="FF0000"/>
              </a:solidFill>
              <a:latin typeface="AGCrownStyle" pitchFamily="2" charset="0"/>
            </a:endParaRPr>
          </a:p>
          <a:p>
            <a:pPr lvl="0" algn="ctr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ПРАКТИКУМ ДЛЯ РОДИТЕЛЕЙ</a:t>
            </a:r>
            <a:endParaRPr lang="ru-RU" sz="4000" b="1" dirty="0" smtClean="0">
              <a:solidFill>
                <a:schemeClr val="tx2">
                  <a:lumMod val="7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lvl="0" algn="ctr"/>
            <a:endParaRPr lang="ru-RU" sz="2800" b="1" dirty="0" smtClean="0">
              <a:solidFill>
                <a:srgbClr val="FF0000"/>
              </a:solidFill>
              <a:latin typeface="AGCrownStyle" pitchFamily="2" charset="0"/>
            </a:endParaRPr>
          </a:p>
          <a:p>
            <a:pPr lvl="0" algn="ctr"/>
            <a:endParaRPr lang="ru-RU" sz="2800" b="1" dirty="0" smtClean="0">
              <a:solidFill>
                <a:srgbClr val="FF0000"/>
              </a:solidFill>
              <a:latin typeface="AGCrownStyle" pitchFamily="2" charset="0"/>
            </a:endParaRPr>
          </a:p>
          <a:p>
            <a:pPr lvl="0" algn="ctr"/>
            <a:endParaRPr lang="ru-RU" sz="2800" dirty="0" smtClean="0">
              <a:solidFill>
                <a:srgbClr val="FF0000"/>
              </a:solidFill>
              <a:latin typeface="AGCrownStyle" pitchFamily="2" charset="0"/>
            </a:endParaRPr>
          </a:p>
          <a:p>
            <a:pPr lvl="0"/>
            <a:r>
              <a:rPr lang="ru-RU" sz="2800" b="1" dirty="0" smtClean="0">
                <a:solidFill>
                  <a:srgbClr val="FF0000"/>
                </a:solidFill>
                <a:latin typeface="AGCrownStyle" pitchFamily="2" charset="0"/>
              </a:rPr>
              <a:t>      </a:t>
            </a:r>
            <a:r>
              <a:rPr lang="ru-RU" sz="2800" b="1" dirty="0" smtClean="0">
                <a:solidFill>
                  <a:srgbClr val="0070C0"/>
                </a:solidFill>
                <a:latin typeface="Arial Narrow" pitchFamily="34" charset="0"/>
              </a:rPr>
              <a:t>Пальчиковые игры</a:t>
            </a:r>
          </a:p>
          <a:p>
            <a:pPr lvl="0"/>
            <a:r>
              <a:rPr lang="ru-RU" sz="2800" b="1" dirty="0" smtClean="0">
                <a:solidFill>
                  <a:srgbClr val="0070C0"/>
                </a:solidFill>
                <a:latin typeface="Arial Narrow" pitchFamily="34" charset="0"/>
              </a:rPr>
              <a:t>       по </a:t>
            </a:r>
            <a:r>
              <a:rPr lang="ru-RU" sz="2800" b="1" dirty="0" smtClean="0">
                <a:solidFill>
                  <a:srgbClr val="0070C0"/>
                </a:solidFill>
                <a:latin typeface="Arial Narrow" pitchFamily="34" charset="0"/>
              </a:rPr>
              <a:t>мотивам </a:t>
            </a:r>
            <a:r>
              <a:rPr lang="ru-RU" sz="2800" b="1" dirty="0" smtClean="0">
                <a:solidFill>
                  <a:srgbClr val="0070C0"/>
                </a:solidFill>
                <a:latin typeface="Arial Narrow" pitchFamily="34" charset="0"/>
              </a:rPr>
              <a:t>народных</a:t>
            </a:r>
          </a:p>
          <a:p>
            <a:pPr lvl="0"/>
            <a:r>
              <a:rPr lang="ru-RU" sz="2800" b="1" dirty="0" smtClean="0">
                <a:solidFill>
                  <a:srgbClr val="0070C0"/>
                </a:solidFill>
                <a:latin typeface="Arial Narrow" pitchFamily="34" charset="0"/>
              </a:rPr>
              <a:t>         и </a:t>
            </a:r>
            <a:r>
              <a:rPr lang="ru-RU" sz="2800" b="1" dirty="0" smtClean="0">
                <a:solidFill>
                  <a:srgbClr val="0070C0"/>
                </a:solidFill>
                <a:latin typeface="Arial Narrow" pitchFamily="34" charset="0"/>
              </a:rPr>
              <a:t>авторских сказок</a:t>
            </a:r>
          </a:p>
        </p:txBody>
      </p:sp>
      <p:pic>
        <p:nvPicPr>
          <p:cNvPr id="14337" name="Picture 1" descr="C:\Users\ok_kap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852936"/>
            <a:ext cx="3816424" cy="3587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774208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7224" y="764704"/>
            <a:ext cx="67866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Выдающийся педагог </a:t>
            </a:r>
          </a:p>
          <a:p>
            <a:r>
              <a:rPr lang="ru-RU" sz="3600" b="1" dirty="0" smtClean="0"/>
              <a:t>В.А. Сухомлинский говорил, что ум ребенка находится на кончиках его пальцев.</a:t>
            </a:r>
            <a:endParaRPr lang="ru-RU" sz="3600" b="1" dirty="0"/>
          </a:p>
        </p:txBody>
      </p:sp>
      <p:pic>
        <p:nvPicPr>
          <p:cNvPr id="13314" name="Picture 2" descr="C:\Users\ok_kap\Desktop\Detskie-ruki-na-belom-fone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924944"/>
            <a:ext cx="4752528" cy="3584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4678" y="690250"/>
            <a:ext cx="49292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Пальчиковые игры по мотивам русских народных и авторских сказок помогают не только совершенствовать мелкую моторику, но и закреплять знание содержания сказок, развивать речь и образное мышление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6034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92696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cs typeface="Times New Roman" pitchFamily="18" charset="0"/>
              </a:rPr>
              <a:t>Предлагаемые пальчиковые игры можно использовать в 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cs typeface="Times New Roman" pitchFamily="18" charset="0"/>
              </a:rPr>
              <a:t>домашних условиях</a:t>
            </a:r>
            <a:endParaRPr lang="ru-RU" sz="3600" b="1" dirty="0" smtClean="0">
              <a:solidFill>
                <a:schemeClr val="tx2">
                  <a:lumMod val="75000"/>
                </a:schemeClr>
              </a:solidFill>
              <a:latin typeface="Arial Narrow" pitchFamily="34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User\Desktop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285992"/>
            <a:ext cx="6000204" cy="4216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46034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642918"/>
            <a:ext cx="7961538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  <a:latin typeface="APCGaramondC" pitchFamily="2" charset="0"/>
                <a:cs typeface="+mn-cs"/>
              </a:rPr>
              <a:t>	</a:t>
            </a:r>
            <a:r>
              <a:rPr lang="ru-RU" sz="2800" dirty="0" smtClean="0">
                <a:solidFill>
                  <a:schemeClr val="tx1"/>
                </a:solidFill>
                <a:latin typeface="APCGaramondC" pitchFamily="2" charset="0"/>
                <a:cs typeface="+mn-cs"/>
              </a:rPr>
              <a:t>Играя с детьми в пальчиковые игры, следует обратить внимание на точность и качество выполнения движений, на согласованность речи с работой пальцев и кистей рук.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PCGaramondC" pitchFamily="2" charset="0"/>
              </a:rPr>
              <a:t>	Так как движения в ходе проведения игр могут повторяться, для упрощения объяснения и запоминания этим движениям целесообразно дать следующие названия:</a:t>
            </a:r>
            <a:endParaRPr lang="ru-RU" sz="2800" dirty="0" smtClean="0">
              <a:solidFill>
                <a:schemeClr val="tx1"/>
              </a:solidFill>
              <a:latin typeface="APCGaramondC" pitchFamily="2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 smtClean="0">
              <a:solidFill>
                <a:srgbClr val="C00000"/>
              </a:solidFill>
              <a:latin typeface="APCGaramondC" pitchFamily="2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rgbClr val="C00000"/>
              </a:solidFill>
              <a:latin typeface="Monotype Corsiva" pitchFamily="66" charset="0"/>
              <a:cs typeface="+mn-cs"/>
            </a:endParaRPr>
          </a:p>
        </p:txBody>
      </p:sp>
      <p:pic>
        <p:nvPicPr>
          <p:cNvPr id="12291" name="Picture 3" descr="C:\Users\User\Desktop\7e8cf53895a7569cfbd8040922n1-kukly-i-igrushki-palchikovyj-teatr-repka-dlya-detej-768x5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501008"/>
            <a:ext cx="4287990" cy="3141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:\Users\User\AppData\Local\Temp\FineReader12.00\media\image1.jpeg"/>
          <p:cNvPicPr/>
          <p:nvPr/>
        </p:nvPicPr>
        <p:blipFill>
          <a:blip r:embed="rId2" cstate="print"/>
          <a:srcRect r="82866" b="52298"/>
          <a:stretch>
            <a:fillRect/>
          </a:stretch>
        </p:blipFill>
        <p:spPr bwMode="auto">
          <a:xfrm>
            <a:off x="755576" y="764704"/>
            <a:ext cx="1008112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1835696" y="692697"/>
            <a:ext cx="22322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«Колечки» </a:t>
            </a:r>
            <a:r>
              <a:rPr lang="ru-RU" sz="1600" dirty="0" smtClean="0"/>
              <a:t>— подушечки больших пальцев не просто поочередно прикаса­ются к подушечкам остальных пальцев, а с силой надавливают на них</a:t>
            </a:r>
            <a:endParaRPr lang="ru-RU" sz="1600" dirty="0"/>
          </a:p>
        </p:txBody>
      </p:sp>
      <p:pic>
        <p:nvPicPr>
          <p:cNvPr id="13" name="Picture 2" descr="image1"/>
          <p:cNvPicPr>
            <a:picLocks noChangeAspect="1" noChangeArrowheads="1"/>
          </p:cNvPicPr>
          <p:nvPr/>
        </p:nvPicPr>
        <p:blipFill>
          <a:blip r:embed="rId2" cstate="print"/>
          <a:srcRect l="16396" r="65320" b="51204"/>
          <a:stretch>
            <a:fillRect/>
          </a:stretch>
        </p:blipFill>
        <p:spPr bwMode="auto">
          <a:xfrm>
            <a:off x="755576" y="2780928"/>
            <a:ext cx="1024934" cy="1740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1979712" y="2852936"/>
            <a:ext cx="15841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 smtClean="0"/>
              <a:t>«Кулачки» </a:t>
            </a:r>
            <a:r>
              <a:rPr lang="ru-RU" sz="1600" dirty="0" smtClean="0"/>
              <a:t>— с силой плотно при­жимать согнутые пальцы к ладоням;</a:t>
            </a:r>
          </a:p>
          <a:p>
            <a:r>
              <a:rPr lang="ru-RU" sz="1600" dirty="0" smtClean="0"/>
              <a:t> </a:t>
            </a:r>
            <a:endParaRPr lang="ru-RU" sz="1600" dirty="0"/>
          </a:p>
        </p:txBody>
      </p:sp>
      <p:pic>
        <p:nvPicPr>
          <p:cNvPr id="15" name="Picture 3" descr="image1"/>
          <p:cNvPicPr>
            <a:picLocks noChangeAspect="1" noChangeArrowheads="1"/>
          </p:cNvPicPr>
          <p:nvPr/>
        </p:nvPicPr>
        <p:blipFill>
          <a:blip r:embed="rId2" cstate="print"/>
          <a:srcRect l="33974" r="43279" b="51204"/>
          <a:stretch>
            <a:fillRect/>
          </a:stretch>
        </p:blipFill>
        <p:spPr bwMode="auto">
          <a:xfrm>
            <a:off x="4067944" y="836712"/>
            <a:ext cx="1152128" cy="1744474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5508104" y="908720"/>
            <a:ext cx="2376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 smtClean="0"/>
              <a:t>«Лучики» </a:t>
            </a:r>
            <a:r>
              <a:rPr lang="ru-RU" sz="1600" dirty="0" smtClean="0"/>
              <a:t>— при разжимании кулачков напрягать выпрямленные пальцы;</a:t>
            </a:r>
            <a:endParaRPr lang="ru-RU" sz="1600" dirty="0"/>
          </a:p>
        </p:txBody>
      </p:sp>
      <p:pic>
        <p:nvPicPr>
          <p:cNvPr id="17" name="Picture 2" descr="image1"/>
          <p:cNvPicPr>
            <a:picLocks noChangeAspect="1" noChangeArrowheads="1"/>
          </p:cNvPicPr>
          <p:nvPr/>
        </p:nvPicPr>
        <p:blipFill>
          <a:blip r:embed="rId2" cstate="print"/>
          <a:srcRect l="56277" b="51422"/>
          <a:stretch>
            <a:fillRect/>
          </a:stretch>
        </p:blipFill>
        <p:spPr bwMode="auto">
          <a:xfrm>
            <a:off x="1763688" y="4725144"/>
            <a:ext cx="1835291" cy="1376468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3995936" y="4941168"/>
            <a:ext cx="20882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«Веер» </a:t>
            </a:r>
            <a:r>
              <a:rPr lang="ru-RU" sz="1600" dirty="0" smtClean="0"/>
              <a:t>— прямые напряженные пальцы сдвигать вместе и раздвигать</a:t>
            </a:r>
            <a:endParaRPr lang="ru-RU" sz="1600" dirty="0"/>
          </a:p>
        </p:txBody>
      </p:sp>
      <p:pic>
        <p:nvPicPr>
          <p:cNvPr id="19" name="Picture 3" descr="image1"/>
          <p:cNvPicPr>
            <a:picLocks noChangeAspect="1" noChangeArrowheads="1"/>
          </p:cNvPicPr>
          <p:nvPr/>
        </p:nvPicPr>
        <p:blipFill>
          <a:blip r:embed="rId2" cstate="print"/>
          <a:srcRect t="51422" r="77696"/>
          <a:stretch>
            <a:fillRect/>
          </a:stretch>
        </p:blipFill>
        <p:spPr bwMode="auto">
          <a:xfrm>
            <a:off x="4067944" y="2780928"/>
            <a:ext cx="1152128" cy="177250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 flipH="1">
            <a:off x="5508104" y="2780928"/>
            <a:ext cx="280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«Замок» </a:t>
            </a:r>
            <a:r>
              <a:rPr lang="ru-RU" sz="1600" dirty="0" smtClean="0"/>
              <a:t>— соединить ладони обеих рук, пальцы скрестить и со­гнуть, прижимать их к тыльной стороне кистей</a:t>
            </a:r>
            <a:endParaRPr lang="ru-RU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1"/>
          <p:cNvPicPr>
            <a:picLocks noChangeAspect="1" noChangeArrowheads="1"/>
          </p:cNvPicPr>
          <p:nvPr/>
        </p:nvPicPr>
        <p:blipFill>
          <a:blip r:embed="rId2" cstate="print"/>
          <a:srcRect l="21565" t="51642" r="52142" b="-1094"/>
          <a:stretch>
            <a:fillRect/>
          </a:stretch>
        </p:blipFill>
        <p:spPr bwMode="auto">
          <a:xfrm>
            <a:off x="755576" y="764704"/>
            <a:ext cx="1224136" cy="1779196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029" name="Picture 5" descr="image1"/>
          <p:cNvPicPr>
            <a:picLocks noChangeAspect="1" noChangeArrowheads="1"/>
          </p:cNvPicPr>
          <p:nvPr/>
        </p:nvPicPr>
        <p:blipFill>
          <a:blip r:embed="rId2" cstate="print"/>
          <a:srcRect l="46677" t="51860" r="31906"/>
          <a:stretch>
            <a:fillRect/>
          </a:stretch>
        </p:blipFill>
        <p:spPr bwMode="auto">
          <a:xfrm>
            <a:off x="827584" y="2780928"/>
            <a:ext cx="1157920" cy="1879476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0" name="Picture 3" descr="image2"/>
          <p:cNvPicPr>
            <a:picLocks noChangeAspect="1" noChangeArrowheads="1"/>
          </p:cNvPicPr>
          <p:nvPr/>
        </p:nvPicPr>
        <p:blipFill>
          <a:blip r:embed="rId3" cstate="print"/>
          <a:srcRect l="39053" r="43935"/>
          <a:stretch>
            <a:fillRect/>
          </a:stretch>
        </p:blipFill>
        <p:spPr bwMode="auto">
          <a:xfrm>
            <a:off x="4283968" y="1700808"/>
            <a:ext cx="1224136" cy="187419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3563888" y="4581127"/>
            <a:ext cx="280831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/>
              <a:t> </a:t>
            </a:r>
            <a:endParaRPr lang="ru-RU" sz="1600" dirty="0" smtClean="0"/>
          </a:p>
          <a:p>
            <a:pPr lvl="0"/>
            <a:r>
              <a:rPr lang="ru-RU" sz="1600" b="1" dirty="0" smtClean="0"/>
              <a:t>«Клювики» </a:t>
            </a:r>
            <a:r>
              <a:rPr lang="ru-RU" sz="1600" dirty="0" smtClean="0"/>
              <a:t>— большой и указа­тельный пальцы ритмично соприкасаются подушечками, остальные пальцы вы­прямлены и прижаты друг к другу;</a:t>
            </a:r>
            <a:endParaRPr lang="ru-RU" sz="16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990725" y="764704"/>
            <a:ext cx="207721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 smtClean="0">
                <a:solidFill>
                  <a:prstClr val="black"/>
                </a:solidFill>
              </a:rPr>
              <a:t>«Гребешок» </a:t>
            </a:r>
            <a:r>
              <a:rPr lang="ru-RU" sz="1600" dirty="0" smtClean="0">
                <a:solidFill>
                  <a:prstClr val="black"/>
                </a:solidFill>
              </a:rPr>
              <a:t>— положение ла­доней как в предыдущем упражнении, но скрещенные пальцы прямые и на­пряжены</a:t>
            </a:r>
            <a:r>
              <a:rPr lang="ru-RU" sz="1400" dirty="0" smtClean="0">
                <a:solidFill>
                  <a:prstClr val="black"/>
                </a:solidFill>
              </a:rPr>
              <a:t>;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123728" y="2924944"/>
            <a:ext cx="22322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«Бородка» </a:t>
            </a:r>
            <a:r>
              <a:rPr lang="ru-RU" sz="1600" dirty="0" smtClean="0"/>
              <a:t>— соединить вместе тыльные стороны ладоней, пальцы обеих рук скрестить и выпрямить;</a:t>
            </a:r>
            <a:endParaRPr lang="ru-RU" sz="16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580112" y="2132856"/>
            <a:ext cx="25922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«Маятник» </a:t>
            </a:r>
            <a:r>
              <a:rPr lang="ru-RU" sz="1600" dirty="0" smtClean="0"/>
              <a:t>— прямой указатель­ный палец наклонять влево и вправо, остальные пальцы согнуты в кулачок</a:t>
            </a:r>
            <a:endParaRPr lang="ru-RU" sz="1600" dirty="0"/>
          </a:p>
        </p:txBody>
      </p:sp>
      <p:pic>
        <p:nvPicPr>
          <p:cNvPr id="20" name="Picture 6" descr="image1"/>
          <p:cNvPicPr>
            <a:picLocks noChangeAspect="1" noChangeArrowheads="1"/>
          </p:cNvPicPr>
          <p:nvPr/>
        </p:nvPicPr>
        <p:blipFill>
          <a:blip r:embed="rId2" cstate="print"/>
          <a:srcRect l="67503" t="50984" r="15215" b="1094"/>
          <a:stretch>
            <a:fillRect/>
          </a:stretch>
        </p:blipFill>
        <p:spPr bwMode="auto">
          <a:xfrm>
            <a:off x="2051720" y="4725144"/>
            <a:ext cx="1296144" cy="1731459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image3"/>
          <p:cNvPicPr>
            <a:picLocks noChangeAspect="1" noChangeArrowheads="1"/>
          </p:cNvPicPr>
          <p:nvPr/>
        </p:nvPicPr>
        <p:blipFill>
          <a:blip r:embed="rId2" cstate="print"/>
          <a:srcRect l="35556" r="39851"/>
          <a:stretch>
            <a:fillRect/>
          </a:stretch>
        </p:blipFill>
        <p:spPr bwMode="auto">
          <a:xfrm>
            <a:off x="827584" y="692696"/>
            <a:ext cx="1393662" cy="1872208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483768" y="764704"/>
            <a:ext cx="17281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 smtClean="0"/>
              <a:t>«Молоточки» </a:t>
            </a:r>
            <a:r>
              <a:rPr lang="ru-RU" sz="1600" dirty="0" smtClean="0"/>
              <a:t>— ритмично с чередованием постукивать кулачком одной руки по ладони другой;</a:t>
            </a:r>
            <a:endParaRPr lang="ru-RU" sz="1600" dirty="0"/>
          </a:p>
        </p:txBody>
      </p:sp>
      <p:pic>
        <p:nvPicPr>
          <p:cNvPr id="4" name="Picture 5" descr="image2"/>
          <p:cNvPicPr>
            <a:picLocks noChangeAspect="1" noChangeArrowheads="1"/>
          </p:cNvPicPr>
          <p:nvPr/>
        </p:nvPicPr>
        <p:blipFill>
          <a:blip r:embed="rId3" cstate="print"/>
          <a:srcRect l="72041" t="-2242"/>
          <a:stretch>
            <a:fillRect/>
          </a:stretch>
        </p:blipFill>
        <p:spPr bwMode="auto">
          <a:xfrm>
            <a:off x="827584" y="2780928"/>
            <a:ext cx="1440160" cy="173733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483768" y="3140968"/>
            <a:ext cx="13681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 smtClean="0"/>
              <a:t>«Хлопки» </a:t>
            </a:r>
            <a:r>
              <a:rPr lang="ru-RU" sz="1600" dirty="0" smtClean="0"/>
              <a:t>— ритмично хлопать в ладоши</a:t>
            </a:r>
            <a:endParaRPr lang="ru-RU" sz="1600" dirty="0"/>
          </a:p>
        </p:txBody>
      </p:sp>
      <p:pic>
        <p:nvPicPr>
          <p:cNvPr id="6" name="Picture 2" descr="image2"/>
          <p:cNvPicPr>
            <a:picLocks noChangeAspect="1" noChangeArrowheads="1"/>
          </p:cNvPicPr>
          <p:nvPr/>
        </p:nvPicPr>
        <p:blipFill>
          <a:blip r:embed="rId3" cstate="print"/>
          <a:srcRect r="60799"/>
          <a:stretch>
            <a:fillRect/>
          </a:stretch>
        </p:blipFill>
        <p:spPr bwMode="auto">
          <a:xfrm>
            <a:off x="2267744" y="4581128"/>
            <a:ext cx="2088232" cy="1757267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499992" y="5157192"/>
            <a:ext cx="20162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«Волны» </a:t>
            </a:r>
            <a:r>
              <a:rPr lang="ru-RU" sz="1600" dirty="0" smtClean="0"/>
              <a:t>— шевелить прямыми пальцами без напряжения</a:t>
            </a:r>
            <a:endParaRPr lang="ru-RU" sz="1600" dirty="0"/>
          </a:p>
        </p:txBody>
      </p:sp>
      <p:pic>
        <p:nvPicPr>
          <p:cNvPr id="8" name="Picture 9" descr="image3"/>
          <p:cNvPicPr>
            <a:picLocks noChangeAspect="1" noChangeArrowheads="1"/>
          </p:cNvPicPr>
          <p:nvPr/>
        </p:nvPicPr>
        <p:blipFill>
          <a:blip r:embed="rId2" cstate="print"/>
          <a:srcRect l="59703" r="22223"/>
          <a:stretch>
            <a:fillRect/>
          </a:stretch>
        </p:blipFill>
        <p:spPr bwMode="auto">
          <a:xfrm>
            <a:off x="4355976" y="1412776"/>
            <a:ext cx="1368152" cy="2143546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868144" y="2348880"/>
            <a:ext cx="2520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«Бутон» </a:t>
            </a:r>
            <a:r>
              <a:rPr lang="ru-RU" sz="1600" dirty="0" smtClean="0"/>
              <a:t>— соединить кончики пальцев одной руки и стучать ими по ладони другой руки</a:t>
            </a:r>
            <a:endParaRPr lang="ru-RU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image3"/>
          <p:cNvPicPr>
            <a:picLocks noChangeAspect="1" noChangeArrowheads="1"/>
          </p:cNvPicPr>
          <p:nvPr/>
        </p:nvPicPr>
        <p:blipFill>
          <a:blip r:embed="rId2" cstate="print"/>
          <a:srcRect r="79111"/>
          <a:stretch>
            <a:fillRect/>
          </a:stretch>
        </p:blipFill>
        <p:spPr bwMode="auto">
          <a:xfrm>
            <a:off x="683568" y="908720"/>
            <a:ext cx="1368152" cy="2163814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5" name="Picture 4" descr="image2"/>
          <p:cNvPicPr>
            <a:picLocks noChangeAspect="1" noChangeArrowheads="1"/>
          </p:cNvPicPr>
          <p:nvPr/>
        </p:nvPicPr>
        <p:blipFill>
          <a:blip r:embed="rId3" cstate="print"/>
          <a:srcRect l="54881" r="27219"/>
          <a:stretch>
            <a:fillRect/>
          </a:stretch>
        </p:blipFill>
        <p:spPr bwMode="auto">
          <a:xfrm>
            <a:off x="4644008" y="908719"/>
            <a:ext cx="1368626" cy="2049567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1" name="Picture 7" descr="image3"/>
          <p:cNvPicPr>
            <a:picLocks noChangeAspect="1" noChangeArrowheads="1"/>
          </p:cNvPicPr>
          <p:nvPr/>
        </p:nvPicPr>
        <p:blipFill>
          <a:blip r:embed="rId2" cstate="print"/>
          <a:srcRect l="20000" r="64148"/>
          <a:stretch>
            <a:fillRect/>
          </a:stretch>
        </p:blipFill>
        <p:spPr bwMode="auto">
          <a:xfrm>
            <a:off x="683568" y="3356992"/>
            <a:ext cx="1224136" cy="2071613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3" name="Picture 10" descr="image3"/>
          <p:cNvPicPr>
            <a:picLocks noChangeAspect="1" noChangeArrowheads="1"/>
          </p:cNvPicPr>
          <p:nvPr/>
        </p:nvPicPr>
        <p:blipFill>
          <a:blip r:embed="rId2" cstate="print"/>
          <a:srcRect l="76889"/>
          <a:stretch>
            <a:fillRect/>
          </a:stretch>
        </p:blipFill>
        <p:spPr bwMode="auto">
          <a:xfrm>
            <a:off x="4644008" y="3284984"/>
            <a:ext cx="1440160" cy="205869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4" name="Прямоугольник 23"/>
          <p:cNvSpPr/>
          <p:nvPr/>
        </p:nvSpPr>
        <p:spPr>
          <a:xfrm>
            <a:off x="2195736" y="908720"/>
            <a:ext cx="25202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«Цепочка» </a:t>
            </a:r>
            <a:r>
              <a:rPr lang="ru-RU" sz="1600" dirty="0" smtClean="0"/>
              <a:t>— соединить подушеч­ки большого и указательного пальцев левой руки, просунуть указательный палец правой руки в образовавшееся колечко и соединить его с большим пальцем правой руки</a:t>
            </a:r>
            <a:endParaRPr lang="ru-RU" sz="16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6084168" y="1124744"/>
            <a:ext cx="28803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 smtClean="0"/>
              <a:t>«Кнопочки» </a:t>
            </a:r>
            <a:r>
              <a:rPr lang="ru-RU" sz="1600" dirty="0" smtClean="0"/>
              <a:t>— кисти рук держать параллельно друг другу, с надавлива­нием ритмично соединять подушечки одноименных пальцев («стучать» поду­шечками);</a:t>
            </a:r>
            <a:endParaRPr lang="ru-RU" sz="16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1979712" y="3861048"/>
            <a:ext cx="22322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«Коготки» </a:t>
            </a:r>
            <a:r>
              <a:rPr lang="ru-RU" sz="1600" dirty="0" smtClean="0"/>
              <a:t>— прямые пальцы раз­ведены, напряжены — ритмично сгибать первые и вторые фаланги пальцев</a:t>
            </a:r>
            <a:endParaRPr lang="ru-RU" sz="16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3851920" y="5517233"/>
            <a:ext cx="30243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«Здравствуй» </a:t>
            </a:r>
            <a:r>
              <a:rPr lang="ru-RU" sz="1600" dirty="0" smtClean="0"/>
              <a:t>— ритмично с перехватом сжимать пальцами ладонь противоположной руки</a:t>
            </a:r>
            <a:endParaRPr lang="ru-RU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620688"/>
            <a:ext cx="64087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Пальчиковые игры - сказки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31840" y="1412776"/>
            <a:ext cx="52565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Кот, Петух и Лиса</a:t>
            </a:r>
          </a:p>
          <a:p>
            <a:r>
              <a:rPr lang="ru-RU" dirty="0" smtClean="0"/>
              <a:t>Жили Котик с Петушком У лесной опушки,</a:t>
            </a:r>
          </a:p>
          <a:p>
            <a:r>
              <a:rPr lang="ru-RU" dirty="0" smtClean="0"/>
              <a:t>Но однажды Лисонька Подкралась к избушке.</a:t>
            </a:r>
          </a:p>
          <a:p>
            <a:r>
              <a:rPr lang="ru-RU" i="1" dirty="0" smtClean="0"/>
              <a:t>(«Колечки».)</a:t>
            </a:r>
          </a:p>
          <a:p>
            <a:r>
              <a:rPr lang="ru-RU" dirty="0" smtClean="0"/>
              <a:t>Утащила Петушка За высоки горы, Утащила Петушка В свою лисью нору (« </a:t>
            </a:r>
            <a:r>
              <a:rPr lang="ru-RU" i="1" dirty="0" smtClean="0"/>
              <a:t>Кулачки</a:t>
            </a:r>
            <a:r>
              <a:rPr lang="ru-RU" dirty="0" smtClean="0"/>
              <a:t>», </a:t>
            </a:r>
            <a:r>
              <a:rPr lang="ru-RU" i="1" dirty="0" smtClean="0"/>
              <a:t>«</a:t>
            </a:r>
            <a:r>
              <a:rPr lang="ru-RU" i="1" dirty="0" err="1" smtClean="0"/>
              <a:t>Аучики</a:t>
            </a:r>
            <a:r>
              <a:rPr lang="ru-RU" i="1" dirty="0" smtClean="0"/>
              <a:t>».)</a:t>
            </a:r>
            <a:endParaRPr lang="ru-RU" dirty="0" smtClean="0"/>
          </a:p>
          <a:p>
            <a:r>
              <a:rPr lang="ru-RU" dirty="0" smtClean="0"/>
              <a:t>Смелый Котик в лес пошел И нору Лисы нашел.</a:t>
            </a:r>
          </a:p>
          <a:p>
            <a:r>
              <a:rPr lang="ru-RU" dirty="0" smtClean="0"/>
              <a:t>(</a:t>
            </a:r>
            <a:r>
              <a:rPr lang="ru-RU" i="1" dirty="0" smtClean="0"/>
              <a:t>«Колечки», «Здравствуй».) </a:t>
            </a:r>
            <a:r>
              <a:rPr lang="ru-RU" dirty="0" smtClean="0"/>
              <a:t>Умный Котик спас дружка Петю-Петю-Петушка. </a:t>
            </a:r>
            <a:r>
              <a:rPr lang="ru-RU" i="1" dirty="0" smtClean="0"/>
              <a:t>(«Гребешок»)</a:t>
            </a:r>
            <a:endParaRPr lang="ru-RU" dirty="0" smtClean="0"/>
          </a:p>
          <a:p>
            <a:r>
              <a:rPr lang="ru-RU" dirty="0" smtClean="0"/>
              <a:t>Живут Котик с Петушком У лесной опушки </a:t>
            </a:r>
            <a:r>
              <a:rPr lang="ru-RU" i="1" dirty="0" smtClean="0"/>
              <a:t>(«Колечки»),</a:t>
            </a:r>
            <a:endParaRPr lang="ru-RU" dirty="0" smtClean="0"/>
          </a:p>
          <a:p>
            <a:r>
              <a:rPr lang="ru-RU" dirty="0" smtClean="0"/>
              <a:t>И теперь уже Лиса Не ходит к их избушке.</a:t>
            </a:r>
          </a:p>
          <a:p>
            <a:r>
              <a:rPr lang="ru-RU" i="1" dirty="0" smtClean="0"/>
              <a:t>(«Маятник»)</a:t>
            </a:r>
            <a:endParaRPr lang="ru-RU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9832" y="908720"/>
            <a:ext cx="5544616" cy="4464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Рукавица</a:t>
            </a:r>
          </a:p>
          <a:p>
            <a:r>
              <a:rPr lang="ru-RU" dirty="0" smtClean="0"/>
              <a:t>На охоту вышел дед Зимнею порою </a:t>
            </a:r>
            <a:r>
              <a:rPr lang="ru-RU" i="1" dirty="0" smtClean="0"/>
              <a:t>(«Колечки».),</a:t>
            </a:r>
            <a:endParaRPr lang="ru-RU" dirty="0" smtClean="0"/>
          </a:p>
          <a:p>
            <a:r>
              <a:rPr lang="ru-RU" dirty="0" smtClean="0"/>
              <a:t>Рукавицу потерял Под большой сосною.</a:t>
            </a:r>
            <a:r>
              <a:rPr lang="ru-RU" i="1" dirty="0" smtClean="0"/>
              <a:t>(«Лучики».)</a:t>
            </a:r>
          </a:p>
          <a:p>
            <a:r>
              <a:rPr lang="ru-RU" dirty="0" smtClean="0"/>
              <a:t>Дома стал ее смотреть </a:t>
            </a:r>
            <a:r>
              <a:rPr lang="ru-RU" i="1" dirty="0" smtClean="0"/>
              <a:t>(«Колечки».) - </a:t>
            </a:r>
            <a:r>
              <a:rPr lang="ru-RU" dirty="0" smtClean="0"/>
              <a:t>Не нашел на месте (</a:t>
            </a:r>
            <a:r>
              <a:rPr lang="ru-RU" i="1" dirty="0" smtClean="0"/>
              <a:t>«Веер».)</a:t>
            </a:r>
            <a:endParaRPr lang="ru-RU" dirty="0" smtClean="0"/>
          </a:p>
          <a:p>
            <a:r>
              <a:rPr lang="ru-RU" dirty="0" smtClean="0"/>
              <a:t>И отправился искать (</a:t>
            </a:r>
            <a:r>
              <a:rPr lang="ru-RU" i="1" dirty="0" smtClean="0"/>
              <a:t>«Колечки».)</a:t>
            </a:r>
            <a:endParaRPr lang="ru-RU" dirty="0" smtClean="0"/>
          </a:p>
          <a:p>
            <a:r>
              <a:rPr lang="ru-RU" dirty="0" smtClean="0"/>
              <a:t>В лес с собакой вместе.</a:t>
            </a:r>
            <a:r>
              <a:rPr lang="ru-RU" i="1" dirty="0" smtClean="0"/>
              <a:t>(«Кулачки».)</a:t>
            </a:r>
          </a:p>
          <a:p>
            <a:r>
              <a:rPr lang="ru-RU" dirty="0" smtClean="0"/>
              <a:t>А в лесу в той рукавице </a:t>
            </a:r>
            <a:r>
              <a:rPr lang="ru-RU" i="1" dirty="0" smtClean="0"/>
              <a:t>(«Колечки»)</a:t>
            </a:r>
            <a:endParaRPr lang="ru-RU" dirty="0" smtClean="0"/>
          </a:p>
          <a:p>
            <a:r>
              <a:rPr lang="ru-RU" dirty="0" smtClean="0"/>
              <a:t>Звери стали дружно жить: </a:t>
            </a:r>
          </a:p>
          <a:p>
            <a:r>
              <a:rPr lang="ru-RU" dirty="0" smtClean="0"/>
              <a:t>Мышь с лягушкой и лисицей, Заяц, волк, кабан, медведь.</a:t>
            </a:r>
            <a:r>
              <a:rPr lang="ru-RU" i="1" dirty="0" smtClean="0"/>
              <a:t>(«Кнопочки».)</a:t>
            </a:r>
          </a:p>
          <a:p>
            <a:r>
              <a:rPr lang="ru-RU" dirty="0" smtClean="0"/>
              <a:t>В лес собака прибежала </a:t>
            </a:r>
            <a:r>
              <a:rPr lang="ru-RU" i="1" dirty="0" smtClean="0"/>
              <a:t>(«Колечки».),</a:t>
            </a:r>
            <a:endParaRPr lang="ru-RU" dirty="0" smtClean="0"/>
          </a:p>
          <a:p>
            <a:r>
              <a:rPr lang="ru-RU" dirty="0" smtClean="0"/>
              <a:t>Всех зверей перепугала, </a:t>
            </a:r>
            <a:r>
              <a:rPr lang="ru-RU" i="1" dirty="0" smtClean="0"/>
              <a:t>(«Лучики».)</a:t>
            </a:r>
            <a:endParaRPr lang="ru-RU" dirty="0" smtClean="0"/>
          </a:p>
          <a:p>
            <a:r>
              <a:rPr lang="ru-RU" dirty="0" smtClean="0"/>
              <a:t>Рукавицу подняла </a:t>
            </a:r>
            <a:r>
              <a:rPr lang="ru-RU" i="1" dirty="0" smtClean="0"/>
              <a:t>(«Колечки».),</a:t>
            </a:r>
            <a:endParaRPr lang="ru-RU" dirty="0" smtClean="0"/>
          </a:p>
          <a:p>
            <a:r>
              <a:rPr lang="ru-RU" dirty="0" smtClean="0"/>
              <a:t>Деду в руки отдала.</a:t>
            </a:r>
            <a:r>
              <a:rPr lang="ru-RU" i="1" dirty="0" smtClean="0"/>
              <a:t>(«Здравствуй».)</a:t>
            </a:r>
            <a:endParaRPr lang="ru-RU" i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692696"/>
            <a:ext cx="7056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Птичий двор</a:t>
            </a:r>
          </a:p>
          <a:p>
            <a:r>
              <a:rPr lang="ru-RU" sz="2000" dirty="0" smtClean="0"/>
              <a:t>Цикл пальчиковых игр, которые по­зволяют не только закреплять знания детей о домашних птицах, но, кроме того, могут быть использованы в работе по автоматизации и дифференциации звуков.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2636912"/>
            <a:ext cx="547260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Петушок</a:t>
            </a:r>
          </a:p>
          <a:p>
            <a:r>
              <a:rPr lang="ru-RU" dirty="0" smtClean="0"/>
              <a:t>У цыпляток папа — важный петушок </a:t>
            </a:r>
            <a:r>
              <a:rPr lang="ru-RU" i="1" dirty="0" smtClean="0"/>
              <a:t>(«Лучики».)'.</a:t>
            </a:r>
          </a:p>
          <a:p>
            <a:r>
              <a:rPr lang="ru-RU" dirty="0" smtClean="0"/>
              <a:t>На головке у него красный-красный гребешок </a:t>
            </a:r>
            <a:r>
              <a:rPr lang="ru-RU" i="1" dirty="0" smtClean="0"/>
              <a:t>(«Гребешок».),</a:t>
            </a:r>
            <a:endParaRPr lang="ru-RU" dirty="0" smtClean="0"/>
          </a:p>
          <a:p>
            <a:r>
              <a:rPr lang="ru-RU" dirty="0" smtClean="0"/>
              <a:t>Под головкою бородка, </a:t>
            </a:r>
            <a:r>
              <a:rPr lang="ru-RU" i="1" dirty="0" smtClean="0"/>
              <a:t>Он трясет ей очень ловко («Бородка», шевелить согнуты­ми пальцами),</a:t>
            </a:r>
          </a:p>
          <a:p>
            <a:r>
              <a:rPr lang="ru-RU" dirty="0" smtClean="0"/>
              <a:t>Хвост красивый и большой, Перья выгнулись дугой. </a:t>
            </a:r>
            <a:r>
              <a:rPr lang="ru-RU" i="1" dirty="0" smtClean="0"/>
              <a:t>(«Колечки».)</a:t>
            </a:r>
          </a:p>
          <a:p>
            <a:pPr lvl="0"/>
            <a:r>
              <a:rPr lang="ru-RU" dirty="0" smtClean="0"/>
              <a:t>Ку-ка-ре-ку! — он кричит </a:t>
            </a:r>
            <a:r>
              <a:rPr lang="ru-RU" i="1" dirty="0" smtClean="0"/>
              <a:t>(«Клювики».),</a:t>
            </a:r>
            <a:endParaRPr lang="ru-RU" dirty="0" smtClean="0"/>
          </a:p>
          <a:p>
            <a:r>
              <a:rPr lang="ru-RU" dirty="0" smtClean="0"/>
              <a:t>Просыпаться всем велит.</a:t>
            </a:r>
            <a:r>
              <a:rPr lang="ru-RU" i="1" dirty="0" smtClean="0"/>
              <a:t>(«Лучики».)</a:t>
            </a:r>
            <a:endParaRPr lang="ru-RU" i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Курица</a:t>
            </a:r>
          </a:p>
          <a:p>
            <a:r>
              <a:rPr lang="ru-RU" dirty="0" smtClean="0"/>
              <a:t>Курица по саду ходит, Целый день цыпляток водит</a:t>
            </a:r>
          </a:p>
          <a:p>
            <a:r>
              <a:rPr lang="ru-RU" i="1" dirty="0" smtClean="0"/>
              <a:t>(«Колечки») — Учит зернышки клевать («Бутон», стучать соединенными в «бутон» пальцами о левую ладонь.), Червячков в земле искать.(«Бутон», стучать соединенны­ми в «бутон» пальцами о правую ладонь.)</a:t>
            </a:r>
            <a:endParaRPr lang="ru-RU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59832" y="1916832"/>
            <a:ext cx="60841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Гуси</a:t>
            </a:r>
          </a:p>
          <a:p>
            <a:r>
              <a:rPr lang="ru-RU" dirty="0" smtClean="0"/>
              <a:t>Гусь с гусынею идут,</a:t>
            </a:r>
          </a:p>
          <a:p>
            <a:r>
              <a:rPr lang="ru-RU" dirty="0" smtClean="0"/>
              <a:t>За собой гусят ведут. </a:t>
            </a:r>
            <a:r>
              <a:rPr lang="ru-RU" i="1" dirty="0" smtClean="0"/>
              <a:t>(«Колечки».)</a:t>
            </a:r>
          </a:p>
          <a:p>
            <a:r>
              <a:rPr lang="ru-RU" dirty="0" smtClean="0"/>
              <a:t>Все гогочут:— (</a:t>
            </a:r>
            <a:r>
              <a:rPr lang="ru-RU" dirty="0" err="1" smtClean="0"/>
              <a:t>а-га-га</a:t>
            </a:r>
            <a:r>
              <a:rPr lang="ru-RU" dirty="0" smtClean="0"/>
              <a:t>, Мы ходили на луг</a:t>
            </a:r>
            <a:r>
              <a:rPr lang="ru-RU" i="1" dirty="0" smtClean="0"/>
              <a:t>а («Клювики».),</a:t>
            </a:r>
            <a:endParaRPr lang="ru-RU" dirty="0" smtClean="0"/>
          </a:p>
          <a:p>
            <a:r>
              <a:rPr lang="ru-RU" dirty="0" smtClean="0"/>
              <a:t>Там щипали все траву, Потом плавали в пруду </a:t>
            </a:r>
            <a:r>
              <a:rPr lang="ru-RU" i="1" dirty="0" smtClean="0"/>
              <a:t>(«Лучики».)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573016"/>
            <a:ext cx="644420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Утки</a:t>
            </a:r>
          </a:p>
          <a:p>
            <a:r>
              <a:rPr lang="ru-RU" dirty="0" smtClean="0"/>
              <a:t>Утки крякают: — Кря-кря! («Клювики») У нас дружная семья. </a:t>
            </a:r>
            <a:r>
              <a:rPr lang="ru-RU" i="1" dirty="0" smtClean="0"/>
              <a:t>(</a:t>
            </a:r>
            <a:r>
              <a:rPr lang="ru-RU" dirty="0" smtClean="0"/>
              <a:t>«Здравствуй».)</a:t>
            </a:r>
          </a:p>
          <a:p>
            <a:r>
              <a:rPr lang="ru-RU" dirty="0" smtClean="0"/>
              <a:t>У утяток мама — утка, Папа — селезень, друзья. (</a:t>
            </a:r>
            <a:r>
              <a:rPr lang="ru-RU" i="1" dirty="0" smtClean="0"/>
              <a:t>«Колечки».)</a:t>
            </a:r>
            <a:endParaRPr lang="ru-RU" dirty="0" smtClean="0"/>
          </a:p>
          <a:p>
            <a:r>
              <a:rPr lang="ru-RU" dirty="0" smtClean="0"/>
              <a:t>Индюк очень важный </a:t>
            </a:r>
            <a:r>
              <a:rPr lang="ru-RU" i="1" dirty="0" smtClean="0"/>
              <a:t>(«Замок».),</a:t>
            </a:r>
            <a:r>
              <a:rPr lang="ru-RU" dirty="0" smtClean="0"/>
              <a:t>Трясет бородой. </a:t>
            </a:r>
            <a:r>
              <a:rPr lang="ru-RU" i="1" dirty="0" smtClean="0"/>
              <a:t>(</a:t>
            </a:r>
            <a:r>
              <a:rPr lang="ru-RU" dirty="0" smtClean="0"/>
              <a:t>«Бородка».)</a:t>
            </a:r>
          </a:p>
          <a:p>
            <a:r>
              <a:rPr lang="ru-RU" dirty="0" smtClean="0"/>
              <a:t>Ведет </a:t>
            </a:r>
            <a:r>
              <a:rPr lang="ru-RU" dirty="0" err="1" smtClean="0"/>
              <a:t>индюшаток</a:t>
            </a:r>
            <a:r>
              <a:rPr lang="ru-RU" dirty="0" smtClean="0"/>
              <a:t> С прогулки домой </a:t>
            </a:r>
            <a:r>
              <a:rPr lang="ru-RU" i="1" dirty="0" smtClean="0"/>
              <a:t>(«Колечки»),</a:t>
            </a:r>
            <a:r>
              <a:rPr lang="ru-RU" dirty="0" smtClean="0"/>
              <a:t> А мама-индюшка Стоит у ворот.</a:t>
            </a:r>
            <a:r>
              <a:rPr lang="ru-RU" i="1" dirty="0" smtClean="0"/>
              <a:t> («Замок».) </a:t>
            </a:r>
            <a:r>
              <a:rPr lang="ru-RU" dirty="0" smtClean="0"/>
              <a:t>Она уж давно (</a:t>
            </a:r>
            <a:r>
              <a:rPr lang="ru-RU" i="1" dirty="0" smtClean="0"/>
              <a:t>«Колечки».)</a:t>
            </a:r>
            <a:endParaRPr lang="ru-RU" dirty="0" smtClean="0"/>
          </a:p>
          <a:p>
            <a:r>
              <a:rPr lang="ru-RU" dirty="0" smtClean="0"/>
              <a:t>Индюшат своих ждет. (</a:t>
            </a:r>
            <a:r>
              <a:rPr lang="ru-RU" i="1" dirty="0" smtClean="0"/>
              <a:t>«Лучики»)</a:t>
            </a:r>
            <a:endParaRPr lang="ru-RU" dirty="0" smtClean="0"/>
          </a:p>
          <a:p>
            <a:endParaRPr lang="ru-RU" sz="1400" dirty="0" smtClean="0"/>
          </a:p>
          <a:p>
            <a:endParaRPr lang="ru-RU" sz="1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9832" y="548680"/>
            <a:ext cx="6084168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Теремок</a:t>
            </a:r>
          </a:p>
          <a:p>
            <a:r>
              <a:rPr lang="ru-RU" dirty="0" smtClean="0"/>
              <a:t>В чистом поле теремок</a:t>
            </a:r>
            <a:br>
              <a:rPr lang="ru-RU" dirty="0" smtClean="0"/>
            </a:br>
            <a:r>
              <a:rPr lang="ru-RU" dirty="0" smtClean="0"/>
              <a:t>Был ни низок ни высок. </a:t>
            </a:r>
            <a:r>
              <a:rPr lang="ru-RU" i="1" dirty="0" smtClean="0"/>
              <a:t>(</a:t>
            </a:r>
            <a:r>
              <a:rPr lang="ru-RU" dirty="0" smtClean="0"/>
              <a:t>«Веер».)</a:t>
            </a:r>
          </a:p>
          <a:p>
            <a:r>
              <a:rPr lang="ru-RU" dirty="0" smtClean="0"/>
              <a:t>Звери разные в нем жили,</a:t>
            </a:r>
            <a:br>
              <a:rPr lang="ru-RU" dirty="0" smtClean="0"/>
            </a:br>
            <a:r>
              <a:rPr lang="ru-RU" dirty="0" smtClean="0"/>
              <a:t>Жили дружно, не тужили. </a:t>
            </a:r>
            <a:r>
              <a:rPr lang="ru-RU" i="1" dirty="0" smtClean="0"/>
              <a:t>(</a:t>
            </a:r>
            <a:r>
              <a:rPr lang="ru-RU" dirty="0" smtClean="0"/>
              <a:t>«Здравствуй</a:t>
            </a:r>
            <a:r>
              <a:rPr lang="ru-RU" i="1" dirty="0" smtClean="0"/>
              <a:t>»)</a:t>
            </a:r>
            <a:endParaRPr lang="ru-RU" dirty="0" smtClean="0"/>
          </a:p>
          <a:p>
            <a:r>
              <a:rPr lang="ru-RU" dirty="0" smtClean="0"/>
              <a:t>Там и муха, и лягушка,</a:t>
            </a:r>
          </a:p>
          <a:p>
            <a:r>
              <a:rPr lang="ru-RU" dirty="0" smtClean="0"/>
              <a:t>Зайчик с лисонькой-подружкой,</a:t>
            </a:r>
            <a:br>
              <a:rPr lang="ru-RU" dirty="0" smtClean="0"/>
            </a:br>
            <a:r>
              <a:rPr lang="ru-RU" dirty="0" smtClean="0"/>
              <a:t>Еж колючий, серый волк —</a:t>
            </a:r>
          </a:p>
          <a:p>
            <a:r>
              <a:rPr lang="ru-RU" dirty="0" smtClean="0"/>
              <a:t>В дружбе знали они толк.</a:t>
            </a:r>
            <a:r>
              <a:rPr lang="ru-RU" i="1" dirty="0" smtClean="0"/>
              <a:t>(</a:t>
            </a:r>
            <a:r>
              <a:rPr lang="ru-RU" dirty="0" smtClean="0"/>
              <a:t>«Колечки».)</a:t>
            </a:r>
          </a:p>
          <a:p>
            <a:r>
              <a:rPr lang="ru-RU" i="1" dirty="0" smtClean="0"/>
              <a:t>Но набрел на теремок Мишка косолапый («Замок», поворачивать его влево –вправо),</a:t>
            </a:r>
          </a:p>
          <a:p>
            <a:r>
              <a:rPr lang="ru-RU" dirty="0" smtClean="0"/>
              <a:t>Раздавил он теремок</a:t>
            </a:r>
            <a:br>
              <a:rPr lang="ru-RU" dirty="0" smtClean="0"/>
            </a:br>
            <a:r>
              <a:rPr lang="ru-RU" dirty="0" smtClean="0"/>
              <a:t>Своей огромной лапой. </a:t>
            </a:r>
            <a:r>
              <a:rPr lang="ru-RU" i="1" dirty="0" smtClean="0"/>
              <a:t>(«Лучики»)</a:t>
            </a:r>
            <a:endParaRPr lang="ru-RU" dirty="0" smtClean="0"/>
          </a:p>
          <a:p>
            <a:r>
              <a:rPr lang="ru-RU" dirty="0" smtClean="0"/>
              <a:t>Звери очень испугались, Поскорее разбежались </a:t>
            </a:r>
            <a:r>
              <a:rPr lang="ru-RU" i="1" dirty="0" smtClean="0"/>
              <a:t>(«Волны».),</a:t>
            </a:r>
            <a:endParaRPr lang="ru-RU" dirty="0" smtClean="0"/>
          </a:p>
          <a:p>
            <a:r>
              <a:rPr lang="ru-RU" dirty="0" smtClean="0"/>
              <a:t>А потом собрались снова, Чтоб построить терем новый. (</a:t>
            </a:r>
            <a:r>
              <a:rPr lang="ru-RU" i="1" dirty="0" smtClean="0"/>
              <a:t>«Здравствуй».)</a:t>
            </a:r>
            <a:endParaRPr lang="ru-RU" dirty="0" smtClean="0"/>
          </a:p>
          <a:p>
            <a:r>
              <a:rPr lang="ru-RU" dirty="0" smtClean="0"/>
              <a:t>В нем теперь живут все вместе И поют такие песни </a:t>
            </a:r>
            <a:r>
              <a:rPr lang="ru-RU" i="1" dirty="0" smtClean="0"/>
              <a:t>(«Колечки».).</a:t>
            </a:r>
            <a:endParaRPr lang="ru-RU" dirty="0" smtClean="0"/>
          </a:p>
          <a:p>
            <a:r>
              <a:rPr lang="ru-RU" dirty="0" smtClean="0"/>
              <a:t>— Стоит в поле теремок,</a:t>
            </a:r>
          </a:p>
          <a:p>
            <a:r>
              <a:rPr lang="ru-RU" dirty="0" smtClean="0"/>
              <a:t>Он ни низок ни высок... </a:t>
            </a:r>
            <a:r>
              <a:rPr lang="ru-RU" i="1" dirty="0" smtClean="0"/>
              <a:t>(</a:t>
            </a:r>
            <a:r>
              <a:rPr lang="ru-RU" dirty="0" smtClean="0"/>
              <a:t>«Веер»)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573016"/>
            <a:ext cx="482453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Про курочку </a:t>
            </a:r>
            <a:r>
              <a:rPr lang="ru-RU" sz="2400" b="1" dirty="0" err="1" smtClean="0"/>
              <a:t>Рябу</a:t>
            </a:r>
            <a:endParaRPr lang="ru-RU" sz="2400" b="1" dirty="0" smtClean="0"/>
          </a:p>
          <a:p>
            <a:r>
              <a:rPr lang="ru-RU" dirty="0" smtClean="0"/>
              <a:t>Курочка Ряба Бабе и деду Яйцо золотое Снесла к обеду. </a:t>
            </a:r>
            <a:r>
              <a:rPr lang="ru-RU" i="1" dirty="0" smtClean="0"/>
              <a:t>(</a:t>
            </a:r>
            <a:r>
              <a:rPr lang="ru-RU" dirty="0" smtClean="0"/>
              <a:t>«Колечки».)</a:t>
            </a:r>
          </a:p>
          <a:p>
            <a:r>
              <a:rPr lang="ru-RU" dirty="0" smtClean="0"/>
              <a:t>Били яичко И баба, и дед,</a:t>
            </a:r>
          </a:p>
          <a:p>
            <a:r>
              <a:rPr lang="ru-RU" dirty="0" smtClean="0"/>
              <a:t>Но не смогли Разбить на обед. </a:t>
            </a:r>
            <a:r>
              <a:rPr lang="ru-RU" i="1" dirty="0" smtClean="0"/>
              <a:t>(</a:t>
            </a:r>
            <a:r>
              <a:rPr lang="ru-RU" dirty="0" smtClean="0"/>
              <a:t>«Молоточки».)</a:t>
            </a:r>
          </a:p>
          <a:p>
            <a:r>
              <a:rPr lang="ru-RU" dirty="0" smtClean="0"/>
              <a:t>Мышка-норушка Мимо бежала </a:t>
            </a:r>
            <a:r>
              <a:rPr lang="ru-RU" i="1" dirty="0" smtClean="0"/>
              <a:t>[«Волны».),</a:t>
            </a:r>
            <a:endParaRPr lang="ru-RU" dirty="0" smtClean="0"/>
          </a:p>
          <a:p>
            <a:r>
              <a:rPr lang="ru-RU" dirty="0" smtClean="0"/>
              <a:t>Яичко смахнула, Оно и упало. </a:t>
            </a:r>
            <a:r>
              <a:rPr lang="ru-RU" i="1" dirty="0" smtClean="0"/>
              <a:t>(</a:t>
            </a:r>
            <a:r>
              <a:rPr lang="ru-RU" dirty="0" smtClean="0"/>
              <a:t>«Лучики».)</a:t>
            </a:r>
          </a:p>
          <a:p>
            <a:r>
              <a:rPr lang="ru-RU" dirty="0" smtClean="0"/>
              <a:t>Плакали горько Баба и дед </a:t>
            </a:r>
            <a:r>
              <a:rPr lang="ru-RU" i="1" dirty="0" smtClean="0"/>
              <a:t>[«Колечки».),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620688"/>
            <a:ext cx="86044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Репка</a:t>
            </a:r>
          </a:p>
          <a:p>
            <a:r>
              <a:rPr lang="ru-RU" dirty="0" smtClean="0"/>
              <a:t>В огороде дедка Репку посадил,</a:t>
            </a:r>
          </a:p>
          <a:p>
            <a:r>
              <a:rPr lang="ru-RU" dirty="0" smtClean="0"/>
              <a:t>И водой из лейки Репку он полил. </a:t>
            </a:r>
            <a:r>
              <a:rPr lang="ru-RU" i="1" dirty="0" smtClean="0"/>
              <a:t>(</a:t>
            </a:r>
            <a:r>
              <a:rPr lang="ru-RU" dirty="0" smtClean="0"/>
              <a:t>«Колечки».)</a:t>
            </a:r>
          </a:p>
          <a:p>
            <a:r>
              <a:rPr lang="ru-RU" dirty="0" smtClean="0"/>
              <a:t>Расти, расти, репка, И сладка, и крепка. Расти, расти, репка, И сладка, и крепка. </a:t>
            </a:r>
            <a:r>
              <a:rPr lang="ru-RU" i="1" dirty="0" smtClean="0"/>
              <a:t>(</a:t>
            </a:r>
            <a:r>
              <a:rPr lang="ru-RU" dirty="0" smtClean="0"/>
              <a:t>«Хлопки».)</a:t>
            </a:r>
          </a:p>
          <a:p>
            <a:r>
              <a:rPr lang="ru-RU" dirty="0" smtClean="0"/>
              <a:t>Выросла репка Всем на удивленье </a:t>
            </a:r>
            <a:r>
              <a:rPr lang="ru-RU" i="1" dirty="0" smtClean="0"/>
              <a:t>(«Колечки».), </a:t>
            </a:r>
            <a:r>
              <a:rPr lang="ru-RU" dirty="0" smtClean="0"/>
              <a:t>Большая-пребольшая,</a:t>
            </a:r>
          </a:p>
          <a:p>
            <a:r>
              <a:rPr lang="ru-RU" dirty="0" smtClean="0"/>
              <a:t>Всем хватит угощенья. </a:t>
            </a:r>
            <a:r>
              <a:rPr lang="ru-RU" i="1" dirty="0" smtClean="0"/>
              <a:t>(</a:t>
            </a:r>
            <a:r>
              <a:rPr lang="ru-RU" dirty="0" smtClean="0"/>
              <a:t>«Лучики».)</a:t>
            </a:r>
          </a:p>
          <a:p>
            <a:r>
              <a:rPr lang="ru-RU" dirty="0" smtClean="0"/>
              <a:t>Выросла репка И сладка, и крепка.</a:t>
            </a:r>
          </a:p>
          <a:p>
            <a:r>
              <a:rPr lang="ru-RU" dirty="0" smtClean="0"/>
              <a:t>Выросла репка И сладка, и крепка. </a:t>
            </a:r>
            <a:r>
              <a:rPr lang="ru-RU" i="1" dirty="0" smtClean="0"/>
              <a:t>(</a:t>
            </a:r>
            <a:r>
              <a:rPr lang="ru-RU" dirty="0" smtClean="0"/>
              <a:t>«Хлопки».)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836712"/>
            <a:ext cx="763284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Дождь прошел</a:t>
            </a:r>
          </a:p>
          <a:p>
            <a:r>
              <a:rPr lang="ru-RU" dirty="0" smtClean="0"/>
              <a:t>Дождь прошел, и солнце светит</a:t>
            </a:r>
          </a:p>
          <a:p>
            <a:r>
              <a:rPr lang="ru-RU" dirty="0" smtClean="0"/>
              <a:t>Согревая все кругом </a:t>
            </a:r>
            <a:r>
              <a:rPr lang="ru-RU" i="1" dirty="0" smtClean="0"/>
              <a:t>[«Колечки»),</a:t>
            </a:r>
            <a:endParaRPr lang="ru-RU" dirty="0" smtClean="0"/>
          </a:p>
          <a:p>
            <a:r>
              <a:rPr lang="ru-RU" dirty="0" smtClean="0"/>
              <a:t>На полянку вышли звери, </a:t>
            </a:r>
          </a:p>
          <a:p>
            <a:r>
              <a:rPr lang="ru-RU" dirty="0" smtClean="0"/>
              <a:t>Что сидели под грибом. </a:t>
            </a:r>
            <a:r>
              <a:rPr lang="ru-RU" i="1" dirty="0" smtClean="0"/>
              <a:t>(«Лучики».)</a:t>
            </a:r>
          </a:p>
          <a:p>
            <a:r>
              <a:rPr lang="ru-RU" dirty="0" smtClean="0"/>
              <a:t>Сушат крылья, сушат шерсть. </a:t>
            </a:r>
          </a:p>
          <a:p>
            <a:r>
              <a:rPr lang="ru-RU" dirty="0" smtClean="0"/>
              <a:t> Сушат перья и носы... </a:t>
            </a:r>
            <a:r>
              <a:rPr lang="ru-RU" i="1" dirty="0" smtClean="0"/>
              <a:t>(«Колечки».)</a:t>
            </a:r>
          </a:p>
          <a:p>
            <a:r>
              <a:rPr lang="ru-RU" dirty="0" smtClean="0"/>
              <a:t>Рады все, что зайчик спасся . </a:t>
            </a:r>
          </a:p>
          <a:p>
            <a:r>
              <a:rPr lang="ru-RU" dirty="0" smtClean="0"/>
              <a:t>От прожорливой лисы. </a:t>
            </a:r>
            <a:r>
              <a:rPr lang="ru-RU" i="1" dirty="0" smtClean="0"/>
              <a:t>(«Лучики»)</a:t>
            </a:r>
          </a:p>
          <a:p>
            <a:r>
              <a:rPr lang="ru-RU" dirty="0" smtClean="0"/>
              <a:t>Солнце светит, солнце греет </a:t>
            </a:r>
            <a:r>
              <a:rPr lang="ru-RU" i="1" dirty="0" smtClean="0"/>
              <a:t>[«Веер»),</a:t>
            </a:r>
            <a:endParaRPr lang="ru-RU" dirty="0" smtClean="0"/>
          </a:p>
          <a:p>
            <a:r>
              <a:rPr lang="ru-RU" dirty="0" smtClean="0"/>
              <a:t>Гриб стоит, как великан (</a:t>
            </a:r>
            <a:r>
              <a:rPr lang="ru-RU" i="1" dirty="0" smtClean="0"/>
              <a:t>«Лучики»),</a:t>
            </a:r>
            <a:endParaRPr lang="ru-RU" dirty="0" smtClean="0"/>
          </a:p>
          <a:p>
            <a:r>
              <a:rPr lang="ru-RU" dirty="0" smtClean="0"/>
              <a:t>На поляне веселиться будут звери </a:t>
            </a:r>
          </a:p>
          <a:p>
            <a:r>
              <a:rPr lang="ru-RU" dirty="0" smtClean="0"/>
              <a:t>Трам-там-там... </a:t>
            </a:r>
            <a:r>
              <a:rPr lang="ru-RU" i="1" dirty="0" smtClean="0"/>
              <a:t>(«Хлопки».)</a:t>
            </a:r>
          </a:p>
          <a:p>
            <a:r>
              <a:rPr lang="ru-RU" dirty="0" smtClean="0"/>
              <a:t>А зеленые лягушки Квакнут громко </a:t>
            </a:r>
            <a:r>
              <a:rPr lang="ru-RU" i="1" dirty="0" smtClean="0"/>
              <a:t>(«Колечки».)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Ква-ква-ква</a:t>
            </a:r>
            <a:r>
              <a:rPr lang="ru-RU" dirty="0" smtClean="0"/>
              <a:t> </a:t>
            </a:r>
            <a:r>
              <a:rPr lang="ru-RU" i="1" dirty="0" smtClean="0"/>
              <a:t>(«Лучики»),</a:t>
            </a:r>
            <a:endParaRPr lang="ru-RU" dirty="0" smtClean="0"/>
          </a:p>
          <a:p>
            <a:r>
              <a:rPr lang="ru-RU" dirty="0" smtClean="0"/>
              <a:t>Верные друзья, подружки (</a:t>
            </a:r>
            <a:r>
              <a:rPr lang="ru-RU" i="1" dirty="0" smtClean="0"/>
              <a:t>«Колечки</a:t>
            </a:r>
            <a:r>
              <a:rPr lang="ru-RU" dirty="0" smtClean="0"/>
              <a:t>».)</a:t>
            </a:r>
          </a:p>
          <a:p>
            <a:r>
              <a:rPr lang="ru-RU" dirty="0" smtClean="0"/>
              <a:t>Выручат в беде всегда! </a:t>
            </a:r>
            <a:r>
              <a:rPr lang="ru-RU" i="1" dirty="0" smtClean="0"/>
              <a:t>(«Лучики».)</a:t>
            </a:r>
            <a:endParaRPr lang="ru-RU" i="1" dirty="0"/>
          </a:p>
        </p:txBody>
      </p:sp>
      <p:pic>
        <p:nvPicPr>
          <p:cNvPr id="9217" name="Picture 1" descr="C:\Users\ok_kap\Desktop\d4bf274b419f0f0d6d98b7f0b5ez--kukly-i-igrushki-pod-gribom-palchikovyj-teatr-po-skazke-sut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060848"/>
            <a:ext cx="3221310" cy="4295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62600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683568" y="1124745"/>
            <a:ext cx="617443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Зимовье зверей</a:t>
            </a:r>
          </a:p>
          <a:p>
            <a:r>
              <a:rPr lang="ru-RU" dirty="0" smtClean="0"/>
              <a:t>Звери однажды Избу срубили </a:t>
            </a:r>
            <a:r>
              <a:rPr lang="ru-RU" i="1" dirty="0" smtClean="0"/>
              <a:t>[«Молоточки»),</a:t>
            </a:r>
            <a:endParaRPr lang="ru-RU" dirty="0" smtClean="0"/>
          </a:p>
          <a:p>
            <a:r>
              <a:rPr lang="ru-RU" dirty="0" smtClean="0"/>
              <a:t>Печь в ней сложили И счастливы были.</a:t>
            </a:r>
            <a:r>
              <a:rPr lang="ru-RU" i="1" dirty="0" smtClean="0"/>
              <a:t>(«Здравствуй».)</a:t>
            </a:r>
          </a:p>
          <a:p>
            <a:r>
              <a:rPr lang="ru-RU" dirty="0" smtClean="0"/>
              <a:t>Узнали про это Волк и медведь </a:t>
            </a:r>
            <a:r>
              <a:rPr lang="ru-RU" i="1" dirty="0" smtClean="0"/>
              <a:t>[«Колечки»),</a:t>
            </a:r>
            <a:endParaRPr lang="ru-RU" dirty="0" smtClean="0"/>
          </a:p>
          <a:p>
            <a:r>
              <a:rPr lang="ru-RU" dirty="0" smtClean="0"/>
              <a:t>Им захотелось Хозяев всех съесть.</a:t>
            </a:r>
            <a:r>
              <a:rPr lang="ru-RU" i="1" dirty="0" smtClean="0"/>
              <a:t>(«Кулачки».)</a:t>
            </a:r>
          </a:p>
          <a:p>
            <a:r>
              <a:rPr lang="ru-RU" dirty="0" smtClean="0"/>
              <a:t>Тихонько к зимовью Они подошли,</a:t>
            </a:r>
          </a:p>
          <a:p>
            <a:r>
              <a:rPr lang="ru-RU" dirty="0" smtClean="0"/>
              <a:t>Дверь приоткрыли И в сени вошли...</a:t>
            </a:r>
            <a:r>
              <a:rPr lang="ru-RU" i="1" dirty="0" smtClean="0"/>
              <a:t>(«Колечки»)</a:t>
            </a:r>
          </a:p>
          <a:p>
            <a:r>
              <a:rPr lang="ru-RU" dirty="0" smtClean="0"/>
              <a:t>Голосом страшным Заблеял баран </a:t>
            </a:r>
            <a:r>
              <a:rPr lang="ru-RU" i="1" dirty="0" smtClean="0"/>
              <a:t>[«Лучики»),</a:t>
            </a:r>
            <a:endParaRPr lang="ru-RU" dirty="0" smtClean="0"/>
          </a:p>
          <a:p>
            <a:r>
              <a:rPr lang="ru-RU" dirty="0" smtClean="0"/>
              <a:t>Петух кукарекал </a:t>
            </a:r>
            <a:r>
              <a:rPr lang="ru-RU" i="1" dirty="0" smtClean="0"/>
              <a:t>[«Клювики».),</a:t>
            </a:r>
            <a:endParaRPr lang="ru-RU" dirty="0" smtClean="0"/>
          </a:p>
          <a:p>
            <a:r>
              <a:rPr lang="ru-RU" dirty="0" smtClean="0"/>
              <a:t>Бык в бок забодал.</a:t>
            </a:r>
            <a:r>
              <a:rPr lang="ru-RU" i="1" dirty="0" smtClean="0"/>
              <a:t>(«Коза».)</a:t>
            </a:r>
          </a:p>
          <a:p>
            <a:r>
              <a:rPr lang="ru-RU" dirty="0" smtClean="0"/>
              <a:t>Кот с печки зафыркал </a:t>
            </a:r>
            <a:r>
              <a:rPr lang="ru-RU" i="1" dirty="0" smtClean="0"/>
              <a:t>[«Волны»),</a:t>
            </a:r>
            <a:endParaRPr lang="ru-RU" dirty="0" smtClean="0"/>
          </a:p>
          <a:p>
            <a:r>
              <a:rPr lang="ru-RU" dirty="0" smtClean="0"/>
              <a:t>Ну а свинья</a:t>
            </a:r>
          </a:p>
          <a:p>
            <a:r>
              <a:rPr lang="ru-RU" dirty="0" smtClean="0"/>
              <a:t>Волк с перепугу Выскочил прочь,</a:t>
            </a:r>
          </a:p>
          <a:p>
            <a:r>
              <a:rPr lang="ru-RU" dirty="0" smtClean="0"/>
              <a:t>Медведь за ним следом. Бежали всю ночь. </a:t>
            </a:r>
            <a:r>
              <a:rPr lang="ru-RU" i="1" dirty="0" smtClean="0"/>
              <a:t>(«Волны».)</a:t>
            </a:r>
          </a:p>
          <a:p>
            <a:r>
              <a:rPr lang="ru-RU" dirty="0" smtClean="0"/>
              <a:t>С тех пор уж к зимовью Они не ходили </a:t>
            </a:r>
            <a:r>
              <a:rPr lang="ru-RU" i="1" dirty="0" smtClean="0"/>
              <a:t>[«Маятник».),</a:t>
            </a:r>
            <a:endParaRPr lang="ru-RU" dirty="0" smtClean="0"/>
          </a:p>
          <a:p>
            <a:r>
              <a:rPr lang="ru-RU" dirty="0" smtClean="0"/>
              <a:t>А звери в избушке Счастливо жили.</a:t>
            </a:r>
            <a:r>
              <a:rPr lang="ru-RU" i="1" dirty="0" smtClean="0"/>
              <a:t>(«Здравствуй».)</a:t>
            </a:r>
            <a:endParaRPr lang="ru-RU" i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268760"/>
            <a:ext cx="6912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00B050"/>
                </a:solidFill>
                <a:cs typeface="Aharoni" pitchFamily="2" charset="-79"/>
              </a:rPr>
              <a:t>Спасибо за внимание!</a:t>
            </a:r>
            <a:endParaRPr lang="ru-RU" sz="5400" b="1" i="1" dirty="0">
              <a:solidFill>
                <a:srgbClr val="00B050"/>
              </a:solidFill>
              <a:cs typeface="Aharoni" pitchFamily="2" charset="-79"/>
            </a:endParaRPr>
          </a:p>
        </p:txBody>
      </p:sp>
      <p:pic>
        <p:nvPicPr>
          <p:cNvPr id="21506" name="Picture 2" descr="C:\Users\ok_kap\Desktop\5adef1de59191626556a017c65o6--kukly-igrushki-palchikovyj-teatr-zayushk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03396">
            <a:off x="729302" y="2513290"/>
            <a:ext cx="3990533" cy="3670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7" name="Picture 3" descr="C:\Users\ok_kap\Desktop\3052d3ebb899bc03c1b09f12962717c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852936"/>
            <a:ext cx="4780525" cy="35853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Сказк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Сказки</Template>
  <TotalTime>244</TotalTime>
  <Words>1174</Words>
  <Application>Microsoft Office PowerPoint</Application>
  <PresentationFormat>Экран (4:3)</PresentationFormat>
  <Paragraphs>144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9" baseType="lpstr">
      <vt:lpstr>Arial</vt:lpstr>
      <vt:lpstr>Arial Narrow</vt:lpstr>
      <vt:lpstr>Andalus</vt:lpstr>
      <vt:lpstr>AGCrownStyle</vt:lpstr>
      <vt:lpstr>Arial Unicode MS</vt:lpstr>
      <vt:lpstr>Calibri</vt:lpstr>
      <vt:lpstr>Times New Roman</vt:lpstr>
      <vt:lpstr>APCGaramondC</vt:lpstr>
      <vt:lpstr>Monotype Corsiva</vt:lpstr>
      <vt:lpstr>Aharoni</vt:lpstr>
      <vt:lpstr>Сказки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61169@mail.ru</dc:creator>
  <cp:lastModifiedBy>ok_kap</cp:lastModifiedBy>
  <cp:revision>46</cp:revision>
  <dcterms:modified xsi:type="dcterms:W3CDTF">2020-02-25T10:45:05Z</dcterms:modified>
</cp:coreProperties>
</file>